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12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0EB95F-CABD-4914-9C43-A1BE0103D4C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2BFD9BB-3023-45F5-B36B-A7A23A9ADAAE}">
      <dgm:prSet phldrT="[텍스트]"/>
      <dgm:spPr/>
      <dgm:t>
        <a:bodyPr/>
        <a:lstStyle/>
        <a:p>
          <a:pPr latinLnBrk="1"/>
          <a:r>
            <a:rPr lang="ko-KR" altLang="en-US" dirty="0" smtClean="0"/>
            <a:t>대출신청</a:t>
          </a:r>
          <a:endParaRPr lang="ko-KR" altLang="en-US" dirty="0"/>
        </a:p>
      </dgm:t>
    </dgm:pt>
    <dgm:pt modelId="{FD415186-FCDD-4133-B156-AC27857271A4}" type="parTrans" cxnId="{23B7783E-92FE-418C-A8B4-DFC9111F792A}">
      <dgm:prSet/>
      <dgm:spPr/>
      <dgm:t>
        <a:bodyPr/>
        <a:lstStyle/>
        <a:p>
          <a:pPr latinLnBrk="1"/>
          <a:endParaRPr lang="ko-KR" altLang="en-US"/>
        </a:p>
      </dgm:t>
    </dgm:pt>
    <dgm:pt modelId="{F378D7B8-51AC-4991-8C81-05A3DECCC712}" type="sibTrans" cxnId="{23B7783E-92FE-418C-A8B4-DFC9111F792A}">
      <dgm:prSet/>
      <dgm:spPr/>
      <dgm:t>
        <a:bodyPr/>
        <a:lstStyle/>
        <a:p>
          <a:pPr latinLnBrk="1"/>
          <a:endParaRPr lang="ko-KR" altLang="en-US"/>
        </a:p>
      </dgm:t>
    </dgm:pt>
    <dgm:pt modelId="{6D40F7CE-847E-4F2B-9D73-7E110C84CD78}">
      <dgm:prSet phldrT="[텍스트]" custT="1"/>
      <dgm:spPr/>
      <dgm:t>
        <a:bodyPr/>
        <a:lstStyle/>
        <a:p>
          <a:pPr latinLnBrk="1"/>
          <a:r>
            <a:rPr lang="ko-KR" altLang="en-US" sz="1000" dirty="0" smtClean="0"/>
            <a:t>학자금용도일반대출신청서</a:t>
          </a:r>
          <a:r>
            <a:rPr lang="en-US" altLang="ko-KR" sz="1000" dirty="0" smtClean="0"/>
            <a:t>, </a:t>
          </a:r>
          <a:r>
            <a:rPr lang="ko-KR" altLang="en-US" sz="1000" dirty="0" smtClean="0"/>
            <a:t>개인</a:t>
          </a:r>
          <a:r>
            <a:rPr lang="en-US" altLang="ko-KR" sz="1000" dirty="0" smtClean="0"/>
            <a:t>(</a:t>
          </a:r>
          <a:r>
            <a:rPr lang="ko-KR" altLang="en-US" sz="1000" dirty="0" smtClean="0"/>
            <a:t>신용</a:t>
          </a:r>
          <a:r>
            <a:rPr lang="en-US" altLang="ko-KR" sz="1000" dirty="0" smtClean="0"/>
            <a:t>)</a:t>
          </a:r>
          <a:r>
            <a:rPr lang="ko-KR" altLang="en-US" sz="1000" dirty="0" smtClean="0"/>
            <a:t>정보 조회 동의서</a:t>
          </a:r>
          <a:r>
            <a:rPr lang="en-US" altLang="ko-KR" sz="1000" dirty="0" smtClean="0"/>
            <a:t>, </a:t>
          </a:r>
          <a:r>
            <a:rPr lang="ko-KR" altLang="en-US" sz="1000" dirty="0" smtClean="0"/>
            <a:t>필수 개인</a:t>
          </a:r>
          <a:r>
            <a:rPr lang="en-US" altLang="ko-KR" sz="1000" dirty="0" smtClean="0"/>
            <a:t>(</a:t>
          </a:r>
          <a:r>
            <a:rPr lang="ko-KR" altLang="en-US" sz="1000" dirty="0" smtClean="0"/>
            <a:t>신용</a:t>
          </a:r>
          <a:r>
            <a:rPr lang="en-US" altLang="ko-KR" sz="1000" dirty="0" smtClean="0"/>
            <a:t>)</a:t>
          </a:r>
          <a:r>
            <a:rPr lang="ko-KR" altLang="en-US" sz="1000" dirty="0" smtClean="0"/>
            <a:t>정보 수집이용제공 동의서</a:t>
          </a:r>
          <a:r>
            <a:rPr lang="en-US" altLang="ko-KR" sz="1000" dirty="0" smtClean="0"/>
            <a:t>(</a:t>
          </a:r>
          <a:r>
            <a:rPr lang="ko-KR" altLang="en-US" sz="1000" dirty="0" smtClean="0"/>
            <a:t>여신 등</a:t>
          </a:r>
          <a:r>
            <a:rPr lang="en-US" altLang="ko-KR" sz="1000" dirty="0" smtClean="0"/>
            <a:t>), </a:t>
          </a:r>
          <a:r>
            <a:rPr lang="ko-KR" altLang="en-US" sz="1000" dirty="0" smtClean="0"/>
            <a:t>대출 신청인</a:t>
          </a:r>
          <a:r>
            <a:rPr lang="en-US" altLang="ko-KR" sz="1000" dirty="0" smtClean="0"/>
            <a:t>(</a:t>
          </a:r>
          <a:r>
            <a:rPr lang="ko-KR" altLang="en-US" sz="1000" dirty="0" smtClean="0"/>
            <a:t>부모님</a:t>
          </a:r>
          <a:r>
            <a:rPr lang="en-US" altLang="ko-KR" sz="1000" dirty="0" smtClean="0"/>
            <a:t>) </a:t>
          </a:r>
          <a:r>
            <a:rPr lang="ko-KR" altLang="en-US" sz="1000" dirty="0" smtClean="0"/>
            <a:t>신분증 사본 </a:t>
          </a:r>
          <a:r>
            <a:rPr lang="en-US" altLang="ko-KR" sz="1000" dirty="0" smtClean="0"/>
            <a:t>1</a:t>
          </a:r>
          <a:r>
            <a:rPr lang="ko-KR" altLang="en-US" sz="1000" dirty="0" smtClean="0"/>
            <a:t>부</a:t>
          </a:r>
          <a:r>
            <a:rPr lang="en-US" altLang="ko-KR" sz="1000" dirty="0" smtClean="0"/>
            <a:t>, </a:t>
          </a:r>
          <a:r>
            <a:rPr lang="ko-KR" altLang="en-US" sz="1000" dirty="0" smtClean="0"/>
            <a:t>동국대 전산원 등록금 고지서 사본 </a:t>
          </a:r>
          <a:r>
            <a:rPr lang="en-US" altLang="ko-KR" sz="1000" dirty="0" smtClean="0"/>
            <a:t>1</a:t>
          </a:r>
          <a:r>
            <a:rPr lang="ko-KR" altLang="en-US" sz="1000" dirty="0" smtClean="0"/>
            <a:t>부</a:t>
          </a:r>
          <a:r>
            <a:rPr lang="en-US" altLang="ko-KR" sz="1000" dirty="0" smtClean="0"/>
            <a:t>, </a:t>
          </a:r>
          <a:r>
            <a:rPr lang="ko-KR" altLang="en-US" sz="1000" dirty="0" smtClean="0"/>
            <a:t>부모님 소득증빙자료 를 아래의 팩스번호로 송부</a:t>
          </a:r>
          <a:endParaRPr lang="ko-KR" altLang="en-US" sz="1000" dirty="0"/>
        </a:p>
      </dgm:t>
    </dgm:pt>
    <dgm:pt modelId="{4364539C-FD94-4C00-8C80-5BEBD92D8529}" type="parTrans" cxnId="{D19BE6EC-C22E-4968-8CD0-29D21CD79993}">
      <dgm:prSet/>
      <dgm:spPr/>
      <dgm:t>
        <a:bodyPr/>
        <a:lstStyle/>
        <a:p>
          <a:pPr latinLnBrk="1"/>
          <a:endParaRPr lang="ko-KR" altLang="en-US"/>
        </a:p>
      </dgm:t>
    </dgm:pt>
    <dgm:pt modelId="{FD6C37A0-4BE6-41B7-9989-48A56DA0515C}" type="sibTrans" cxnId="{D19BE6EC-C22E-4968-8CD0-29D21CD79993}">
      <dgm:prSet/>
      <dgm:spPr/>
      <dgm:t>
        <a:bodyPr/>
        <a:lstStyle/>
        <a:p>
          <a:pPr latinLnBrk="1"/>
          <a:endParaRPr lang="ko-KR" altLang="en-US"/>
        </a:p>
      </dgm:t>
    </dgm:pt>
    <dgm:pt modelId="{ACD71ADD-9938-4B7F-8020-65A08F0424D0}">
      <dgm:prSet phldrT="[텍스트]"/>
      <dgm:spPr/>
      <dgm:t>
        <a:bodyPr/>
        <a:lstStyle/>
        <a:p>
          <a:pPr latinLnBrk="1"/>
          <a:r>
            <a:rPr lang="ko-KR" altLang="en-US" dirty="0" smtClean="0"/>
            <a:t>대출심사</a:t>
          </a:r>
          <a:endParaRPr lang="ko-KR" altLang="en-US" dirty="0"/>
        </a:p>
      </dgm:t>
    </dgm:pt>
    <dgm:pt modelId="{4B4AFEC5-2336-46C7-82EB-9F8972EF229D}" type="parTrans" cxnId="{ED5F5320-7FEE-472C-AC23-1356AA75673C}">
      <dgm:prSet/>
      <dgm:spPr/>
      <dgm:t>
        <a:bodyPr/>
        <a:lstStyle/>
        <a:p>
          <a:pPr latinLnBrk="1"/>
          <a:endParaRPr lang="ko-KR" altLang="en-US"/>
        </a:p>
      </dgm:t>
    </dgm:pt>
    <dgm:pt modelId="{6D605525-2D46-41FB-AA2E-5ABAF1966A58}" type="sibTrans" cxnId="{ED5F5320-7FEE-472C-AC23-1356AA75673C}">
      <dgm:prSet/>
      <dgm:spPr/>
      <dgm:t>
        <a:bodyPr/>
        <a:lstStyle/>
        <a:p>
          <a:pPr latinLnBrk="1"/>
          <a:endParaRPr lang="ko-KR" altLang="en-US"/>
        </a:p>
      </dgm:t>
    </dgm:pt>
    <dgm:pt modelId="{FED66FE4-930C-40AB-B509-483F5BF0B5DA}">
      <dgm:prSet phldrT="[텍스트]"/>
      <dgm:spPr/>
      <dgm:t>
        <a:bodyPr/>
        <a:lstStyle/>
        <a:p>
          <a:pPr latinLnBrk="1"/>
          <a:r>
            <a:rPr lang="ko-KR" altLang="en-US" dirty="0" smtClean="0"/>
            <a:t>신청일로부터 </a:t>
          </a:r>
          <a:r>
            <a:rPr lang="en-US" altLang="ko-KR" dirty="0" smtClean="0"/>
            <a:t>2~3</a:t>
          </a:r>
          <a:r>
            <a:rPr lang="ko-KR" altLang="en-US" dirty="0" smtClean="0"/>
            <a:t>일이 소요됩니다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02168C82-D3BE-49CF-A7B5-C52A51CA29F4}" type="parTrans" cxnId="{CCA0C577-28B0-4E42-A3C6-1371E80EA7D5}">
      <dgm:prSet/>
      <dgm:spPr/>
      <dgm:t>
        <a:bodyPr/>
        <a:lstStyle/>
        <a:p>
          <a:pPr latinLnBrk="1"/>
          <a:endParaRPr lang="ko-KR" altLang="en-US"/>
        </a:p>
      </dgm:t>
    </dgm:pt>
    <dgm:pt modelId="{1BAC5E90-09B4-4644-BF36-E64948B29C2C}" type="sibTrans" cxnId="{CCA0C577-28B0-4E42-A3C6-1371E80EA7D5}">
      <dgm:prSet/>
      <dgm:spPr/>
      <dgm:t>
        <a:bodyPr/>
        <a:lstStyle/>
        <a:p>
          <a:pPr latinLnBrk="1"/>
          <a:endParaRPr lang="ko-KR" altLang="en-US"/>
        </a:p>
      </dgm:t>
    </dgm:pt>
    <dgm:pt modelId="{10D19277-12C6-4F7B-84BE-D75AA344B2B6}">
      <dgm:prSet phldrT="[텍스트]"/>
      <dgm:spPr/>
      <dgm:t>
        <a:bodyPr/>
        <a:lstStyle/>
        <a:p>
          <a:pPr latinLnBrk="1"/>
          <a:r>
            <a:rPr lang="ko-KR" altLang="en-US" dirty="0" smtClean="0"/>
            <a:t>신용등급이나 소득에 따라 대출결과가 달라질 수 있습니다</a:t>
          </a:r>
          <a:r>
            <a:rPr lang="en-US" altLang="ko-KR" dirty="0" smtClean="0"/>
            <a:t>. </a:t>
          </a:r>
          <a:endParaRPr lang="ko-KR" altLang="en-US" dirty="0"/>
        </a:p>
      </dgm:t>
    </dgm:pt>
    <dgm:pt modelId="{986A5A49-72C3-4419-AD9A-ECEBE7E7F5DE}" type="parTrans" cxnId="{10BAB52E-03B8-48F1-8FB2-A2579FD2B2AB}">
      <dgm:prSet/>
      <dgm:spPr/>
      <dgm:t>
        <a:bodyPr/>
        <a:lstStyle/>
        <a:p>
          <a:pPr latinLnBrk="1"/>
          <a:endParaRPr lang="ko-KR" altLang="en-US"/>
        </a:p>
      </dgm:t>
    </dgm:pt>
    <dgm:pt modelId="{06FAED88-EFBE-44CE-B9F9-8123FB739531}" type="sibTrans" cxnId="{10BAB52E-03B8-48F1-8FB2-A2579FD2B2AB}">
      <dgm:prSet/>
      <dgm:spPr/>
      <dgm:t>
        <a:bodyPr/>
        <a:lstStyle/>
        <a:p>
          <a:pPr latinLnBrk="1"/>
          <a:endParaRPr lang="ko-KR" altLang="en-US"/>
        </a:p>
      </dgm:t>
    </dgm:pt>
    <dgm:pt modelId="{F4533BE2-1FFB-40D3-B74F-3B75F4018717}">
      <dgm:prSet phldrT="[텍스트]"/>
      <dgm:spPr/>
      <dgm:t>
        <a:bodyPr/>
        <a:lstStyle/>
        <a:p>
          <a:pPr latinLnBrk="1"/>
          <a:r>
            <a:rPr lang="ko-KR" altLang="en-US" dirty="0" smtClean="0"/>
            <a:t>대출실행</a:t>
          </a:r>
          <a:endParaRPr lang="ko-KR" altLang="en-US" dirty="0"/>
        </a:p>
      </dgm:t>
    </dgm:pt>
    <dgm:pt modelId="{E8313411-3C85-4B17-85B2-58D802E108E7}" type="parTrans" cxnId="{E8179DFD-FB54-41CA-853D-A024DDC07E39}">
      <dgm:prSet/>
      <dgm:spPr/>
      <dgm:t>
        <a:bodyPr/>
        <a:lstStyle/>
        <a:p>
          <a:pPr latinLnBrk="1"/>
          <a:endParaRPr lang="ko-KR" altLang="en-US"/>
        </a:p>
      </dgm:t>
    </dgm:pt>
    <dgm:pt modelId="{357CC627-ED65-4968-A4D8-6423401C53B2}" type="sibTrans" cxnId="{E8179DFD-FB54-41CA-853D-A024DDC07E39}">
      <dgm:prSet/>
      <dgm:spPr/>
      <dgm:t>
        <a:bodyPr/>
        <a:lstStyle/>
        <a:p>
          <a:pPr latinLnBrk="1"/>
          <a:endParaRPr lang="ko-KR" altLang="en-US"/>
        </a:p>
      </dgm:t>
    </dgm:pt>
    <dgm:pt modelId="{1EB1818A-E669-4C90-9E18-61A4100A7C95}">
      <dgm:prSet phldrT="[텍스트]"/>
      <dgm:spPr/>
      <dgm:t>
        <a:bodyPr/>
        <a:lstStyle/>
        <a:p>
          <a:pPr latinLnBrk="1"/>
          <a:r>
            <a:rPr lang="ko-KR" altLang="en-US" dirty="0" smtClean="0"/>
            <a:t>실행된 대출은 대출통장과 함께 등기로 보내드립니다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FEDF27FD-6C7C-4FA9-917E-5946C6A4EB2F}" type="parTrans" cxnId="{BEF0001A-C4FC-4E88-AEF0-E7F1B17E8708}">
      <dgm:prSet/>
      <dgm:spPr/>
      <dgm:t>
        <a:bodyPr/>
        <a:lstStyle/>
        <a:p>
          <a:pPr latinLnBrk="1"/>
          <a:endParaRPr lang="ko-KR" altLang="en-US"/>
        </a:p>
      </dgm:t>
    </dgm:pt>
    <dgm:pt modelId="{B2E206AF-BB9C-4016-8F83-AA30E8520BBA}" type="sibTrans" cxnId="{BEF0001A-C4FC-4E88-AEF0-E7F1B17E8708}">
      <dgm:prSet/>
      <dgm:spPr/>
      <dgm:t>
        <a:bodyPr/>
        <a:lstStyle/>
        <a:p>
          <a:pPr latinLnBrk="1"/>
          <a:endParaRPr lang="ko-KR" altLang="en-US"/>
        </a:p>
      </dgm:t>
    </dgm:pt>
    <dgm:pt modelId="{B559E0DD-202C-4A3C-8257-E3143D2E699A}">
      <dgm:prSet phldrT="[텍스트]"/>
      <dgm:spPr/>
      <dgm:t>
        <a:bodyPr/>
        <a:lstStyle/>
        <a:p>
          <a:pPr latinLnBrk="1"/>
          <a:r>
            <a:rPr lang="ko-KR" altLang="en-US" dirty="0" smtClean="0"/>
            <a:t>필요 시 별도 서류송부해주셔야 합니다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3D7D552C-3DE3-49CA-ABDF-6A246D29B51C}" type="parTrans" cxnId="{3E66323A-F220-4C20-9583-398E1C891B6B}">
      <dgm:prSet/>
      <dgm:spPr/>
      <dgm:t>
        <a:bodyPr/>
        <a:lstStyle/>
        <a:p>
          <a:pPr latinLnBrk="1"/>
          <a:endParaRPr lang="ko-KR" altLang="en-US"/>
        </a:p>
      </dgm:t>
    </dgm:pt>
    <dgm:pt modelId="{AAD536D5-D9A5-47C1-9436-16C69B7B32D2}" type="sibTrans" cxnId="{3E66323A-F220-4C20-9583-398E1C891B6B}">
      <dgm:prSet/>
      <dgm:spPr/>
      <dgm:t>
        <a:bodyPr/>
        <a:lstStyle/>
        <a:p>
          <a:pPr latinLnBrk="1"/>
          <a:endParaRPr lang="ko-KR" altLang="en-US"/>
        </a:p>
      </dgm:t>
    </dgm:pt>
    <dgm:pt modelId="{265E5AFB-D6A7-456A-B139-DCC13D11D1A2}">
      <dgm:prSet phldrT="[텍스트]" custT="1"/>
      <dgm:spPr/>
      <dgm:t>
        <a:bodyPr/>
        <a:lstStyle/>
        <a:p>
          <a:pPr latinLnBrk="1"/>
          <a:r>
            <a:rPr lang="ko-KR" altLang="en-US" sz="1000" dirty="0" smtClean="0"/>
            <a:t> </a:t>
          </a:r>
          <a:r>
            <a:rPr lang="en-US" altLang="ko-KR" sz="1000" dirty="0" smtClean="0"/>
            <a:t>(</a:t>
          </a:r>
          <a:r>
            <a:rPr lang="ko-KR" altLang="en-US" sz="1000" dirty="0" smtClean="0"/>
            <a:t>우리은행 장충동 지점 </a:t>
          </a:r>
          <a:r>
            <a:rPr lang="en-US" altLang="ko-KR" sz="1000" dirty="0" smtClean="0"/>
            <a:t>(FAX) : 0505-003-8695, </a:t>
          </a:r>
          <a:r>
            <a:rPr lang="en-US" altLang="ko-KR" sz="1000" dirty="0" smtClean="0"/>
            <a:t>0505-003-5822)</a:t>
          </a:r>
          <a:endParaRPr lang="ko-KR" altLang="en-US" sz="1000" dirty="0"/>
        </a:p>
      </dgm:t>
    </dgm:pt>
    <dgm:pt modelId="{5D05BB8E-A17D-4713-8382-531F7AF96528}" type="parTrans" cxnId="{52544DF2-6E3F-4424-949E-EC0492F50EE6}">
      <dgm:prSet/>
      <dgm:spPr/>
      <dgm:t>
        <a:bodyPr/>
        <a:lstStyle/>
        <a:p>
          <a:pPr latinLnBrk="1"/>
          <a:endParaRPr lang="ko-KR" altLang="en-US"/>
        </a:p>
      </dgm:t>
    </dgm:pt>
    <dgm:pt modelId="{8C0DDACF-96EF-44FB-BA84-27100B444142}" type="sibTrans" cxnId="{52544DF2-6E3F-4424-949E-EC0492F50EE6}">
      <dgm:prSet/>
      <dgm:spPr/>
      <dgm:t>
        <a:bodyPr/>
        <a:lstStyle/>
        <a:p>
          <a:pPr latinLnBrk="1"/>
          <a:endParaRPr lang="ko-KR" altLang="en-US"/>
        </a:p>
      </dgm:t>
    </dgm:pt>
    <dgm:pt modelId="{A58F8CB7-245C-42BB-8755-EB9AA31B0059}">
      <dgm:prSet phldrT="[텍스트]" custT="1"/>
      <dgm:spPr/>
      <dgm:t>
        <a:bodyPr/>
        <a:lstStyle/>
        <a:p>
          <a:pPr latinLnBrk="1"/>
          <a:endParaRPr lang="ko-KR" altLang="en-US" sz="1000" dirty="0"/>
        </a:p>
      </dgm:t>
    </dgm:pt>
    <dgm:pt modelId="{5D1001DE-00B8-4325-80EB-ECA8CCB9CF0B}" type="parTrans" cxnId="{A1406589-77D4-4F0F-82CD-99811D5DF461}">
      <dgm:prSet/>
      <dgm:spPr/>
      <dgm:t>
        <a:bodyPr/>
        <a:lstStyle/>
        <a:p>
          <a:pPr latinLnBrk="1"/>
          <a:endParaRPr lang="ko-KR" altLang="en-US"/>
        </a:p>
      </dgm:t>
    </dgm:pt>
    <dgm:pt modelId="{30295FFA-C0C6-44D0-87C7-0230333D816D}" type="sibTrans" cxnId="{A1406589-77D4-4F0F-82CD-99811D5DF461}">
      <dgm:prSet/>
      <dgm:spPr/>
      <dgm:t>
        <a:bodyPr/>
        <a:lstStyle/>
        <a:p>
          <a:pPr latinLnBrk="1"/>
          <a:endParaRPr lang="ko-KR" altLang="en-US"/>
        </a:p>
      </dgm:t>
    </dgm:pt>
    <dgm:pt modelId="{BAE4BC3E-2AAE-423A-8599-CB0C4C81606F}">
      <dgm:prSet phldrT="[텍스트]" custT="1"/>
      <dgm:spPr/>
      <dgm:t>
        <a:bodyPr/>
        <a:lstStyle/>
        <a:p>
          <a:pPr latinLnBrk="1"/>
          <a:endParaRPr lang="ko-KR" altLang="en-US" sz="1000" dirty="0"/>
        </a:p>
      </dgm:t>
    </dgm:pt>
    <dgm:pt modelId="{6DF7549F-8783-4000-BC6B-CA154720D38D}" type="parTrans" cxnId="{2984C2F5-CDC3-4716-97D7-5B24F2C2B6DD}">
      <dgm:prSet/>
      <dgm:spPr/>
      <dgm:t>
        <a:bodyPr/>
        <a:lstStyle/>
        <a:p>
          <a:pPr latinLnBrk="1"/>
          <a:endParaRPr lang="ko-KR" altLang="en-US"/>
        </a:p>
      </dgm:t>
    </dgm:pt>
    <dgm:pt modelId="{5C8B2737-6835-4F20-9E04-9F0EADBE51E8}" type="sibTrans" cxnId="{2984C2F5-CDC3-4716-97D7-5B24F2C2B6DD}">
      <dgm:prSet/>
      <dgm:spPr/>
      <dgm:t>
        <a:bodyPr/>
        <a:lstStyle/>
        <a:p>
          <a:pPr latinLnBrk="1"/>
          <a:endParaRPr lang="ko-KR" altLang="en-US"/>
        </a:p>
      </dgm:t>
    </dgm:pt>
    <dgm:pt modelId="{571C87CF-EFAC-45C2-8BAD-4D8F4ACC727F}">
      <dgm:prSet phldrT="[텍스트]"/>
      <dgm:spPr/>
      <dgm:t>
        <a:bodyPr/>
        <a:lstStyle/>
        <a:p>
          <a:pPr latinLnBrk="1"/>
          <a:r>
            <a:rPr lang="ko-KR" altLang="en-US" dirty="0" smtClean="0"/>
            <a:t>대출은 분할상환대출이며</a:t>
          </a:r>
          <a:r>
            <a:rPr lang="en-US" altLang="ko-KR" dirty="0" smtClean="0"/>
            <a:t>, </a:t>
          </a:r>
          <a:r>
            <a:rPr lang="ko-KR" altLang="en-US" dirty="0" smtClean="0"/>
            <a:t>기간은 </a:t>
          </a:r>
          <a:r>
            <a:rPr lang="en-US" altLang="ko-KR" dirty="0" smtClean="0"/>
            <a:t>1~5</a:t>
          </a:r>
          <a:r>
            <a:rPr lang="ko-KR" altLang="en-US" dirty="0" smtClean="0"/>
            <a:t>년입니다</a:t>
          </a:r>
          <a:r>
            <a:rPr lang="en-US" altLang="ko-KR" dirty="0" smtClean="0"/>
            <a:t>. </a:t>
          </a:r>
          <a:endParaRPr lang="ko-KR" altLang="en-US" dirty="0"/>
        </a:p>
      </dgm:t>
    </dgm:pt>
    <dgm:pt modelId="{1F90362E-EB22-4C58-B453-0D23DE07988B}" type="parTrans" cxnId="{2B4BC916-8FEB-403A-80F9-A72BEC3C8FC4}">
      <dgm:prSet/>
      <dgm:spPr/>
      <dgm:t>
        <a:bodyPr/>
        <a:lstStyle/>
        <a:p>
          <a:pPr latinLnBrk="1"/>
          <a:endParaRPr lang="ko-KR" altLang="en-US"/>
        </a:p>
      </dgm:t>
    </dgm:pt>
    <dgm:pt modelId="{B04A705C-6C76-4B3A-9709-35981F996699}" type="sibTrans" cxnId="{2B4BC916-8FEB-403A-80F9-A72BEC3C8FC4}">
      <dgm:prSet/>
      <dgm:spPr/>
      <dgm:t>
        <a:bodyPr/>
        <a:lstStyle/>
        <a:p>
          <a:pPr latinLnBrk="1"/>
          <a:endParaRPr lang="ko-KR" altLang="en-US"/>
        </a:p>
      </dgm:t>
    </dgm:pt>
    <dgm:pt modelId="{69EB3EE4-1A58-4E55-9DC1-B0123C4415BA}" type="pres">
      <dgm:prSet presAssocID="{160EB95F-CABD-4914-9C43-A1BE0103D4C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052405-513E-42D5-B679-0C47EA21B9BA}" type="pres">
      <dgm:prSet presAssocID="{32BFD9BB-3023-45F5-B36B-A7A23A9ADAAE}" presName="composite" presStyleCnt="0"/>
      <dgm:spPr/>
    </dgm:pt>
    <dgm:pt modelId="{9A2CB68B-61FE-4FEA-8922-7675B5550105}" type="pres">
      <dgm:prSet presAssocID="{32BFD9BB-3023-45F5-B36B-A7A23A9ADAAE}" presName="parentText" presStyleLbl="alignNode1" presStyleIdx="0" presStyleCnt="3" custScaleY="106532" custLinFactNeighborY="-2378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2F24B44-C163-40F3-A245-7F7876C02199}" type="pres">
      <dgm:prSet presAssocID="{32BFD9BB-3023-45F5-B36B-A7A23A9ADAAE}" presName="descendantText" presStyleLbl="alignAcc1" presStyleIdx="0" presStyleCnt="3" custScaleX="99465" custScaleY="118892" custLinFactNeighborX="268" custLinFactNeighborY="-31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CC5834-3585-4C66-9486-B11B3EB1CA57}" type="pres">
      <dgm:prSet presAssocID="{F378D7B8-51AC-4991-8C81-05A3DECCC712}" presName="sp" presStyleCnt="0"/>
      <dgm:spPr/>
    </dgm:pt>
    <dgm:pt modelId="{AB7FFF4B-8B5B-45A2-927D-10FC7F29F040}" type="pres">
      <dgm:prSet presAssocID="{ACD71ADD-9938-4B7F-8020-65A08F0424D0}" presName="composite" presStyleCnt="0"/>
      <dgm:spPr/>
    </dgm:pt>
    <dgm:pt modelId="{1DD65984-482C-4916-A44F-2A6C37A8D8B8}" type="pres">
      <dgm:prSet presAssocID="{ACD71ADD-9938-4B7F-8020-65A08F0424D0}" presName="parentText" presStyleLbl="alignNode1" presStyleIdx="1" presStyleCnt="3" custScaleY="100098" custLinFactNeighborY="88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1A600C-7897-4911-A9C1-0B011143659C}" type="pres">
      <dgm:prSet presAssocID="{ACD71ADD-9938-4B7F-8020-65A08F0424D0}" presName="descendantText" presStyleLbl="alignAcc1" presStyleIdx="1" presStyleCnt="3" custLinFactNeighborY="2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2D156D-A4A9-4B8E-990D-60F184003DE6}" type="pres">
      <dgm:prSet presAssocID="{6D605525-2D46-41FB-AA2E-5ABAF1966A58}" presName="sp" presStyleCnt="0"/>
      <dgm:spPr/>
    </dgm:pt>
    <dgm:pt modelId="{8DF60C33-E2A8-4BA6-9D5B-1BB3EF4D64A8}" type="pres">
      <dgm:prSet presAssocID="{F4533BE2-1FFB-40D3-B74F-3B75F4018717}" presName="composite" presStyleCnt="0"/>
      <dgm:spPr/>
    </dgm:pt>
    <dgm:pt modelId="{D9A8BF8B-1186-4604-AE0B-6DCDCEC6D505}" type="pres">
      <dgm:prSet presAssocID="{F4533BE2-1FFB-40D3-B74F-3B75F4018717}" presName="parentText" presStyleLbl="alignNode1" presStyleIdx="2" presStyleCnt="3" custLinFactNeighborY="1111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29164-3020-4D78-A7D8-59127862AD59}" type="pres">
      <dgm:prSet presAssocID="{F4533BE2-1FFB-40D3-B74F-3B75F4018717}" presName="descendantText" presStyleLbl="alignAcc1" presStyleIdx="2" presStyleCnt="3" custLinFactNeighborY="-183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2117D38-4B9A-4B46-9585-EAFC2704E68F}" type="presOf" srcId="{BAE4BC3E-2AAE-423A-8599-CB0C4C81606F}" destId="{D2F24B44-C163-40F3-A245-7F7876C02199}" srcOrd="0" destOrd="0" presId="urn:microsoft.com/office/officeart/2005/8/layout/chevron2"/>
    <dgm:cxn modelId="{805B84FC-0DAC-4667-8BE9-01A2B61D20B2}" type="presOf" srcId="{32BFD9BB-3023-45F5-B36B-A7A23A9ADAAE}" destId="{9A2CB68B-61FE-4FEA-8922-7675B5550105}" srcOrd="0" destOrd="0" presId="urn:microsoft.com/office/officeart/2005/8/layout/chevron2"/>
    <dgm:cxn modelId="{3528DE6D-3884-4FBA-9817-B9444946652B}" type="presOf" srcId="{571C87CF-EFAC-45C2-8BAD-4D8F4ACC727F}" destId="{A2C29164-3020-4D78-A7D8-59127862AD59}" srcOrd="0" destOrd="0" presId="urn:microsoft.com/office/officeart/2005/8/layout/chevron2"/>
    <dgm:cxn modelId="{10BAB52E-03B8-48F1-8FB2-A2579FD2B2AB}" srcId="{ACD71ADD-9938-4B7F-8020-65A08F0424D0}" destId="{10D19277-12C6-4F7B-84BE-D75AA344B2B6}" srcOrd="1" destOrd="0" parTransId="{986A5A49-72C3-4419-AD9A-ECEBE7E7F5DE}" sibTransId="{06FAED88-EFBE-44CE-B9F9-8123FB739531}"/>
    <dgm:cxn modelId="{2CBA991E-E7F9-4FA9-9457-8E6D33953D08}" type="presOf" srcId="{6D40F7CE-847E-4F2B-9D73-7E110C84CD78}" destId="{D2F24B44-C163-40F3-A245-7F7876C02199}" srcOrd="0" destOrd="1" presId="urn:microsoft.com/office/officeart/2005/8/layout/chevron2"/>
    <dgm:cxn modelId="{BEF0001A-C4FC-4E88-AEF0-E7F1B17E8708}" srcId="{F4533BE2-1FFB-40D3-B74F-3B75F4018717}" destId="{1EB1818A-E669-4C90-9E18-61A4100A7C95}" srcOrd="1" destOrd="0" parTransId="{FEDF27FD-6C7C-4FA9-917E-5946C6A4EB2F}" sibTransId="{B2E206AF-BB9C-4016-8F83-AA30E8520BBA}"/>
    <dgm:cxn modelId="{91B3662F-50DC-4C32-9657-B53D4785DAEF}" type="presOf" srcId="{1EB1818A-E669-4C90-9E18-61A4100A7C95}" destId="{A2C29164-3020-4D78-A7D8-59127862AD59}" srcOrd="0" destOrd="1" presId="urn:microsoft.com/office/officeart/2005/8/layout/chevron2"/>
    <dgm:cxn modelId="{ED5F5320-7FEE-472C-AC23-1356AA75673C}" srcId="{160EB95F-CABD-4914-9C43-A1BE0103D4C6}" destId="{ACD71ADD-9938-4B7F-8020-65A08F0424D0}" srcOrd="1" destOrd="0" parTransId="{4B4AFEC5-2336-46C7-82EB-9F8972EF229D}" sibTransId="{6D605525-2D46-41FB-AA2E-5ABAF1966A58}"/>
    <dgm:cxn modelId="{5EE14398-0424-4E9B-963D-292F8DC4FDAA}" type="presOf" srcId="{FED66FE4-930C-40AB-B509-483F5BF0B5DA}" destId="{911A600C-7897-4911-A9C1-0B011143659C}" srcOrd="0" destOrd="0" presId="urn:microsoft.com/office/officeart/2005/8/layout/chevron2"/>
    <dgm:cxn modelId="{D19BE6EC-C22E-4968-8CD0-29D21CD79993}" srcId="{32BFD9BB-3023-45F5-B36B-A7A23A9ADAAE}" destId="{6D40F7CE-847E-4F2B-9D73-7E110C84CD78}" srcOrd="1" destOrd="0" parTransId="{4364539C-FD94-4C00-8C80-5BEBD92D8529}" sibTransId="{FD6C37A0-4BE6-41B7-9989-48A56DA0515C}"/>
    <dgm:cxn modelId="{1D377B8F-1EB9-47CA-AC7D-14EA78A38A21}" type="presOf" srcId="{160EB95F-CABD-4914-9C43-A1BE0103D4C6}" destId="{69EB3EE4-1A58-4E55-9DC1-B0123C4415BA}" srcOrd="0" destOrd="0" presId="urn:microsoft.com/office/officeart/2005/8/layout/chevron2"/>
    <dgm:cxn modelId="{95152DFE-2626-4BDB-A9A8-67883319A38F}" type="presOf" srcId="{F4533BE2-1FFB-40D3-B74F-3B75F4018717}" destId="{D9A8BF8B-1186-4604-AE0B-6DCDCEC6D505}" srcOrd="0" destOrd="0" presId="urn:microsoft.com/office/officeart/2005/8/layout/chevron2"/>
    <dgm:cxn modelId="{EF0D9227-E8F7-436F-B54F-D01EB7169C03}" type="presOf" srcId="{B559E0DD-202C-4A3C-8257-E3143D2E699A}" destId="{911A600C-7897-4911-A9C1-0B011143659C}" srcOrd="0" destOrd="2" presId="urn:microsoft.com/office/officeart/2005/8/layout/chevron2"/>
    <dgm:cxn modelId="{EEB695B8-5600-4203-8FB5-3B2A6E7DDE88}" type="presOf" srcId="{ACD71ADD-9938-4B7F-8020-65A08F0424D0}" destId="{1DD65984-482C-4916-A44F-2A6C37A8D8B8}" srcOrd="0" destOrd="0" presId="urn:microsoft.com/office/officeart/2005/8/layout/chevron2"/>
    <dgm:cxn modelId="{23B7783E-92FE-418C-A8B4-DFC9111F792A}" srcId="{160EB95F-CABD-4914-9C43-A1BE0103D4C6}" destId="{32BFD9BB-3023-45F5-B36B-A7A23A9ADAAE}" srcOrd="0" destOrd="0" parTransId="{FD415186-FCDD-4133-B156-AC27857271A4}" sibTransId="{F378D7B8-51AC-4991-8C81-05A3DECCC712}"/>
    <dgm:cxn modelId="{2984C2F5-CDC3-4716-97D7-5B24F2C2B6DD}" srcId="{32BFD9BB-3023-45F5-B36B-A7A23A9ADAAE}" destId="{BAE4BC3E-2AAE-423A-8599-CB0C4C81606F}" srcOrd="0" destOrd="0" parTransId="{6DF7549F-8783-4000-BC6B-CA154720D38D}" sibTransId="{5C8B2737-6835-4F20-9E04-9F0EADBE51E8}"/>
    <dgm:cxn modelId="{2B4BC916-8FEB-403A-80F9-A72BEC3C8FC4}" srcId="{F4533BE2-1FFB-40D3-B74F-3B75F4018717}" destId="{571C87CF-EFAC-45C2-8BAD-4D8F4ACC727F}" srcOrd="0" destOrd="0" parTransId="{1F90362E-EB22-4C58-B453-0D23DE07988B}" sibTransId="{B04A705C-6C76-4B3A-9709-35981F996699}"/>
    <dgm:cxn modelId="{114EB36C-787C-4E5D-8479-4484AD6C3EA0}" type="presOf" srcId="{265E5AFB-D6A7-456A-B139-DCC13D11D1A2}" destId="{D2F24B44-C163-40F3-A245-7F7876C02199}" srcOrd="0" destOrd="2" presId="urn:microsoft.com/office/officeart/2005/8/layout/chevron2"/>
    <dgm:cxn modelId="{CCA0C577-28B0-4E42-A3C6-1371E80EA7D5}" srcId="{ACD71ADD-9938-4B7F-8020-65A08F0424D0}" destId="{FED66FE4-930C-40AB-B509-483F5BF0B5DA}" srcOrd="0" destOrd="0" parTransId="{02168C82-D3BE-49CF-A7B5-C52A51CA29F4}" sibTransId="{1BAC5E90-09B4-4644-BF36-E64948B29C2C}"/>
    <dgm:cxn modelId="{3E66323A-F220-4C20-9583-398E1C891B6B}" srcId="{ACD71ADD-9938-4B7F-8020-65A08F0424D0}" destId="{B559E0DD-202C-4A3C-8257-E3143D2E699A}" srcOrd="2" destOrd="0" parTransId="{3D7D552C-3DE3-49CA-ABDF-6A246D29B51C}" sibTransId="{AAD536D5-D9A5-47C1-9436-16C69B7B32D2}"/>
    <dgm:cxn modelId="{52544DF2-6E3F-4424-949E-EC0492F50EE6}" srcId="{32BFD9BB-3023-45F5-B36B-A7A23A9ADAAE}" destId="{265E5AFB-D6A7-456A-B139-DCC13D11D1A2}" srcOrd="2" destOrd="0" parTransId="{5D05BB8E-A17D-4713-8382-531F7AF96528}" sibTransId="{8C0DDACF-96EF-44FB-BA84-27100B444142}"/>
    <dgm:cxn modelId="{61D83A0A-88B7-499A-8E6E-7568D7926B93}" type="presOf" srcId="{10D19277-12C6-4F7B-84BE-D75AA344B2B6}" destId="{911A600C-7897-4911-A9C1-0B011143659C}" srcOrd="0" destOrd="1" presId="urn:microsoft.com/office/officeart/2005/8/layout/chevron2"/>
    <dgm:cxn modelId="{DADECF69-79BC-40A4-9632-691B2C1E2937}" type="presOf" srcId="{A58F8CB7-245C-42BB-8755-EB9AA31B0059}" destId="{D2F24B44-C163-40F3-A245-7F7876C02199}" srcOrd="0" destOrd="3" presId="urn:microsoft.com/office/officeart/2005/8/layout/chevron2"/>
    <dgm:cxn modelId="{E8179DFD-FB54-41CA-853D-A024DDC07E39}" srcId="{160EB95F-CABD-4914-9C43-A1BE0103D4C6}" destId="{F4533BE2-1FFB-40D3-B74F-3B75F4018717}" srcOrd="2" destOrd="0" parTransId="{E8313411-3C85-4B17-85B2-58D802E108E7}" sibTransId="{357CC627-ED65-4968-A4D8-6423401C53B2}"/>
    <dgm:cxn modelId="{A1406589-77D4-4F0F-82CD-99811D5DF461}" srcId="{32BFD9BB-3023-45F5-B36B-A7A23A9ADAAE}" destId="{A58F8CB7-245C-42BB-8755-EB9AA31B0059}" srcOrd="3" destOrd="0" parTransId="{5D1001DE-00B8-4325-80EB-ECA8CCB9CF0B}" sibTransId="{30295FFA-C0C6-44D0-87C7-0230333D816D}"/>
    <dgm:cxn modelId="{EF76680E-B69F-440E-9351-D33C58FA674F}" type="presParOf" srcId="{69EB3EE4-1A58-4E55-9DC1-B0123C4415BA}" destId="{34052405-513E-42D5-B679-0C47EA21B9BA}" srcOrd="0" destOrd="0" presId="urn:microsoft.com/office/officeart/2005/8/layout/chevron2"/>
    <dgm:cxn modelId="{38AD1863-45C2-46AF-AD87-C13A049EB04D}" type="presParOf" srcId="{34052405-513E-42D5-B679-0C47EA21B9BA}" destId="{9A2CB68B-61FE-4FEA-8922-7675B5550105}" srcOrd="0" destOrd="0" presId="urn:microsoft.com/office/officeart/2005/8/layout/chevron2"/>
    <dgm:cxn modelId="{66DEE50F-6F05-46BF-8817-9EE87BBE3F9A}" type="presParOf" srcId="{34052405-513E-42D5-B679-0C47EA21B9BA}" destId="{D2F24B44-C163-40F3-A245-7F7876C02199}" srcOrd="1" destOrd="0" presId="urn:microsoft.com/office/officeart/2005/8/layout/chevron2"/>
    <dgm:cxn modelId="{186BFA02-002B-4D26-B8C4-79FA0F082331}" type="presParOf" srcId="{69EB3EE4-1A58-4E55-9DC1-B0123C4415BA}" destId="{6DCC5834-3585-4C66-9486-B11B3EB1CA57}" srcOrd="1" destOrd="0" presId="urn:microsoft.com/office/officeart/2005/8/layout/chevron2"/>
    <dgm:cxn modelId="{E748B3A2-64DD-4BAD-977D-C2D14C79623C}" type="presParOf" srcId="{69EB3EE4-1A58-4E55-9DC1-B0123C4415BA}" destId="{AB7FFF4B-8B5B-45A2-927D-10FC7F29F040}" srcOrd="2" destOrd="0" presId="urn:microsoft.com/office/officeart/2005/8/layout/chevron2"/>
    <dgm:cxn modelId="{28C17F75-42F0-43CE-82D3-E88E21FDE8E4}" type="presParOf" srcId="{AB7FFF4B-8B5B-45A2-927D-10FC7F29F040}" destId="{1DD65984-482C-4916-A44F-2A6C37A8D8B8}" srcOrd="0" destOrd="0" presId="urn:microsoft.com/office/officeart/2005/8/layout/chevron2"/>
    <dgm:cxn modelId="{7C0E131F-D445-4996-AFB4-01B530BCCA46}" type="presParOf" srcId="{AB7FFF4B-8B5B-45A2-927D-10FC7F29F040}" destId="{911A600C-7897-4911-A9C1-0B011143659C}" srcOrd="1" destOrd="0" presId="urn:microsoft.com/office/officeart/2005/8/layout/chevron2"/>
    <dgm:cxn modelId="{46BB1768-9267-4431-B19D-4172A9BE3BB4}" type="presParOf" srcId="{69EB3EE4-1A58-4E55-9DC1-B0123C4415BA}" destId="{602D156D-A4A9-4B8E-990D-60F184003DE6}" srcOrd="3" destOrd="0" presId="urn:microsoft.com/office/officeart/2005/8/layout/chevron2"/>
    <dgm:cxn modelId="{AC4FE200-A6E9-4156-A68F-202C3194D447}" type="presParOf" srcId="{69EB3EE4-1A58-4E55-9DC1-B0123C4415BA}" destId="{8DF60C33-E2A8-4BA6-9D5B-1BB3EF4D64A8}" srcOrd="4" destOrd="0" presId="urn:microsoft.com/office/officeart/2005/8/layout/chevron2"/>
    <dgm:cxn modelId="{B51052F2-14FD-4501-9C68-39D891D214F8}" type="presParOf" srcId="{8DF60C33-E2A8-4BA6-9D5B-1BB3EF4D64A8}" destId="{D9A8BF8B-1186-4604-AE0B-6DCDCEC6D505}" srcOrd="0" destOrd="0" presId="urn:microsoft.com/office/officeart/2005/8/layout/chevron2"/>
    <dgm:cxn modelId="{76C5FC7E-5720-4805-B226-4A0D3E89372C}" type="presParOf" srcId="{8DF60C33-E2A8-4BA6-9D5B-1BB3EF4D64A8}" destId="{A2C29164-3020-4D78-A7D8-59127862AD5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CB68B-61FE-4FEA-8922-7675B5550105}">
      <dsp:nvSpPr>
        <dsp:cNvPr id="0" name=""/>
        <dsp:cNvSpPr/>
      </dsp:nvSpPr>
      <dsp:spPr>
        <a:xfrm rot="5400000">
          <a:off x="-239747" y="239747"/>
          <a:ext cx="1398268" cy="9187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대출신청</a:t>
          </a:r>
          <a:endParaRPr lang="ko-KR" altLang="en-US" sz="1700" kern="1200" dirty="0"/>
        </a:p>
      </dsp:txBody>
      <dsp:txXfrm rot="-5400000">
        <a:off x="1" y="459387"/>
        <a:ext cx="918773" cy="479495"/>
      </dsp:txXfrm>
    </dsp:sp>
    <dsp:sp modelId="{D2F24B44-C163-40F3-A245-7F7876C02199}">
      <dsp:nvSpPr>
        <dsp:cNvPr id="0" name=""/>
        <dsp:cNvSpPr/>
      </dsp:nvSpPr>
      <dsp:spPr>
        <a:xfrm rot="5400000">
          <a:off x="2894395" y="-1947066"/>
          <a:ext cx="1014323" cy="4912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학자금용도일반대출신청서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개인</a:t>
          </a:r>
          <a:r>
            <a:rPr lang="en-US" altLang="ko-KR" sz="1000" kern="1200" dirty="0" smtClean="0"/>
            <a:t>(</a:t>
          </a:r>
          <a:r>
            <a:rPr lang="ko-KR" altLang="en-US" sz="1000" kern="1200" dirty="0" smtClean="0"/>
            <a:t>신용</a:t>
          </a:r>
          <a:r>
            <a:rPr lang="en-US" altLang="ko-KR" sz="1000" kern="1200" dirty="0" smtClean="0"/>
            <a:t>)</a:t>
          </a:r>
          <a:r>
            <a:rPr lang="ko-KR" altLang="en-US" sz="1000" kern="1200" dirty="0" smtClean="0"/>
            <a:t>정보 조회 동의서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필수 개인</a:t>
          </a:r>
          <a:r>
            <a:rPr lang="en-US" altLang="ko-KR" sz="1000" kern="1200" dirty="0" smtClean="0"/>
            <a:t>(</a:t>
          </a:r>
          <a:r>
            <a:rPr lang="ko-KR" altLang="en-US" sz="1000" kern="1200" dirty="0" smtClean="0"/>
            <a:t>신용</a:t>
          </a:r>
          <a:r>
            <a:rPr lang="en-US" altLang="ko-KR" sz="1000" kern="1200" dirty="0" smtClean="0"/>
            <a:t>)</a:t>
          </a:r>
          <a:r>
            <a:rPr lang="ko-KR" altLang="en-US" sz="1000" kern="1200" dirty="0" smtClean="0"/>
            <a:t>정보 수집이용제공 동의서</a:t>
          </a:r>
          <a:r>
            <a:rPr lang="en-US" altLang="ko-KR" sz="1000" kern="1200" dirty="0" smtClean="0"/>
            <a:t>(</a:t>
          </a:r>
          <a:r>
            <a:rPr lang="ko-KR" altLang="en-US" sz="1000" kern="1200" dirty="0" smtClean="0"/>
            <a:t>여신 등</a:t>
          </a:r>
          <a:r>
            <a:rPr lang="en-US" altLang="ko-KR" sz="1000" kern="1200" dirty="0" smtClean="0"/>
            <a:t>), </a:t>
          </a:r>
          <a:r>
            <a:rPr lang="ko-KR" altLang="en-US" sz="1000" kern="1200" dirty="0" smtClean="0"/>
            <a:t>대출 신청인</a:t>
          </a:r>
          <a:r>
            <a:rPr lang="en-US" altLang="ko-KR" sz="1000" kern="1200" dirty="0" smtClean="0"/>
            <a:t>(</a:t>
          </a:r>
          <a:r>
            <a:rPr lang="ko-KR" altLang="en-US" sz="1000" kern="1200" dirty="0" smtClean="0"/>
            <a:t>부모님</a:t>
          </a:r>
          <a:r>
            <a:rPr lang="en-US" altLang="ko-KR" sz="1000" kern="1200" dirty="0" smtClean="0"/>
            <a:t>) </a:t>
          </a:r>
          <a:r>
            <a:rPr lang="ko-KR" altLang="en-US" sz="1000" kern="1200" dirty="0" smtClean="0"/>
            <a:t>신분증 사본 </a:t>
          </a:r>
          <a:r>
            <a:rPr lang="en-US" altLang="ko-KR" sz="1000" kern="1200" dirty="0" smtClean="0"/>
            <a:t>1</a:t>
          </a:r>
          <a:r>
            <a:rPr lang="ko-KR" altLang="en-US" sz="1000" kern="1200" dirty="0" smtClean="0"/>
            <a:t>부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동국대 전산원 등록금 고지서 사본 </a:t>
          </a:r>
          <a:r>
            <a:rPr lang="en-US" altLang="ko-KR" sz="1000" kern="1200" dirty="0" smtClean="0"/>
            <a:t>1</a:t>
          </a:r>
          <a:r>
            <a:rPr lang="ko-KR" altLang="en-US" sz="1000" kern="1200" dirty="0" smtClean="0"/>
            <a:t>부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부모님 소득증빙자료 를 아래의 팩스번호로 송부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 </a:t>
          </a:r>
          <a:r>
            <a:rPr lang="en-US" altLang="ko-KR" sz="1000" kern="1200" dirty="0" smtClean="0"/>
            <a:t>(</a:t>
          </a:r>
          <a:r>
            <a:rPr lang="ko-KR" altLang="en-US" sz="1000" kern="1200" dirty="0" smtClean="0"/>
            <a:t>우리은행 장충동 지점 </a:t>
          </a:r>
          <a:r>
            <a:rPr lang="en-US" altLang="ko-KR" sz="1000" kern="1200" dirty="0" smtClean="0"/>
            <a:t>(FAX) : 0505-003-8695, </a:t>
          </a:r>
          <a:r>
            <a:rPr lang="en-US" altLang="ko-KR" sz="1000" kern="1200" dirty="0" smtClean="0"/>
            <a:t>0505-003-5822)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/>
        </a:p>
      </dsp:txBody>
      <dsp:txXfrm rot="-5400000">
        <a:off x="945199" y="51645"/>
        <a:ext cx="4863202" cy="915293"/>
      </dsp:txXfrm>
    </dsp:sp>
    <dsp:sp modelId="{1DD65984-482C-4916-A44F-2A6C37A8D8B8}">
      <dsp:nvSpPr>
        <dsp:cNvPr id="0" name=""/>
        <dsp:cNvSpPr/>
      </dsp:nvSpPr>
      <dsp:spPr>
        <a:xfrm rot="5400000">
          <a:off x="-197523" y="1459388"/>
          <a:ext cx="1313820" cy="9187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대출심사</a:t>
          </a:r>
          <a:endParaRPr lang="ko-KR" altLang="en-US" sz="1700" kern="1200" dirty="0"/>
        </a:p>
      </dsp:txBody>
      <dsp:txXfrm rot="-5400000">
        <a:off x="1" y="1721252"/>
        <a:ext cx="918773" cy="395047"/>
      </dsp:txXfrm>
    </dsp:sp>
    <dsp:sp modelId="{911A600C-7897-4911-A9C1-0B011143659C}">
      <dsp:nvSpPr>
        <dsp:cNvPr id="0" name=""/>
        <dsp:cNvSpPr/>
      </dsp:nvSpPr>
      <dsp:spPr>
        <a:xfrm rot="5400000">
          <a:off x="2961771" y="-789736"/>
          <a:ext cx="853146" cy="49391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신청일로부터 </a:t>
          </a:r>
          <a:r>
            <a:rPr lang="en-US" altLang="ko-KR" sz="1100" kern="1200" dirty="0" smtClean="0"/>
            <a:t>2~3</a:t>
          </a:r>
          <a:r>
            <a:rPr lang="ko-KR" altLang="en-US" sz="1100" kern="1200" dirty="0" smtClean="0"/>
            <a:t>일이 소요됩니다</a:t>
          </a:r>
          <a:r>
            <a:rPr lang="en-US" altLang="ko-KR" sz="1100" kern="1200" dirty="0" smtClean="0"/>
            <a:t>.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신용등급이나 소득에 따라 대출결과가 달라질 수 있습니다</a:t>
          </a:r>
          <a:r>
            <a:rPr lang="en-US" altLang="ko-KR" sz="1100" kern="1200" dirty="0" smtClean="0"/>
            <a:t>. 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필요 시 별도 서류송부해주셔야 합니다</a:t>
          </a:r>
          <a:r>
            <a:rPr lang="en-US" altLang="ko-KR" sz="1100" kern="1200" dirty="0" smtClean="0"/>
            <a:t>.</a:t>
          </a:r>
          <a:endParaRPr lang="ko-KR" altLang="en-US" sz="1100" kern="1200" dirty="0"/>
        </a:p>
      </dsp:txBody>
      <dsp:txXfrm rot="-5400000">
        <a:off x="918774" y="1294908"/>
        <a:ext cx="4897495" cy="769852"/>
      </dsp:txXfrm>
    </dsp:sp>
    <dsp:sp modelId="{D9A8BF8B-1186-4604-AE0B-6DCDCEC6D505}">
      <dsp:nvSpPr>
        <dsp:cNvPr id="0" name=""/>
        <dsp:cNvSpPr/>
      </dsp:nvSpPr>
      <dsp:spPr>
        <a:xfrm rot="5400000">
          <a:off x="-196880" y="2575288"/>
          <a:ext cx="1312533" cy="9187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대출실행</a:t>
          </a:r>
          <a:endParaRPr lang="ko-KR" altLang="en-US" sz="1700" kern="1200" dirty="0"/>
        </a:p>
      </dsp:txBody>
      <dsp:txXfrm rot="-5400000">
        <a:off x="1" y="2837795"/>
        <a:ext cx="918773" cy="393760"/>
      </dsp:txXfrm>
    </dsp:sp>
    <dsp:sp modelId="{A2C29164-3020-4D78-A7D8-59127862AD59}">
      <dsp:nvSpPr>
        <dsp:cNvPr id="0" name=""/>
        <dsp:cNvSpPr/>
      </dsp:nvSpPr>
      <dsp:spPr>
        <a:xfrm rot="5400000">
          <a:off x="2961771" y="314954"/>
          <a:ext cx="853146" cy="49391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대출은 분할상환대출이며</a:t>
          </a:r>
          <a:r>
            <a:rPr lang="en-US" altLang="ko-KR" sz="1100" kern="1200" dirty="0" smtClean="0"/>
            <a:t>, </a:t>
          </a:r>
          <a:r>
            <a:rPr lang="ko-KR" altLang="en-US" sz="1100" kern="1200" dirty="0" smtClean="0"/>
            <a:t>기간은 </a:t>
          </a:r>
          <a:r>
            <a:rPr lang="en-US" altLang="ko-KR" sz="1100" kern="1200" dirty="0" smtClean="0"/>
            <a:t>1~5</a:t>
          </a:r>
          <a:r>
            <a:rPr lang="ko-KR" altLang="en-US" sz="1100" kern="1200" dirty="0" smtClean="0"/>
            <a:t>년입니다</a:t>
          </a:r>
          <a:r>
            <a:rPr lang="en-US" altLang="ko-KR" sz="1100" kern="1200" dirty="0" smtClean="0"/>
            <a:t>. 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실행된 대출은 대출통장과 함께 등기로 보내드립니다</a:t>
          </a:r>
          <a:r>
            <a:rPr lang="en-US" altLang="ko-KR" sz="1100" kern="1200" dirty="0" smtClean="0"/>
            <a:t>.</a:t>
          </a:r>
          <a:endParaRPr lang="ko-KR" altLang="en-US" sz="1100" kern="1200" dirty="0"/>
        </a:p>
      </dsp:txBody>
      <dsp:txXfrm rot="-5400000">
        <a:off x="918774" y="2399599"/>
        <a:ext cx="4897495" cy="769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33C0E-B405-46E0-9B98-A36B3C25EF04}" type="datetimeFigureOut">
              <a:rPr lang="ko-KR" altLang="en-US" smtClean="0"/>
              <a:pPr/>
              <a:t>2015-07-29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38B71-3F65-4065-9DAD-3127D425EF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" y="-71470"/>
            <a:ext cx="6858022" cy="921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8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66" y="285720"/>
            <a:ext cx="61341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4"/>
          <p:cNvSpPr txBox="1"/>
          <p:nvPr/>
        </p:nvSpPr>
        <p:spPr>
          <a:xfrm>
            <a:off x="1500174" y="357158"/>
            <a:ext cx="5153025" cy="10953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서민의 새로운 희망이 되는 금융씨앗</a:t>
            </a:r>
            <a:endParaRPr lang="en-US" altLang="ko-KR" sz="1800" dirty="0">
              <a:solidFill>
                <a:schemeClr val="tx2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새희망홀씨대출</a:t>
            </a:r>
            <a:endParaRPr lang="ko-KR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AutoShape 32"/>
          <p:cNvSpPr>
            <a:spLocks noChangeArrowheads="1"/>
          </p:cNvSpPr>
          <p:nvPr/>
        </p:nvSpPr>
        <p:spPr bwMode="auto">
          <a:xfrm>
            <a:off x="357166" y="1726086"/>
            <a:ext cx="6257925" cy="139065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728672" y="1876408"/>
            <a:ext cx="40767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ko-KR" altLang="en-US" sz="1200" b="1" i="0" strike="noStrike" dirty="0" err="1">
                <a:solidFill>
                  <a:schemeClr val="bg1"/>
                </a:solidFill>
                <a:latin typeface="맑은 고딕"/>
                <a:ea typeface="맑은 고딕"/>
              </a:rPr>
              <a:t>저신용</a:t>
            </a:r>
            <a:r>
              <a:rPr lang="en-US" altLang="ko-KR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저소득고객의 생활안정 자금 지원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700097" y="2219310"/>
            <a:ext cx="4048125" cy="35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ko-KR" altLang="en-US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성실상환고객 금리 최대 </a:t>
            </a:r>
            <a:r>
              <a:rPr lang="en-US" altLang="ko-KR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2.0% </a:t>
            </a:r>
            <a:r>
              <a:rPr lang="ko-KR" altLang="en-US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추가 감면 가능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609613" y="2590786"/>
            <a:ext cx="47053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ko-KR" altLang="en-US" sz="1200" b="1" i="0" strike="noStrike" dirty="0">
                <a:solidFill>
                  <a:schemeClr val="bg1"/>
                </a:solidFill>
                <a:latin typeface="맑은 고딕"/>
                <a:ea typeface="맑은 고딕"/>
              </a:rPr>
              <a:t>  중도상환수수료 없이 내 마음대로 대출상환</a:t>
            </a:r>
          </a:p>
        </p:txBody>
      </p:sp>
      <p:sp>
        <p:nvSpPr>
          <p:cNvPr id="11" name="타원 10"/>
          <p:cNvSpPr/>
          <p:nvPr/>
        </p:nvSpPr>
        <p:spPr>
          <a:xfrm>
            <a:off x="561955" y="1947844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561955" y="2338372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571480" y="2733662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290491" y="6777057"/>
            <a:ext cx="8858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중도상환</a:t>
            </a:r>
          </a:p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수수료</a:t>
            </a:r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>
            <a:off x="319066" y="3871932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16" name="Line 43"/>
          <p:cNvSpPr>
            <a:spLocks noChangeShapeType="1"/>
          </p:cNvSpPr>
          <p:nvPr/>
        </p:nvSpPr>
        <p:spPr bwMode="auto">
          <a:xfrm>
            <a:off x="319066" y="4481532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17" name="Line 43"/>
          <p:cNvSpPr>
            <a:spLocks noChangeShapeType="1"/>
          </p:cNvSpPr>
          <p:nvPr/>
        </p:nvSpPr>
        <p:spPr bwMode="auto">
          <a:xfrm>
            <a:off x="319066" y="3300432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357166" y="7358082"/>
            <a:ext cx="6115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/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※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자금조달 비용의 상승 및 금융당국의 정책변화</a:t>
            </a:r>
            <a:r>
              <a:rPr lang="en-US" sz="800" b="0" i="0" baseline="0"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등 금융시장 변화가 있을 경우 대출금리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대출한도 등 대출조건이 </a:t>
            </a:r>
            <a:endParaRPr lang="en-US" sz="800" b="0" i="0"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l" rtl="1"/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  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변경될 수 있습니다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.</a:t>
            </a:r>
            <a:endParaRPr lang="ko-KR" altLang="en-US" sz="800"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l" rtl="1"/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※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우리은행의 심사기준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고객 신용도 및 대출조건에 따라 대출가능 여부 및 대출금액이 결정됩니다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.</a:t>
            </a:r>
            <a:endParaRPr lang="ko-KR" sz="800">
              <a:latin typeface="맑은 고딕" pitchFamily="50" charset="-127"/>
              <a:ea typeface="맑은 고딕" pitchFamily="50" charset="-127"/>
            </a:endParaRPr>
          </a:p>
          <a:p>
            <a:pPr algn="l" rtl="1"/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※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대출약정 조건에 따라 대출이자 또는 원금을 약정한 날에 납입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상환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하지 않을 경우 연체이자가 부과됩니다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.</a:t>
            </a:r>
            <a:endParaRPr lang="ko-KR" sz="800">
              <a:latin typeface="맑은 고딕" pitchFamily="50" charset="-127"/>
              <a:ea typeface="맑은 고딕" pitchFamily="50" charset="-127"/>
            </a:endParaRPr>
          </a:p>
          <a:p>
            <a:pPr algn="l" rtl="1"/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※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안내장 기재면적제한으로 필요공시사항의 전부를 표기할 수 없으므로 </a:t>
            </a:r>
            <a:r>
              <a:rPr lang="ko-KR" altLang="en-US" sz="800" b="1" i="0">
                <a:latin typeface="맑은 고딕" pitchFamily="50" charset="-127"/>
                <a:ea typeface="맑은 고딕" pitchFamily="50" charset="-127"/>
                <a:cs typeface="+mn-cs"/>
              </a:rPr>
              <a:t>상품설명서와 약관을 꼭 읽어보시고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,</a:t>
            </a:r>
            <a:endParaRPr lang="ko-KR" altLang="en-US" sz="800"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l"/>
            <a:r>
              <a:rPr lang="en-US" sz="800" b="0" i="0" baseline="0">
                <a:latin typeface="맑은 고딕" pitchFamily="50" charset="-127"/>
                <a:ea typeface="맑은 고딕" pitchFamily="50" charset="-127"/>
                <a:cs typeface="+mn-cs"/>
              </a:rPr>
              <a:t>   </a:t>
            </a:r>
            <a:r>
              <a:rPr lang="ko-KR" alt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자세한 내용은 영업점에 문의 바랍니다</a:t>
            </a:r>
            <a:r>
              <a:rPr lang="en-US" sz="800" b="0" i="0">
                <a:latin typeface="맑은 고딕" pitchFamily="50" charset="-127"/>
                <a:ea typeface="맑은 고딕" pitchFamily="50" charset="-127"/>
                <a:cs typeface="+mn-cs"/>
              </a:rPr>
              <a:t>.</a:t>
            </a:r>
          </a:p>
          <a:p>
            <a:pPr algn="l" rtl="1">
              <a:defRPr sz="1000"/>
            </a:pPr>
            <a:endParaRPr lang="en-US" altLang="ko-KR" sz="800" b="0" i="0" strike="noStrike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Line 43"/>
          <p:cNvSpPr>
            <a:spLocks noChangeShapeType="1"/>
          </p:cNvSpPr>
          <p:nvPr/>
        </p:nvSpPr>
        <p:spPr bwMode="auto">
          <a:xfrm>
            <a:off x="319066" y="5033982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20" name="Line 43"/>
          <p:cNvSpPr>
            <a:spLocks noChangeShapeType="1"/>
          </p:cNvSpPr>
          <p:nvPr/>
        </p:nvSpPr>
        <p:spPr bwMode="auto">
          <a:xfrm>
            <a:off x="319066" y="6386532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21" name="Line 43"/>
          <p:cNvSpPr>
            <a:spLocks noChangeShapeType="1"/>
          </p:cNvSpPr>
          <p:nvPr/>
        </p:nvSpPr>
        <p:spPr bwMode="auto">
          <a:xfrm>
            <a:off x="309541" y="5748357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1357298" y="6891356"/>
            <a:ext cx="48958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lang="ko-KR" altLang="en-US" sz="1000" b="0" i="0" dirty="0">
                <a:latin typeface="+mn-lt"/>
                <a:ea typeface="+mn-ea"/>
                <a:cs typeface="+mn-cs"/>
              </a:rPr>
              <a:t>중도상환수수료 면제</a:t>
            </a:r>
            <a:endParaRPr lang="en-US" altLang="ko-KR" sz="1000" b="0" i="0" strike="noStrike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23" name="Line 43"/>
          <p:cNvSpPr>
            <a:spLocks noChangeShapeType="1"/>
          </p:cNvSpPr>
          <p:nvPr/>
        </p:nvSpPr>
        <p:spPr bwMode="auto">
          <a:xfrm>
            <a:off x="328591" y="6853257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280966" y="6405582"/>
            <a:ext cx="8858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부대비용</a:t>
            </a: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1357298" y="6429388"/>
            <a:ext cx="4895850" cy="35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lang="ko-KR" altLang="en-US" sz="1000" b="0" i="0" dirty="0">
                <a:latin typeface="+mn-lt"/>
                <a:ea typeface="+mn-ea"/>
                <a:cs typeface="+mn-cs"/>
              </a:rPr>
              <a:t>인지세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(</a:t>
            </a:r>
            <a:r>
              <a:rPr lang="ko-KR" altLang="en-US" sz="1000" b="0" i="0" dirty="0">
                <a:latin typeface="+mn-lt"/>
                <a:ea typeface="+mn-ea"/>
                <a:cs typeface="+mn-cs"/>
              </a:rPr>
              <a:t>은행 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/ </a:t>
            </a:r>
            <a:r>
              <a:rPr lang="ko-KR" altLang="en-US" sz="1000" b="0" i="0" dirty="0">
                <a:latin typeface="+mn-lt"/>
                <a:ea typeface="+mn-ea"/>
                <a:cs typeface="+mn-cs"/>
              </a:rPr>
              <a:t>고객 각 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50%</a:t>
            </a:r>
            <a:r>
              <a:rPr lang="ko-KR" altLang="en-US" sz="1000" b="0" i="0" dirty="0">
                <a:latin typeface="+mn-lt"/>
                <a:ea typeface="+mn-ea"/>
                <a:cs typeface="+mn-cs"/>
              </a:rPr>
              <a:t>부담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sz="1000" b="0" i="0" dirty="0">
                <a:latin typeface="+mn-lt"/>
                <a:ea typeface="+mn-ea"/>
                <a:cs typeface="+mn-cs"/>
              </a:rPr>
              <a:t>대출금액별 차등 및 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4</a:t>
            </a:r>
            <a:r>
              <a:rPr lang="ko-KR" altLang="en-US" sz="1000" b="0" i="0" dirty="0" err="1">
                <a:latin typeface="+mn-lt"/>
                <a:ea typeface="+mn-ea"/>
                <a:cs typeface="+mn-cs"/>
              </a:rPr>
              <a:t>천만원</a:t>
            </a:r>
            <a:r>
              <a:rPr lang="ko-KR" altLang="en-US" sz="1000" b="0" i="0" dirty="0">
                <a:latin typeface="+mn-lt"/>
                <a:ea typeface="+mn-ea"/>
                <a:cs typeface="+mn-cs"/>
              </a:rPr>
              <a:t> 이하 시 면제</a:t>
            </a:r>
            <a:r>
              <a:rPr lang="en-US" sz="1000" b="0" i="0" dirty="0">
                <a:latin typeface="+mn-lt"/>
                <a:ea typeface="+mn-ea"/>
                <a:cs typeface="+mn-cs"/>
              </a:rPr>
              <a:t>)</a:t>
            </a:r>
            <a:r>
              <a:rPr lang="en-US" altLang="ko-KR" sz="900" b="0" i="0" strike="noStrike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</a:p>
        </p:txBody>
      </p:sp>
      <p:sp>
        <p:nvSpPr>
          <p:cNvPr id="27" name="Line 43"/>
          <p:cNvSpPr>
            <a:spLocks noChangeShapeType="1"/>
          </p:cNvSpPr>
          <p:nvPr/>
        </p:nvSpPr>
        <p:spPr bwMode="auto">
          <a:xfrm>
            <a:off x="323828" y="8215338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29" name="Line 43"/>
          <p:cNvSpPr>
            <a:spLocks noChangeShapeType="1"/>
          </p:cNvSpPr>
          <p:nvPr/>
        </p:nvSpPr>
        <p:spPr bwMode="auto">
          <a:xfrm>
            <a:off x="328591" y="7286644"/>
            <a:ext cx="6010275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31" name="Line 45"/>
          <p:cNvSpPr>
            <a:spLocks noChangeShapeType="1"/>
          </p:cNvSpPr>
          <p:nvPr/>
        </p:nvSpPr>
        <p:spPr bwMode="auto">
          <a:xfrm>
            <a:off x="1214422" y="3343266"/>
            <a:ext cx="0" cy="3924299"/>
          </a:xfrm>
          <a:prstGeom prst="line">
            <a:avLst/>
          </a:prstGeom>
          <a:noFill/>
          <a:ln w="3175" algn="ctr">
            <a:solidFill>
              <a:srgbClr val="808080"/>
            </a:solidFill>
            <a:prstDash val="dash"/>
            <a:round/>
            <a:headEnd/>
            <a:tailEnd/>
          </a:ln>
        </p:spPr>
      </p:sp>
      <p:sp>
        <p:nvSpPr>
          <p:cNvPr id="32" name="직사각형 31"/>
          <p:cNvSpPr/>
          <p:nvPr/>
        </p:nvSpPr>
        <p:spPr>
          <a:xfrm>
            <a:off x="1285860" y="3386072"/>
            <a:ext cx="5000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>
              <a:defRPr sz="1000"/>
            </a:pPr>
            <a:r>
              <a:rPr lang="ko-KR" altLang="en-US" dirty="0" err="1">
                <a:solidFill>
                  <a:srgbClr val="000000"/>
                </a:solidFill>
                <a:latin typeface="+mn-ea"/>
              </a:rPr>
              <a:t>연소득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dirty="0" err="1" smtClean="0">
                <a:solidFill>
                  <a:srgbClr val="000000"/>
                </a:solidFill>
                <a:latin typeface="+mn-ea"/>
              </a:rPr>
              <a:t>천만원</a:t>
            </a:r>
            <a:r>
              <a:rPr lang="ko-KR" altLang="en-US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이하인 고객 또는</a:t>
            </a:r>
          </a:p>
          <a:p>
            <a:pPr rtl="1">
              <a:defRPr sz="1000"/>
            </a:pPr>
            <a:r>
              <a:rPr lang="ko-KR" altLang="en-US" dirty="0">
                <a:solidFill>
                  <a:srgbClr val="000000"/>
                </a:solidFill>
                <a:latin typeface="+mn-ea"/>
              </a:rPr>
              <a:t>외부신용등급 </a:t>
            </a:r>
            <a:r>
              <a:rPr lang="en-US" altLang="ko-KR" dirty="0">
                <a:solidFill>
                  <a:srgbClr val="000000"/>
                </a:solidFill>
                <a:latin typeface="+mn-ea"/>
              </a:rPr>
              <a:t>(CB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신용등급</a:t>
            </a:r>
            <a:r>
              <a:rPr lang="en-US" altLang="ko-KR" dirty="0">
                <a:solidFill>
                  <a:srgbClr val="000000"/>
                </a:solidFill>
                <a:latin typeface="+mn-ea"/>
              </a:rPr>
              <a:t>) </a:t>
            </a:r>
            <a:r>
              <a:rPr lang="en-US" altLang="ko-KR" dirty="0" smtClean="0">
                <a:solidFill>
                  <a:srgbClr val="000000"/>
                </a:solidFill>
                <a:latin typeface="+mn-ea"/>
              </a:rPr>
              <a:t>6~10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등급으로 </a:t>
            </a:r>
            <a:r>
              <a:rPr lang="ko-KR" altLang="en-US" dirty="0" err="1">
                <a:solidFill>
                  <a:srgbClr val="000000"/>
                </a:solidFill>
                <a:latin typeface="+mn-ea"/>
              </a:rPr>
              <a:t>연소득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n-ea"/>
              </a:rPr>
              <a:t>4</a:t>
            </a:r>
            <a:r>
              <a:rPr lang="ko-KR" altLang="en-US" dirty="0" err="1">
                <a:solidFill>
                  <a:srgbClr val="000000"/>
                </a:solidFill>
                <a:latin typeface="+mn-ea"/>
              </a:rPr>
              <a:t>천만원</a:t>
            </a:r>
            <a:r>
              <a:rPr lang="ko-KR" altLang="en-US" dirty="0">
                <a:solidFill>
                  <a:srgbClr val="000000"/>
                </a:solidFill>
                <a:latin typeface="+mn-ea"/>
              </a:rPr>
              <a:t> 이하인 고객</a:t>
            </a:r>
          </a:p>
        </p:txBody>
      </p:sp>
      <p:sp>
        <p:nvSpPr>
          <p:cNvPr id="33" name="Text Box 21"/>
          <p:cNvSpPr txBox="1">
            <a:spLocks noChangeArrowheads="1"/>
          </p:cNvSpPr>
          <p:nvPr/>
        </p:nvSpPr>
        <p:spPr bwMode="auto">
          <a:xfrm>
            <a:off x="1400198" y="4000496"/>
            <a:ext cx="53149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576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ko-KR" altLang="en-US" sz="1100" b="1" i="0" strike="noStrike" dirty="0">
                <a:solidFill>
                  <a:srgbClr val="0070C0"/>
                </a:solidFill>
                <a:latin typeface="+mn-ea"/>
                <a:ea typeface="+mn-ea"/>
              </a:rPr>
              <a:t>최저금액 </a:t>
            </a:r>
            <a:r>
              <a:rPr lang="en-US" altLang="ko-KR" sz="1100" b="1" i="0" strike="noStrike" dirty="0">
                <a:solidFill>
                  <a:srgbClr val="0070C0"/>
                </a:solidFill>
                <a:latin typeface="+mn-ea"/>
                <a:ea typeface="+mn-ea"/>
              </a:rPr>
              <a:t>1</a:t>
            </a:r>
            <a:r>
              <a:rPr lang="ko-KR" altLang="en-US" sz="1100" b="1" i="0" strike="noStrike" dirty="0" err="1">
                <a:solidFill>
                  <a:srgbClr val="0070C0"/>
                </a:solidFill>
                <a:latin typeface="+mn-ea"/>
                <a:ea typeface="+mn-ea"/>
              </a:rPr>
              <a:t>백만원</a:t>
            </a:r>
            <a:r>
              <a:rPr lang="ko-KR" altLang="en-US" sz="1100" b="1" i="0" strike="noStrike" dirty="0">
                <a:solidFill>
                  <a:srgbClr val="0070C0"/>
                </a:solidFill>
                <a:latin typeface="+mn-ea"/>
                <a:ea typeface="+mn-ea"/>
              </a:rPr>
              <a:t> 이상 최대 </a:t>
            </a:r>
            <a:r>
              <a:rPr lang="en-US" altLang="ko-KR" sz="1100" b="1" i="0" strike="noStrike" dirty="0">
                <a:solidFill>
                  <a:srgbClr val="0070C0"/>
                </a:solidFill>
                <a:latin typeface="+mn-ea"/>
                <a:ea typeface="+mn-ea"/>
              </a:rPr>
              <a:t>2</a:t>
            </a:r>
            <a:r>
              <a:rPr lang="ko-KR" altLang="en-US" sz="1100" b="1" i="0" strike="noStrike" dirty="0" err="1">
                <a:solidFill>
                  <a:srgbClr val="0070C0"/>
                </a:solidFill>
                <a:latin typeface="+mn-ea"/>
                <a:ea typeface="+mn-ea"/>
              </a:rPr>
              <a:t>천만원</a:t>
            </a:r>
            <a:r>
              <a:rPr lang="ko-KR" altLang="en-US" sz="1100" b="1" i="0" strike="noStrike" dirty="0">
                <a:solidFill>
                  <a:srgbClr val="0070C0"/>
                </a:solidFill>
                <a:latin typeface="+mn-ea"/>
                <a:ea typeface="+mn-ea"/>
              </a:rPr>
              <a:t> 범위 내</a:t>
            </a:r>
          </a:p>
          <a:p>
            <a:pPr algn="l" rtl="1">
              <a:defRPr sz="1000"/>
            </a:pPr>
            <a:r>
              <a:rPr lang="ko-KR" altLang="en-US" sz="1100" b="1" i="0" strike="noStrike" dirty="0">
                <a:solidFill>
                  <a:srgbClr val="000080"/>
                </a:solidFill>
                <a:latin typeface="+mn-ea"/>
                <a:ea typeface="+mn-ea"/>
              </a:rPr>
              <a:t> </a:t>
            </a:r>
            <a:r>
              <a:rPr lang="ko-KR" altLang="en-US" sz="1100" b="1" i="0" strike="noStrike" baseline="0" dirty="0">
                <a:solidFill>
                  <a:srgbClr val="000080"/>
                </a:solidFill>
                <a:latin typeface="+mn-ea"/>
                <a:ea typeface="+mn-ea"/>
              </a:rPr>
              <a:t> 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※ 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개인 신용상태와 기존 대출금액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현금서비스 이용금액 등에 따라 다르게 적용</a:t>
            </a:r>
          </a:p>
        </p:txBody>
      </p:sp>
      <p:sp>
        <p:nvSpPr>
          <p:cNvPr id="34" name="Text Box 166"/>
          <p:cNvSpPr txBox="1">
            <a:spLocks noChangeArrowheads="1"/>
          </p:cNvSpPr>
          <p:nvPr/>
        </p:nvSpPr>
        <p:spPr bwMode="auto">
          <a:xfrm>
            <a:off x="1328761" y="4644008"/>
            <a:ext cx="545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576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 1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년 초과 최장 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5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년까지 약정 가능 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/ 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원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lang="ko-KR" altLang="en-US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리</a:t>
            </a:r>
            <a:r>
              <a:rPr lang="en-US" altLang="ko-KR" sz="1000" b="0" i="0" strike="noStrike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r>
              <a:rPr lang="ko-KR" altLang="en-US" sz="1000" b="0" i="0" strike="noStrike" dirty="0" err="1" smtClean="0">
                <a:solidFill>
                  <a:srgbClr val="000000"/>
                </a:solidFill>
                <a:latin typeface="+mn-ea"/>
                <a:ea typeface="+mn-ea"/>
              </a:rPr>
              <a:t>금균등분할상환</a:t>
            </a:r>
            <a:endParaRPr lang="ko-KR" altLang="en-US" sz="1000" b="0" i="0" strike="noStrike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1340768" y="5457828"/>
            <a:ext cx="5429288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lang="ko-KR" altLang="en-US" sz="900" b="0" dirty="0">
                <a:latin typeface="+mn-ea"/>
                <a:ea typeface="+mn-ea"/>
                <a:cs typeface="+mn-cs"/>
              </a:rPr>
              <a:t>금리우대 </a:t>
            </a:r>
            <a:r>
              <a:rPr lang="en-US" altLang="ko-KR" sz="900" b="0" dirty="0">
                <a:latin typeface="+mn-ea"/>
                <a:ea typeface="+mn-ea"/>
                <a:cs typeface="+mn-cs"/>
              </a:rPr>
              <a:t>:</a:t>
            </a:r>
            <a:r>
              <a:rPr lang="ko-KR" altLang="en-US" sz="900" b="0" dirty="0">
                <a:latin typeface="+mn-ea"/>
                <a:ea typeface="+mn-ea"/>
                <a:cs typeface="+mn-cs"/>
              </a:rPr>
              <a:t> 최대 </a:t>
            </a:r>
            <a:r>
              <a:rPr lang="en-US" altLang="ko-KR" sz="900" b="0" dirty="0">
                <a:latin typeface="+mn-ea"/>
                <a:ea typeface="+mn-ea"/>
                <a:cs typeface="+mn-cs"/>
              </a:rPr>
              <a:t>1.0%. </a:t>
            </a:r>
            <a:r>
              <a:rPr lang="en-US" altLang="ko-KR" sz="900" b="0" u="none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900" b="0" u="none" dirty="0">
                <a:latin typeface="+mn-ea"/>
                <a:ea typeface="+mn-ea"/>
                <a:cs typeface="+mn-cs"/>
              </a:rPr>
              <a:t>다문</a:t>
            </a:r>
            <a:r>
              <a:rPr lang="ko-KR" altLang="en-US" sz="900" b="0" u="none" baseline="0" dirty="0">
                <a:latin typeface="+mn-ea"/>
                <a:ea typeface="+mn-ea"/>
                <a:cs typeface="+mn-cs"/>
              </a:rPr>
              <a:t>화가정</a:t>
            </a:r>
            <a:r>
              <a:rPr lang="en-US" altLang="ko-KR" sz="900" b="0" u="none" baseline="0" dirty="0">
                <a:latin typeface="+mn-ea"/>
                <a:ea typeface="+mn-ea"/>
                <a:cs typeface="+mn-cs"/>
              </a:rPr>
              <a:t>, 3</a:t>
            </a:r>
            <a:r>
              <a:rPr lang="ko-KR" altLang="en-US" sz="900" b="0" u="none" baseline="0" dirty="0">
                <a:latin typeface="+mn-ea"/>
                <a:ea typeface="+mn-ea"/>
                <a:cs typeface="+mn-cs"/>
              </a:rPr>
              <a:t>자녀이상</a:t>
            </a:r>
            <a:r>
              <a:rPr lang="en-US" altLang="ko-KR" sz="900" b="0" u="none" baseline="0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900" b="0" u="none" baseline="0" dirty="0" err="1">
                <a:latin typeface="+mn-ea"/>
                <a:ea typeface="+mn-ea"/>
                <a:cs typeface="+mn-cs"/>
              </a:rPr>
              <a:t>기초생활수급권자</a:t>
            </a:r>
            <a:r>
              <a:rPr lang="en-US" altLang="ko-KR" sz="900" b="0" u="none" baseline="0" dirty="0">
                <a:latin typeface="+mn-ea"/>
                <a:ea typeface="+mn-ea"/>
                <a:cs typeface="+mn-cs"/>
              </a:rPr>
              <a:t>, 60</a:t>
            </a:r>
            <a:r>
              <a:rPr lang="ko-KR" altLang="en-US" sz="900" b="0" u="none" baseline="0" dirty="0" err="1">
                <a:latin typeface="+mn-ea"/>
                <a:ea typeface="+mn-ea"/>
                <a:cs typeface="+mn-cs"/>
              </a:rPr>
              <a:t>세이상</a:t>
            </a:r>
            <a:r>
              <a:rPr lang="ko-KR" altLang="en-US" sz="900" b="0" u="none" baseline="0" dirty="0">
                <a:latin typeface="+mn-ea"/>
                <a:ea typeface="+mn-ea"/>
                <a:cs typeface="+mn-cs"/>
              </a:rPr>
              <a:t> </a:t>
            </a:r>
            <a:r>
              <a:rPr lang="ko-KR" altLang="en-US" sz="900" b="0" u="none" baseline="0" dirty="0" smtClean="0">
                <a:latin typeface="+mn-ea"/>
                <a:ea typeface="+mn-ea"/>
                <a:cs typeface="+mn-cs"/>
              </a:rPr>
              <a:t>부모부양</a:t>
            </a:r>
            <a:r>
              <a:rPr lang="en-US" altLang="ko-KR" sz="900" b="0" u="none" baseline="0" dirty="0" smtClean="0">
                <a:latin typeface="+mn-ea"/>
                <a:ea typeface="+mn-ea"/>
                <a:cs typeface="+mn-cs"/>
              </a:rPr>
              <a:t>, </a:t>
            </a:r>
            <a:r>
              <a:rPr lang="ko-KR" altLang="en-US" sz="900" b="0" u="none" baseline="0" dirty="0" smtClean="0">
                <a:latin typeface="+mn-ea"/>
                <a:ea typeface="+mn-ea"/>
                <a:cs typeface="+mn-cs"/>
              </a:rPr>
              <a:t>일용직근로자</a:t>
            </a:r>
            <a:r>
              <a:rPr lang="en-US" altLang="ko-KR" sz="900" b="0" u="none" dirty="0" smtClean="0">
                <a:latin typeface="+mn-ea"/>
                <a:ea typeface="+mn-ea"/>
                <a:cs typeface="+mn-cs"/>
              </a:rPr>
              <a:t>)</a:t>
            </a:r>
            <a:endParaRPr lang="ko-KR" altLang="en-US" sz="900" b="0" u="none" dirty="0">
              <a:latin typeface="+mn-ea"/>
              <a:ea typeface="+mn-ea"/>
              <a:cs typeface="+mn-cs"/>
            </a:endParaRPr>
          </a:p>
        </p:txBody>
      </p:sp>
      <p:sp>
        <p:nvSpPr>
          <p:cNvPr id="36" name="Rectangle 20"/>
          <p:cNvSpPr>
            <a:spLocks noChangeArrowheads="1"/>
          </p:cNvSpPr>
          <p:nvPr/>
        </p:nvSpPr>
        <p:spPr bwMode="auto">
          <a:xfrm>
            <a:off x="1357298" y="5000628"/>
            <a:ext cx="511491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1">
              <a:defRPr sz="1000"/>
            </a:pPr>
            <a:r>
              <a:rPr lang="ko-KR" altLang="en-US" sz="1400" b="1" dirty="0"/>
              <a:t>최저 </a:t>
            </a:r>
            <a:r>
              <a:rPr lang="ko-KR" altLang="en-US" sz="1400" b="1" dirty="0" smtClean="0"/>
              <a:t>연 </a:t>
            </a:r>
            <a:r>
              <a:rPr lang="en-US" altLang="ko-KR" sz="1400" b="1" dirty="0"/>
              <a:t>5</a:t>
            </a:r>
            <a:r>
              <a:rPr lang="en-US" altLang="ko-KR" sz="1400" b="1" dirty="0" smtClean="0"/>
              <a:t>.15%  </a:t>
            </a:r>
            <a:r>
              <a:rPr lang="ko-KR" altLang="en-US" sz="900" dirty="0"/>
              <a:t>▶잔액기준 </a:t>
            </a:r>
            <a:r>
              <a:rPr lang="en-US" altLang="ko-KR" sz="900" dirty="0"/>
              <a:t>COFIX</a:t>
            </a:r>
            <a:r>
              <a:rPr lang="en-US" altLang="ko-KR" sz="900" baseline="0" dirty="0"/>
              <a:t> 1</a:t>
            </a:r>
            <a:r>
              <a:rPr lang="ko-KR" altLang="en-US" sz="900" baseline="0" dirty="0" err="1"/>
              <a:t>년변동</a:t>
            </a:r>
            <a:r>
              <a:rPr lang="en-US" altLang="ko-KR" sz="900" baseline="0" dirty="0"/>
              <a:t>, </a:t>
            </a:r>
            <a:r>
              <a:rPr lang="en-US" altLang="ko-KR" sz="900" dirty="0" smtClean="0"/>
              <a:t> </a:t>
            </a:r>
            <a:r>
              <a:rPr lang="ko-KR" altLang="en-US" sz="900" baseline="0" dirty="0" smtClean="0"/>
              <a:t>최대 </a:t>
            </a:r>
            <a:r>
              <a:rPr lang="ko-KR" altLang="en-US" sz="900" baseline="0" dirty="0"/>
              <a:t>금리우대 </a:t>
            </a:r>
            <a:r>
              <a:rPr lang="en-US" altLang="ko-KR" sz="900" baseline="0" dirty="0"/>
              <a:t>1.0% </a:t>
            </a:r>
            <a:r>
              <a:rPr lang="ko-KR" altLang="en-US" sz="900" baseline="0" dirty="0"/>
              <a:t>포함</a:t>
            </a:r>
            <a:r>
              <a:rPr lang="en-US" altLang="ko-KR" sz="900" baseline="0" dirty="0"/>
              <a:t>, </a:t>
            </a:r>
            <a:r>
              <a:rPr lang="en-US" altLang="ko-KR" sz="900" baseline="0" dirty="0" smtClean="0"/>
              <a:t>2015.07.29</a:t>
            </a:r>
            <a:r>
              <a:rPr lang="en-US" altLang="ko-KR" sz="900" dirty="0" smtClean="0"/>
              <a:t> </a:t>
            </a:r>
            <a:r>
              <a:rPr lang="ko-KR" altLang="en-US" sz="900" baseline="0" dirty="0" smtClean="0"/>
              <a:t>기준</a:t>
            </a:r>
            <a:r>
              <a:rPr lang="en-US" altLang="ko-KR" sz="900" b="0" i="0" strike="noStrike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900" b="0" i="0" strike="noStrike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1357298" y="5786446"/>
            <a:ext cx="48958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lang="ko-KR" altLang="en-US" sz="1000" b="0" i="0" strike="noStrike" dirty="0">
                <a:solidFill>
                  <a:srgbClr val="000000"/>
                </a:solidFill>
                <a:latin typeface="맑은 고딕"/>
                <a:ea typeface="맑은 고딕"/>
              </a:rPr>
              <a:t>대출 취급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 후 성실 거래자 금리 최대 </a:t>
            </a:r>
            <a:r>
              <a:rPr lang="en-US" altLang="ko-KR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2.0% 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추가 감면</a:t>
            </a:r>
            <a:endParaRPr lang="en-US" altLang="ko-KR" sz="1000" b="0" i="0" strike="noStrike" baseline="0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lang="en-US" altLang="ko-KR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 ※ 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매 </a:t>
            </a:r>
            <a:r>
              <a:rPr lang="en-US" altLang="ko-KR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6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개월마다 </a:t>
            </a:r>
            <a:r>
              <a:rPr lang="ko-KR" altLang="en-US" sz="1000" b="0" i="0" strike="noStrike" baseline="0" dirty="0" err="1">
                <a:solidFill>
                  <a:srgbClr val="000000"/>
                </a:solidFill>
                <a:latin typeface="맑은 고딕"/>
                <a:ea typeface="맑은 고딕"/>
              </a:rPr>
              <a:t>무연체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 시 </a:t>
            </a:r>
            <a:r>
              <a:rPr lang="en-US" altLang="ko-KR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0.25%</a:t>
            </a:r>
            <a:r>
              <a:rPr lang="ko-KR" altLang="en-US" sz="1000" b="0" i="0" strike="noStrike" baseline="0" dirty="0">
                <a:solidFill>
                  <a:srgbClr val="000000"/>
                </a:solidFill>
                <a:latin typeface="맑은 고딕"/>
                <a:ea typeface="맑은 고딕"/>
              </a:rPr>
              <a:t>씩 금리 감면</a:t>
            </a:r>
            <a:endParaRPr lang="en-US" altLang="ko-KR" sz="1000" b="0" i="0" strike="noStrike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285728" y="5857884"/>
            <a:ext cx="8858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금리감면</a:t>
            </a:r>
          </a:p>
        </p:txBody>
      </p:sp>
      <p:sp>
        <p:nvSpPr>
          <p:cNvPr id="39" name="Rectangle 28"/>
          <p:cNvSpPr>
            <a:spLocks noChangeArrowheads="1"/>
          </p:cNvSpPr>
          <p:nvPr/>
        </p:nvSpPr>
        <p:spPr bwMode="auto">
          <a:xfrm>
            <a:off x="285728" y="5214942"/>
            <a:ext cx="8858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대출금리</a:t>
            </a:r>
            <a:endParaRPr lang="en-US" altLang="ko-KR" sz="1050" b="1" i="0" strike="noStrike">
              <a:solidFill>
                <a:schemeClr val="tx2">
                  <a:lumMod val="60000"/>
                  <a:lumOff val="40000"/>
                </a:schemeClr>
              </a:solidFill>
              <a:latin typeface="맑은 고딕"/>
              <a:ea typeface="맑은 고딕"/>
            </a:endParaRPr>
          </a:p>
        </p:txBody>
      </p:sp>
      <p:sp>
        <p:nvSpPr>
          <p:cNvPr id="40" name="Rectangle 26"/>
          <p:cNvSpPr>
            <a:spLocks noChangeArrowheads="1"/>
          </p:cNvSpPr>
          <p:nvPr/>
        </p:nvSpPr>
        <p:spPr bwMode="auto">
          <a:xfrm>
            <a:off x="319066" y="4657717"/>
            <a:ext cx="895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대출기간</a:t>
            </a:r>
          </a:p>
        </p:txBody>
      </p:sp>
      <p:sp>
        <p:nvSpPr>
          <p:cNvPr id="41" name="Rectangle 51"/>
          <p:cNvSpPr>
            <a:spLocks noChangeArrowheads="1"/>
          </p:cNvSpPr>
          <p:nvPr/>
        </p:nvSpPr>
        <p:spPr bwMode="auto">
          <a:xfrm>
            <a:off x="319066" y="4057642"/>
            <a:ext cx="9048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대출한도</a:t>
            </a:r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357166" y="3428992"/>
            <a:ext cx="8286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4000" tIns="46800" rIns="54000" bIns="4680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ko-KR" altLang="en-US" sz="1050" b="1" i="0" strike="noStrike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/>
                <a:ea typeface="맑은 고딕"/>
              </a:rPr>
              <a:t>대상고객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" descr="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" y="-71470"/>
            <a:ext cx="6858022" cy="921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" name="다이어그램 43"/>
          <p:cNvGraphicFramePr/>
          <p:nvPr>
            <p:extLst>
              <p:ext uri="{D42A27DB-BD31-4B8C-83A1-F6EECF244321}">
                <p14:modId xmlns:p14="http://schemas.microsoft.com/office/powerpoint/2010/main" val="3459082706"/>
              </p:ext>
            </p:extLst>
          </p:nvPr>
        </p:nvGraphicFramePr>
        <p:xfrm>
          <a:off x="642918" y="3881454"/>
          <a:ext cx="5857916" cy="3690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5" name="Picture 48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66" y="285720"/>
            <a:ext cx="61341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64"/>
          <p:cNvSpPr txBox="1"/>
          <p:nvPr/>
        </p:nvSpPr>
        <p:spPr>
          <a:xfrm>
            <a:off x="1500174" y="357158"/>
            <a:ext cx="5153025" cy="10953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서민의 새로운 희망이 되는 금융씨앗</a:t>
            </a:r>
            <a:endParaRPr lang="en-US" altLang="ko-KR" sz="1800" dirty="0">
              <a:solidFill>
                <a:schemeClr val="tx2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새희망홀씨대출</a:t>
            </a:r>
            <a:endParaRPr lang="ko-KR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57166" y="1909744"/>
            <a:ext cx="6215106" cy="14478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28604" y="2000232"/>
            <a:ext cx="60722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solidFill>
                <a:schemeClr val="bg1"/>
              </a:solidFill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바탕"/>
                <a:ea typeface="바탕"/>
              </a:rPr>
              <a:t>◦ </a:t>
            </a:r>
            <a:r>
              <a:rPr lang="ko-KR" altLang="en-US" sz="1000" dirty="0" smtClean="0">
                <a:solidFill>
                  <a:schemeClr val="bg1"/>
                </a:solidFill>
              </a:rPr>
              <a:t>본 </a:t>
            </a:r>
            <a:r>
              <a:rPr lang="ko-KR" altLang="en-US" sz="1000" dirty="0">
                <a:solidFill>
                  <a:schemeClr val="bg1"/>
                </a:solidFill>
              </a:rPr>
              <a:t>학자금 대출은 </a:t>
            </a:r>
            <a:r>
              <a:rPr lang="ko-KR" altLang="en-US" sz="1000" b="1" dirty="0">
                <a:solidFill>
                  <a:schemeClr val="bg1"/>
                </a:solidFill>
              </a:rPr>
              <a:t>정부지급보증대출이 아닌 신용대출</a:t>
            </a:r>
            <a:r>
              <a:rPr lang="ko-KR" altLang="en-US" sz="1000" dirty="0">
                <a:solidFill>
                  <a:schemeClr val="bg1"/>
                </a:solidFill>
              </a:rPr>
              <a:t>이므로 대출 가능 심사</a:t>
            </a:r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ko-KR" altLang="en-US" sz="1000" dirty="0">
                <a:solidFill>
                  <a:schemeClr val="bg1"/>
                </a:solidFill>
              </a:rPr>
              <a:t>부모님 신용도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r>
              <a:rPr lang="ko-KR" altLang="en-US" sz="1000" dirty="0">
                <a:solidFill>
                  <a:schemeClr val="bg1"/>
                </a:solidFill>
              </a:rPr>
              <a:t>를 </a:t>
            </a:r>
            <a:r>
              <a:rPr lang="ko-KR" altLang="en-US" sz="1000" dirty="0" smtClean="0">
                <a:solidFill>
                  <a:schemeClr val="bg1"/>
                </a:solidFill>
              </a:rPr>
              <a:t>심사하여 </a:t>
            </a:r>
            <a:r>
              <a:rPr lang="ko-KR" altLang="en-US" sz="1000" dirty="0">
                <a:solidFill>
                  <a:schemeClr val="bg1"/>
                </a:solidFill>
              </a:rPr>
              <a:t>서류 접수 후 </a:t>
            </a:r>
            <a:r>
              <a:rPr lang="en-US" altLang="ko-KR" sz="1000" dirty="0">
                <a:solidFill>
                  <a:schemeClr val="bg1"/>
                </a:solidFill>
              </a:rPr>
              <a:t>2~3</a:t>
            </a:r>
            <a:r>
              <a:rPr lang="ko-KR" altLang="en-US" sz="1000" dirty="0">
                <a:solidFill>
                  <a:schemeClr val="bg1"/>
                </a:solidFill>
              </a:rPr>
              <a:t>일 </a:t>
            </a:r>
            <a:r>
              <a:rPr lang="ko-KR" altLang="en-US" sz="1000" dirty="0" smtClean="0">
                <a:solidFill>
                  <a:schemeClr val="bg1"/>
                </a:solidFill>
              </a:rPr>
              <a:t>소요됩니다</a:t>
            </a:r>
            <a:r>
              <a:rPr lang="en-US" altLang="ko-KR" sz="1000" dirty="0" smtClean="0">
                <a:solidFill>
                  <a:schemeClr val="bg1"/>
                </a:solidFill>
              </a:rPr>
              <a:t>.</a:t>
            </a:r>
            <a:endParaRPr lang="ko-KR" altLang="en-US" sz="1000" dirty="0">
              <a:solidFill>
                <a:schemeClr val="bg1"/>
              </a:solidFill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바탕"/>
                <a:ea typeface="바탕"/>
              </a:rPr>
              <a:t>◦</a:t>
            </a:r>
            <a:r>
              <a:rPr lang="en-US" altLang="ko-KR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학자금 대출 접수 기간에 우리은행 장충동 지점에 팩스로 서류를 접수하여야 함 </a:t>
            </a:r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ko-KR" altLang="en-US" sz="1000" dirty="0">
                <a:solidFill>
                  <a:schemeClr val="bg1"/>
                </a:solidFill>
              </a:rPr>
              <a:t>기간 외 접수 불가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바탕"/>
                <a:ea typeface="바탕"/>
              </a:rPr>
              <a:t>◦</a:t>
            </a:r>
            <a:r>
              <a:rPr lang="en-US" altLang="ko-KR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</a:rPr>
              <a:t>신청서 </a:t>
            </a:r>
            <a:r>
              <a:rPr lang="ko-KR" altLang="en-US" sz="1000" dirty="0">
                <a:solidFill>
                  <a:schemeClr val="bg1"/>
                </a:solidFill>
              </a:rPr>
              <a:t>작성 시 부정확한 정보 작성이나 작성 </a:t>
            </a:r>
            <a:r>
              <a:rPr lang="ko-KR" altLang="en-US" sz="1000" dirty="0" err="1">
                <a:solidFill>
                  <a:schemeClr val="bg1"/>
                </a:solidFill>
              </a:rPr>
              <a:t>누락시</a:t>
            </a:r>
            <a:r>
              <a:rPr lang="ko-KR" altLang="en-US" sz="1000" dirty="0">
                <a:solidFill>
                  <a:schemeClr val="bg1"/>
                </a:solidFill>
              </a:rPr>
              <a:t> 신청서 접수가 되지 않을 수도 있사오니 유의 </a:t>
            </a:r>
            <a:r>
              <a:rPr lang="ko-KR" altLang="en-US" sz="1000" dirty="0" smtClean="0">
                <a:solidFill>
                  <a:schemeClr val="bg1"/>
                </a:solidFill>
              </a:rPr>
              <a:t>바랍니다</a:t>
            </a:r>
            <a:r>
              <a:rPr lang="en-US" altLang="ko-KR" sz="1000" dirty="0" smtClean="0">
                <a:solidFill>
                  <a:schemeClr val="bg1"/>
                </a:solidFill>
              </a:rPr>
              <a:t>.</a:t>
            </a:r>
            <a:endParaRPr lang="ko-KR" altLang="en-US" sz="1000" dirty="0">
              <a:solidFill>
                <a:schemeClr val="bg1"/>
              </a:solidFill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바탕"/>
                <a:ea typeface="바탕"/>
              </a:rPr>
              <a:t>◦</a:t>
            </a:r>
            <a:r>
              <a:rPr lang="en-US" altLang="ko-KR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</a:rPr>
              <a:t>대출이율은 </a:t>
            </a:r>
            <a:r>
              <a:rPr lang="ko-KR" altLang="en-US" sz="1000" dirty="0">
                <a:solidFill>
                  <a:schemeClr val="bg1"/>
                </a:solidFill>
              </a:rPr>
              <a:t>개인신용정보에 따라 </a:t>
            </a:r>
            <a:r>
              <a:rPr lang="en-US" altLang="ko-KR" sz="1000" dirty="0" smtClean="0">
                <a:solidFill>
                  <a:schemeClr val="bg1"/>
                </a:solidFill>
              </a:rPr>
              <a:t>5.18</a:t>
            </a:r>
            <a:r>
              <a:rPr lang="en-US" altLang="ko-KR" sz="1000" dirty="0" smtClean="0">
                <a:solidFill>
                  <a:schemeClr val="bg1"/>
                </a:solidFill>
              </a:rPr>
              <a:t>~11.15% </a:t>
            </a:r>
            <a:r>
              <a:rPr lang="ko-KR" altLang="en-US" sz="1000" dirty="0">
                <a:solidFill>
                  <a:schemeClr val="bg1"/>
                </a:solidFill>
              </a:rPr>
              <a:t>편차가 생길 수 </a:t>
            </a:r>
            <a:r>
              <a:rPr lang="ko-KR" altLang="en-US" sz="1000" dirty="0" smtClean="0">
                <a:solidFill>
                  <a:schemeClr val="bg1"/>
                </a:solidFill>
              </a:rPr>
              <a:t>있습니다</a:t>
            </a:r>
            <a:r>
              <a:rPr lang="en-US" altLang="ko-KR" sz="1000" dirty="0" smtClean="0">
                <a:solidFill>
                  <a:schemeClr val="bg1"/>
                </a:solidFill>
              </a:rPr>
              <a:t>.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endParaRPr lang="ko-KR" altLang="en-US" sz="1000" dirty="0">
              <a:solidFill>
                <a:schemeClr val="bg1"/>
              </a:solidFill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바탕"/>
                <a:ea typeface="바탕"/>
              </a:rPr>
              <a:t>◦</a:t>
            </a:r>
            <a:r>
              <a:rPr lang="en-US" altLang="ko-KR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</a:rPr>
              <a:t>대출 </a:t>
            </a:r>
            <a:r>
              <a:rPr lang="ko-KR" altLang="en-US" sz="1000" dirty="0">
                <a:solidFill>
                  <a:schemeClr val="bg1"/>
                </a:solidFill>
              </a:rPr>
              <a:t>시행은 우리은행 장충동 지점에서만 </a:t>
            </a:r>
            <a:r>
              <a:rPr lang="ko-KR" altLang="en-US" sz="1000" dirty="0" smtClean="0">
                <a:solidFill>
                  <a:schemeClr val="bg1"/>
                </a:solidFill>
              </a:rPr>
              <a:t>행합니다</a:t>
            </a:r>
            <a:r>
              <a:rPr lang="en-US" altLang="ko-KR" sz="1000" dirty="0" smtClean="0">
                <a:solidFill>
                  <a:schemeClr val="bg1"/>
                </a:solidFill>
              </a:rPr>
              <a:t>.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28604" y="1785918"/>
            <a:ext cx="1571636" cy="357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학자금대출</a:t>
            </a:r>
            <a:r>
              <a:rPr lang="en-US" altLang="ko-KR" sz="12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안내</a:t>
            </a:r>
            <a:endParaRPr lang="ko-KR" altLang="en-US" sz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428604" y="3500430"/>
            <a:ext cx="1857388" cy="357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학자금대출</a:t>
            </a:r>
            <a:r>
              <a:rPr lang="en-US" altLang="ko-KR" sz="12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프로세스</a:t>
            </a:r>
            <a:endParaRPr lang="ko-KR" altLang="en-US" sz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285728" y="7858148"/>
            <a:ext cx="6215106" cy="35719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/>
              <a:t>우리은행 </a:t>
            </a:r>
            <a:r>
              <a:rPr lang="ko-KR" altLang="en-US" sz="800" dirty="0"/>
              <a:t>담당자 </a:t>
            </a:r>
            <a:r>
              <a:rPr lang="en-US" altLang="ko-KR" sz="800" dirty="0"/>
              <a:t>(Tel) : </a:t>
            </a:r>
            <a:r>
              <a:rPr lang="en-US" altLang="ko-KR" sz="800" dirty="0" smtClean="0"/>
              <a:t>2274-5581,   </a:t>
            </a:r>
            <a:r>
              <a:rPr lang="ko-KR" altLang="en-US" sz="800" dirty="0" smtClean="0"/>
              <a:t>부지점장 황영석 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내선 </a:t>
            </a:r>
            <a:r>
              <a:rPr lang="en-US" altLang="ko-KR" sz="800" dirty="0" smtClean="0"/>
              <a:t>335) </a:t>
            </a:r>
            <a:r>
              <a:rPr lang="ko-KR" altLang="en-US" sz="800" dirty="0" smtClean="0"/>
              <a:t>계장 최상현 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내선 </a:t>
            </a:r>
            <a:r>
              <a:rPr lang="en-US" altLang="ko-KR" sz="800" dirty="0" smtClean="0"/>
              <a:t>334), </a:t>
            </a:r>
            <a:r>
              <a:rPr lang="ko-KR" altLang="en-US" sz="800" dirty="0" smtClean="0"/>
              <a:t>주임 양인형</a:t>
            </a:r>
            <a:r>
              <a:rPr lang="en-US" altLang="ko-KR" sz="800" dirty="0" smtClean="0"/>
              <a:t> (</a:t>
            </a:r>
            <a:r>
              <a:rPr lang="ko-KR" altLang="en-US" sz="800" dirty="0" smtClean="0"/>
              <a:t>내선 </a:t>
            </a:r>
            <a:r>
              <a:rPr lang="en-US" altLang="ko-KR" sz="800" dirty="0" smtClean="0"/>
              <a:t>333</a:t>
            </a:r>
            <a:r>
              <a:rPr lang="en-US" altLang="ko-KR" sz="800" dirty="0" smtClean="0"/>
              <a:t>)</a:t>
            </a:r>
            <a:endParaRPr lang="ko-KR" altLang="en-US" sz="800" dirty="0"/>
          </a:p>
          <a:p>
            <a:r>
              <a:rPr lang="ko-KR" altLang="en-US" sz="800" dirty="0" smtClean="0"/>
              <a:t>동국대 </a:t>
            </a:r>
            <a:r>
              <a:rPr lang="ko-KR" altLang="en-US" sz="800" dirty="0"/>
              <a:t>전산원 담당자 </a:t>
            </a:r>
            <a:r>
              <a:rPr lang="en-US" altLang="ko-KR" sz="800" dirty="0"/>
              <a:t>(Tel) : </a:t>
            </a:r>
            <a:r>
              <a:rPr lang="en-US" altLang="ko-KR" sz="800" dirty="0" smtClean="0"/>
              <a:t>2260-3534</a:t>
            </a:r>
            <a:endParaRPr lang="ko-KR" altLang="en-US" sz="800" dirty="0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357166" y="7643834"/>
            <a:ext cx="1571636" cy="2143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담당자 안내</a:t>
            </a:r>
            <a:endParaRPr lang="ko-KR" altLang="en-US" sz="10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465</Words>
  <Application>Microsoft Office PowerPoint</Application>
  <PresentationFormat>화면 슬라이드 쇼(4:3)</PresentationFormat>
  <Paragraphs>53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woori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woori</dc:creator>
  <cp:lastModifiedBy>woori</cp:lastModifiedBy>
  <cp:revision>13</cp:revision>
  <dcterms:created xsi:type="dcterms:W3CDTF">2013-07-09T07:55:36Z</dcterms:created>
  <dcterms:modified xsi:type="dcterms:W3CDTF">2015-07-28T23:53:52Z</dcterms:modified>
</cp:coreProperties>
</file>