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273" r:id="rId2"/>
    <p:sldId id="256" r:id="rId3"/>
    <p:sldId id="257" r:id="rId4"/>
    <p:sldId id="334" r:id="rId5"/>
    <p:sldId id="259" r:id="rId6"/>
    <p:sldId id="332" r:id="rId7"/>
    <p:sldId id="296" r:id="rId8"/>
    <p:sldId id="302" r:id="rId9"/>
    <p:sldId id="303" r:id="rId10"/>
    <p:sldId id="304" r:id="rId11"/>
    <p:sldId id="319" r:id="rId12"/>
    <p:sldId id="335" r:id="rId13"/>
    <p:sldId id="338" r:id="rId14"/>
    <p:sldId id="339" r:id="rId15"/>
  </p:sldIdLst>
  <p:sldSz cx="7740650" cy="10729913"/>
  <p:notesSz cx="6807200" cy="9939338"/>
  <p:defaultTextStyle>
    <a:defPPr>
      <a:defRPr lang="ko-KR"/>
    </a:defPPr>
    <a:lvl1pPr marL="0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3974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7948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71921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95895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19869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43843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67815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91789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1">
          <p15:clr>
            <a:srgbClr val="A4A3A4"/>
          </p15:clr>
        </p15:guide>
        <p15:guide id="2" pos="4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1A61AF"/>
    <a:srgbClr val="F8F8FA"/>
    <a:srgbClr val="488DC4"/>
    <a:srgbClr val="EAEAEA"/>
    <a:srgbClr val="FBE7AF"/>
    <a:srgbClr val="FDF4DB"/>
    <a:srgbClr val="E8E8E8"/>
    <a:srgbClr val="00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9669" autoAdjust="0"/>
  </p:normalViewPr>
  <p:slideViewPr>
    <p:cSldViewPr>
      <p:cViewPr varScale="1">
        <p:scale>
          <a:sx n="74" d="100"/>
          <a:sy n="74" d="100"/>
        </p:scale>
        <p:origin x="3516" y="66"/>
      </p:cViewPr>
      <p:guideLst>
        <p:guide orient="horz" pos="3381"/>
        <p:guide pos="4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한국장학재단 홈페이지 접속 </a:t>
          </a:r>
          <a:r>
            <a:rPr lang="en-US" altLang="en-US" sz="1200" b="1" u="none" dirty="0">
              <a:latin typeface="맑은 고딕" pitchFamily="50" charset="-127"/>
              <a:ea typeface="맑은 고딕" pitchFamily="50" charset="-127"/>
            </a:rPr>
            <a:t>: http://www.kosaf.go.kr</a:t>
          </a:r>
          <a:endParaRPr lang="ko-KR" altLang="en-US" sz="1200" b="1" u="none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5FDAF8BC-71BF-4420-A483-5D44FE1221C1}">
      <dgm:prSet phldrT="[텍스트]" custT="1"/>
      <dgm:spPr/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기존회원일 경우 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로그인</a:t>
          </a:r>
        </a:p>
      </dgm:t>
    </dgm:pt>
    <dgm:pt modelId="{0992F22A-D980-4ADE-9820-82DA25756DCD}" type="parTrans" cxnId="{6A85E463-4E07-4455-9269-57A62E07E8E7}">
      <dgm:prSet/>
      <dgm:spPr/>
      <dgm:t>
        <a:bodyPr/>
        <a:lstStyle/>
        <a:p>
          <a:pPr latinLnBrk="1"/>
          <a:endParaRPr lang="ko-KR" altLang="en-US"/>
        </a:p>
      </dgm:t>
    </dgm:pt>
    <dgm:pt modelId="{132FD2E9-8164-4C27-8439-249FA9466636}" type="sibTrans" cxnId="{6A85E463-4E07-4455-9269-57A62E07E8E7}">
      <dgm:prSet/>
      <dgm:spPr/>
      <dgm:t>
        <a:bodyPr/>
        <a:lstStyle/>
        <a:p>
          <a:pPr latinLnBrk="1"/>
          <a:endParaRPr lang="ko-KR" altLang="en-US"/>
        </a:p>
      </dgm:t>
    </dgm:pt>
    <dgm:pt modelId="{49374A1B-8B26-406A-9711-3E38897D5CDE}">
      <dgm:prSet phldrT="[텍스트]" custT="1"/>
      <dgm:spPr/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신규회원일 경우 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서비스이용자 등록</a:t>
          </a:r>
        </a:p>
      </dgm:t>
    </dgm:pt>
    <dgm:pt modelId="{2E95541D-BDC5-41BC-9CE0-0296CD5F7AAC}" type="parTrans" cxnId="{CDBA9FE9-1020-4CF8-9856-42BBD48D4FC2}">
      <dgm:prSet/>
      <dgm:spPr/>
      <dgm:t>
        <a:bodyPr/>
        <a:lstStyle/>
        <a:p>
          <a:pPr latinLnBrk="1"/>
          <a:endParaRPr lang="ko-KR" altLang="en-US"/>
        </a:p>
      </dgm:t>
    </dgm:pt>
    <dgm:pt modelId="{4E1025D0-C4A4-4D56-A623-2658EC6B2DA9}" type="sibTrans" cxnId="{CDBA9FE9-1020-4CF8-9856-42BBD48D4FC2}">
      <dgm:prSet/>
      <dgm:spPr/>
      <dgm:t>
        <a:bodyPr/>
        <a:lstStyle/>
        <a:p>
          <a:pPr latinLnBrk="1"/>
          <a:endParaRPr lang="ko-KR" altLang="en-US"/>
        </a:p>
      </dgm:t>
    </dgm:pt>
    <dgm:pt modelId="{5ACA94F0-6071-4E83-B1B3-A7A250438CF8}">
      <dgm:prSet phldrT="[텍스트]" custT="1"/>
      <dgm:spPr/>
      <dgm:t>
        <a:bodyPr lIns="144000"/>
        <a:lstStyle/>
        <a:p>
          <a:pPr latinLnBrk="1"/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신청에 앞서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본인명의 </a:t>
          </a:r>
          <a:r>
            <a:rPr lang="ko-KR" altLang="en-US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전자서명수단 준비</a:t>
          </a:r>
          <a:r>
            <a:rPr lang="en-US" altLang="ko-KR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필수</a:t>
          </a:r>
        </a:p>
      </dgm:t>
    </dgm:pt>
    <dgm:pt modelId="{CD4A4B24-2B7E-4162-847A-B716EB8A8314}" type="par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0AB3484C-5A1C-4C11-ADDB-5F5B450A45D2}" type="sib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FC092A3B-CAC3-47F7-8EB6-E200C43815F7}" type="presOf" srcId="{5ACA94F0-6071-4E83-B1B3-A7A250438CF8}" destId="{8A581D80-1F9A-4CCB-9C34-FA488F88C2D6}" srcOrd="0" destOrd="3" presId="urn:microsoft.com/office/officeart/2005/8/layout/vList5"/>
    <dgm:cxn modelId="{6A85E463-4E07-4455-9269-57A62E07E8E7}" srcId="{F7004071-7C75-4CF3-B5D6-B2E685FC9369}" destId="{5FDAF8BC-71BF-4420-A483-5D44FE1221C1}" srcOrd="1" destOrd="0" parTransId="{0992F22A-D980-4ADE-9820-82DA25756DCD}" sibTransId="{132FD2E9-8164-4C27-8439-249FA9466636}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F210E86B-496B-4F86-ADD9-A8D81900C4F3}" type="presOf" srcId="{5FDAF8BC-71BF-4420-A483-5D44FE1221C1}" destId="{8A581D80-1F9A-4CCB-9C34-FA488F88C2D6}" srcOrd="0" destOrd="1" presId="urn:microsoft.com/office/officeart/2005/8/layout/vList5"/>
    <dgm:cxn modelId="{527B1275-C832-43DE-B3AD-7D975B948E06}" type="presOf" srcId="{F7004071-7C75-4CF3-B5D6-B2E685FC9369}" destId="{4C78533F-7AAD-4CB6-88BE-FD1AB616716C}" srcOrd="0" destOrd="0" presId="urn:microsoft.com/office/officeart/2005/8/layout/vList5"/>
    <dgm:cxn modelId="{C011389F-E3CF-43F9-B969-7F65B13B2B87}" type="presOf" srcId="{7F501EE4-566E-4596-9A82-27D1BB93A75B}" destId="{8A581D80-1F9A-4CCB-9C34-FA488F88C2D6}" srcOrd="0" destOrd="0" presId="urn:microsoft.com/office/officeart/2005/8/layout/vList5"/>
    <dgm:cxn modelId="{91A90BA0-4EC0-437A-9A14-CD689F1131E3}" type="presOf" srcId="{49374A1B-8B26-406A-9711-3E38897D5CDE}" destId="{8A581D80-1F9A-4CCB-9C34-FA488F88C2D6}" srcOrd="0" destOrd="2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BDD016CE-0B1E-43E4-923E-EEE56D83C62C}" srcId="{F7004071-7C75-4CF3-B5D6-B2E685FC9369}" destId="{5ACA94F0-6071-4E83-B1B3-A7A250438CF8}" srcOrd="3" destOrd="0" parTransId="{CD4A4B24-2B7E-4162-847A-B716EB8A8314}" sibTransId="{0AB3484C-5A1C-4C11-ADDB-5F5B450A45D2}"/>
    <dgm:cxn modelId="{B6867DD2-F3E0-4734-B29B-5EC36FF7A1BD}" type="presOf" srcId="{218D5441-5851-4FC0-BB24-282C8165F00C}" destId="{C7C497F2-849B-4E5E-A88B-D0987A5872E4}" srcOrd="0" destOrd="0" presId="urn:microsoft.com/office/officeart/2005/8/layout/vList5"/>
    <dgm:cxn modelId="{CDBA9FE9-1020-4CF8-9856-42BBD48D4FC2}" srcId="{F7004071-7C75-4CF3-B5D6-B2E685FC9369}" destId="{49374A1B-8B26-406A-9711-3E38897D5CDE}" srcOrd="2" destOrd="0" parTransId="{2E95541D-BDC5-41BC-9CE0-0296CD5F7AAC}" sibTransId="{4E1025D0-C4A4-4D56-A623-2658EC6B2DA9}"/>
    <dgm:cxn modelId="{FEC5FDFD-534C-44A0-8E96-001B02C9B503}" type="presParOf" srcId="{C7C497F2-849B-4E5E-A88B-D0987A5872E4}" destId="{2228270F-0C79-4BDC-9BF7-E4A7C3B5BCD3}" srcOrd="0" destOrd="0" presId="urn:microsoft.com/office/officeart/2005/8/layout/vList5"/>
    <dgm:cxn modelId="{3BEF1CF7-17C7-4C65-A3B6-181B71E38565}" type="presParOf" srcId="{2228270F-0C79-4BDC-9BF7-E4A7C3B5BCD3}" destId="{4C78533F-7AAD-4CB6-88BE-FD1AB616716C}" srcOrd="0" destOrd="0" presId="urn:microsoft.com/office/officeart/2005/8/layout/vList5"/>
    <dgm:cxn modelId="{CDD31D3F-79B0-4883-8D03-372126D5C1F6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에서 신청현황 확인 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0D938529-CDAA-4687-9CF0-63D134B4C283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신청서 취소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버튼 클릭하여 신청 취소 가능 </a:t>
          </a:r>
          <a:r>
            <a:rPr lang="en-US" altLang="ko-KR" sz="1200" b="1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*</a:t>
          </a:r>
          <a:r>
            <a:rPr lang="ko-KR" altLang="en-US" sz="1200" b="1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학자금대출 실행 후 신청 취소 불가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4BAEC34-B8A7-4DC7-9208-03CA20B2854A}" type="sib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84AB8BE7-DEDC-44BA-AF0C-474EE9D9E5D2}" type="par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8023DDCA-9916-4D6F-BB02-84251695A83B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b="1"/>
            <a:t>※ </a:t>
          </a:r>
          <a:r>
            <a:rPr lang="ko-KR" altLang="en-US" sz="1200" b="1">
              <a:solidFill>
                <a:srgbClr val="FF0000"/>
              </a:solidFill>
            </a:rPr>
            <a:t>신청정보를 오입력한 경우</a:t>
          </a:r>
          <a:r>
            <a:rPr lang="en-US" altLang="ko-KR" sz="1200" b="1">
              <a:solidFill>
                <a:srgbClr val="FF0000"/>
              </a:solidFill>
            </a:rPr>
            <a:t>, </a:t>
          </a:r>
          <a:r>
            <a:rPr lang="ko-KR" altLang="en-US" sz="1200" b="1">
              <a:solidFill>
                <a:srgbClr val="FF0000"/>
              </a:solidFill>
            </a:rPr>
            <a:t>신청취소 후 재신청</a:t>
          </a:r>
          <a:r>
            <a:rPr lang="ko-KR" altLang="en-US" sz="1200" b="1"/>
            <a:t>하기 바랍니다</a:t>
          </a:r>
          <a:r>
            <a:rPr lang="en-US" altLang="ko-KR" sz="1200" b="1"/>
            <a:t>. </a:t>
          </a:r>
          <a:r>
            <a:rPr lang="en-US" altLang="ko-KR" sz="1200"/>
            <a:t>(</a:t>
          </a:r>
          <a:r>
            <a:rPr lang="ko-KR" altLang="en-US" sz="1200"/>
            <a:t>신청정보를 잘못 입력할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F587C9DC-1D71-4EBF-95AF-17B3F720DC84}" type="parTrans" cxnId="{8478BC3D-2FA7-4CA5-96A6-7D8271880F2D}">
      <dgm:prSet/>
      <dgm:spPr/>
      <dgm:t>
        <a:bodyPr/>
        <a:lstStyle/>
        <a:p>
          <a:pPr latinLnBrk="1"/>
          <a:endParaRPr lang="ko-KR" altLang="en-US"/>
        </a:p>
      </dgm:t>
    </dgm:pt>
    <dgm:pt modelId="{E0F5FE9C-0A13-46CB-9E6C-21181A360DFE}" type="sibTrans" cxnId="{8478BC3D-2FA7-4CA5-96A6-7D8271880F2D}">
      <dgm:prSet/>
      <dgm:spPr/>
      <dgm:t>
        <a:bodyPr/>
        <a:lstStyle/>
        <a:p>
          <a:pPr latinLnBrk="1"/>
          <a:endParaRPr lang="ko-KR" altLang="en-US"/>
        </a:p>
      </dgm:t>
    </dgm:pt>
    <dgm:pt modelId="{6981DFDC-3BC6-4EC8-AD44-8F71E107BE74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/>
            <a:t>  경우</a:t>
          </a:r>
          <a:r>
            <a:rPr lang="en-US" altLang="ko-KR" sz="1200"/>
            <a:t>, </a:t>
          </a:r>
          <a:r>
            <a:rPr lang="ko-KR" altLang="en-US" sz="1200"/>
            <a:t>심사 및 실행에 오류가 발생할 수 있으니 정확히 입력해 주시기 바랍니다</a:t>
          </a:r>
          <a:r>
            <a:rPr lang="en-US" altLang="ko-KR" sz="1200"/>
            <a:t>.)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5568713-788C-4AF1-A440-6555BD562433}" type="parTrans" cxnId="{448714AD-BE8E-4F3F-B156-4BE93F0B9A75}">
      <dgm:prSet/>
      <dgm:spPr/>
    </dgm:pt>
    <dgm:pt modelId="{909A3183-F758-4B2C-94FC-A89E9F781D8F}" type="sibTrans" cxnId="{448714AD-BE8E-4F3F-B156-4BE93F0B9A75}">
      <dgm:prSet/>
      <dgm:spPr/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4445" custLinFactNeighborY="1131">
        <dgm:presLayoutVars>
          <dgm:bulletEnabled val="1"/>
        </dgm:presLayoutVars>
      </dgm:prSet>
      <dgm:spPr/>
    </dgm:pt>
  </dgm:ptLst>
  <dgm:cxnLst>
    <dgm:cxn modelId="{8478BC3D-2FA7-4CA5-96A6-7D8271880F2D}" srcId="{F7004071-7C75-4CF3-B5D6-B2E685FC9369}" destId="{8023DDCA-9916-4D6F-BB02-84251695A83B}" srcOrd="2" destOrd="0" parTransId="{F587C9DC-1D71-4EBF-95AF-17B3F720DC84}" sibTransId="{E0F5FE9C-0A13-46CB-9E6C-21181A360DFE}"/>
    <dgm:cxn modelId="{4FBF3662-74B8-49B8-B46D-C18A5D62BB0E}" type="presOf" srcId="{7F501EE4-566E-4596-9A82-27D1BB93A75B}" destId="{8A581D80-1F9A-4CCB-9C34-FA488F88C2D6}" srcOrd="0" destOrd="0" presId="urn:microsoft.com/office/officeart/2005/8/layout/vList5"/>
    <dgm:cxn modelId="{D01F8C66-453A-40B7-A4D2-3AAC0AA35C18}" type="presOf" srcId="{8023DDCA-9916-4D6F-BB02-84251695A83B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6667D67C-B976-4481-BCE6-003D0E464509}" type="presOf" srcId="{6981DFDC-3BC6-4EC8-AD44-8F71E107BE74}" destId="{8A581D80-1F9A-4CCB-9C34-FA488F88C2D6}" srcOrd="0" destOrd="3" presId="urn:microsoft.com/office/officeart/2005/8/layout/vList5"/>
    <dgm:cxn modelId="{8BD7168F-541E-4C1E-9624-0D463AD8E6F7}" type="presOf" srcId="{F7004071-7C75-4CF3-B5D6-B2E685FC9369}" destId="{4C78533F-7AAD-4CB6-88BE-FD1AB616716C}" srcOrd="0" destOrd="0" presId="urn:microsoft.com/office/officeart/2005/8/layout/vList5"/>
    <dgm:cxn modelId="{99F3B992-E1E1-48AD-ABD9-087DAA206466}" type="presOf" srcId="{218D5441-5851-4FC0-BB24-282C8165F00C}" destId="{C7C497F2-849B-4E5E-A88B-D0987A5872E4}" srcOrd="0" destOrd="0" presId="urn:microsoft.com/office/officeart/2005/8/layout/vList5"/>
    <dgm:cxn modelId="{448714AD-BE8E-4F3F-B156-4BE93F0B9A75}" srcId="{F7004071-7C75-4CF3-B5D6-B2E685FC9369}" destId="{6981DFDC-3BC6-4EC8-AD44-8F71E107BE74}" srcOrd="3" destOrd="0" parTransId="{35568713-788C-4AF1-A440-6555BD562433}" sibTransId="{909A3183-F758-4B2C-94FC-A89E9F781D8F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7673E3D6-608B-47B6-A64B-8520EB41660E}" srcId="{F7004071-7C75-4CF3-B5D6-B2E685FC9369}" destId="{0D938529-CDAA-4687-9CF0-63D134B4C283}" srcOrd="1" destOrd="0" parTransId="{84AB8BE7-DEDC-44BA-AF0C-474EE9D9E5D2}" sibTransId="{34BAEC34-B8A7-4DC7-9208-03CA20B2854A}"/>
    <dgm:cxn modelId="{13D473F3-A082-4A0A-8CCD-B80675461573}" type="presOf" srcId="{0D938529-CDAA-4687-9CF0-63D134B4C283}" destId="{8A581D80-1F9A-4CCB-9C34-FA488F88C2D6}" srcOrd="0" destOrd="1" presId="urn:microsoft.com/office/officeart/2005/8/layout/vList5"/>
    <dgm:cxn modelId="{6678BAE5-2A92-4939-9198-C07876890A91}" type="presParOf" srcId="{C7C497F2-849B-4E5E-A88B-D0987A5872E4}" destId="{2228270F-0C79-4BDC-9BF7-E4A7C3B5BCD3}" srcOrd="0" destOrd="0" presId="urn:microsoft.com/office/officeart/2005/8/layout/vList5"/>
    <dgm:cxn modelId="{5DFD1662-7751-4FAB-9909-DB2B31C26840}" type="presParOf" srcId="{2228270F-0C79-4BDC-9BF7-E4A7C3B5BCD3}" destId="{4C78533F-7AAD-4CB6-88BE-FD1AB616716C}" srcOrd="0" destOrd="0" presId="urn:microsoft.com/office/officeart/2005/8/layout/vList5"/>
    <dgm:cxn modelId="{2D392AB2-065F-47B9-ADD2-39C6995514AB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에서 신청현황 확인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0D938529-CDAA-4687-9CF0-63D134B4C283}">
      <dgm:prSet phldrT="[텍스트]" custT="1"/>
      <dgm:spPr/>
      <dgm:t>
        <a:bodyPr lIns="144000"/>
        <a:lstStyle/>
        <a:p>
          <a:pPr latinLnBrk="1"/>
          <a:r>
            <a:rPr lang="en-US" altLang="ko-KR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‘</a:t>
          </a:r>
          <a:r>
            <a:rPr lang="ko-KR" altLang="en-US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버튼 클릭하여 대출 신청 건에 대한 거절사유 확인 가능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4BAEC34-B8A7-4DC7-9208-03CA20B2854A}" type="sib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84AB8BE7-DEDC-44BA-AF0C-474EE9D9E5D2}" type="par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88B57BFE-1978-492D-A8F1-9A2E0BEA35A4}">
      <dgm:prSet custT="1"/>
      <dgm:spPr/>
      <dgm:t>
        <a:bodyPr/>
        <a:lstStyle/>
        <a:p>
          <a:pPr latinLnBrk="1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대출거절</a:t>
          </a:r>
          <a:r>
            <a:rPr lang="en-US" altLang="ko-KR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심사중 해소방법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을 통해 학자금대출 거절 해소 방법 확인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53CFA490-3155-47FA-9213-BC3553D38261}" type="parTrans" cxnId="{34064E7A-F729-43CD-B798-A26C9E9519FF}">
      <dgm:prSet/>
      <dgm:spPr/>
      <dgm:t>
        <a:bodyPr/>
        <a:lstStyle/>
        <a:p>
          <a:pPr latinLnBrk="1"/>
          <a:endParaRPr lang="ko-KR" altLang="en-US"/>
        </a:p>
      </dgm:t>
    </dgm:pt>
    <dgm:pt modelId="{C1E03420-0568-445A-B8EC-0F45D4198719}" type="sibTrans" cxnId="{34064E7A-F729-43CD-B798-A26C9E9519FF}">
      <dgm:prSet/>
      <dgm:spPr/>
      <dgm:t>
        <a:bodyPr/>
        <a:lstStyle/>
        <a:p>
          <a:pPr latinLnBrk="1"/>
          <a:endParaRPr lang="ko-KR" altLang="en-US"/>
        </a:p>
      </dgm:t>
    </dgm:pt>
    <dgm:pt modelId="{68A44AAF-7770-4246-8166-8CAB6437A9DB}">
      <dgm:prSet phldrT="[텍스트]" custT="1"/>
      <dgm:spPr/>
      <dgm:t>
        <a:bodyPr/>
        <a:lstStyle/>
        <a:p>
          <a:pPr latinLnBrk="1"/>
          <a:r>
            <a:rPr lang="en-US" altLang="ko-KR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‘</a:t>
          </a:r>
          <a:r>
            <a:rPr lang="ko-KR" altLang="en-US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특별승인 이력보기</a:t>
          </a:r>
          <a:r>
            <a:rPr lang="en-US" altLang="ko-KR" sz="1200" b="1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'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에서 성적 및 재학생 기등록 특별승인 이력 확인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, 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D3124178-5384-47ED-A41D-1F720ADC6C59}" type="parTrans" cxnId="{E5610D93-6FDE-4537-9511-7145945E431F}">
      <dgm:prSet/>
      <dgm:spPr/>
      <dgm:t>
        <a:bodyPr/>
        <a:lstStyle/>
        <a:p>
          <a:pPr latinLnBrk="1"/>
          <a:endParaRPr lang="ko-KR" altLang="en-US"/>
        </a:p>
      </dgm:t>
    </dgm:pt>
    <dgm:pt modelId="{5EEC488E-B042-42FA-9185-BB4F13DE69F0}" type="sibTrans" cxnId="{E5610D93-6FDE-4537-9511-7145945E431F}">
      <dgm:prSet/>
      <dgm:spPr/>
      <dgm:t>
        <a:bodyPr/>
        <a:lstStyle/>
        <a:p>
          <a:pPr latinLnBrk="1"/>
          <a:endParaRPr lang="ko-KR" altLang="en-US"/>
        </a:p>
      </dgm:t>
    </dgm:pt>
    <dgm:pt modelId="{89969BAC-9DCB-4799-8165-2B8C8579FD75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  성적 특별승인 교육 이수 가능  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CE2631B-41E8-44B2-B409-88F20BEC95DC}" type="parTrans" cxnId="{7AE0F48B-55A5-46E8-866D-81E385930ACB}">
      <dgm:prSet/>
      <dgm:spPr/>
      <dgm:t>
        <a:bodyPr/>
        <a:lstStyle/>
        <a:p>
          <a:pPr latinLnBrk="1"/>
          <a:endParaRPr lang="ko-KR" altLang="en-US"/>
        </a:p>
      </dgm:t>
    </dgm:pt>
    <dgm:pt modelId="{72B99C9D-A267-4D2F-8B42-C74D0318FF23}" type="sibTrans" cxnId="{7AE0F48B-55A5-46E8-866D-81E385930ACB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4445" custLinFactNeighborY="1131">
        <dgm:presLayoutVars>
          <dgm:bulletEnabled val="1"/>
        </dgm:presLayoutVars>
      </dgm:prSet>
      <dgm:spPr/>
    </dgm:pt>
  </dgm:ptLst>
  <dgm:cxnLst>
    <dgm:cxn modelId="{4FBF3662-74B8-49B8-B46D-C18A5D62BB0E}" type="presOf" srcId="{7F501EE4-566E-4596-9A82-27D1BB93A75B}" destId="{8A581D80-1F9A-4CCB-9C34-FA488F88C2D6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34064E7A-F729-43CD-B798-A26C9E9519FF}" srcId="{F7004071-7C75-4CF3-B5D6-B2E685FC9369}" destId="{88B57BFE-1978-492D-A8F1-9A2E0BEA35A4}" srcOrd="4" destOrd="0" parTransId="{53CFA490-3155-47FA-9213-BC3553D38261}" sibTransId="{C1E03420-0568-445A-B8EC-0F45D4198719}"/>
    <dgm:cxn modelId="{BC58B37F-27DE-4CE0-9BD3-DC98216CBB3F}" type="presOf" srcId="{88B57BFE-1978-492D-A8F1-9A2E0BEA35A4}" destId="{8A581D80-1F9A-4CCB-9C34-FA488F88C2D6}" srcOrd="0" destOrd="4" presId="urn:microsoft.com/office/officeart/2005/8/layout/vList5"/>
    <dgm:cxn modelId="{7AE0F48B-55A5-46E8-866D-81E385930ACB}" srcId="{F7004071-7C75-4CF3-B5D6-B2E685FC9369}" destId="{89969BAC-9DCB-4799-8165-2B8C8579FD75}" srcOrd="3" destOrd="0" parTransId="{3CE2631B-41E8-44B2-B409-88F20BEC95DC}" sibTransId="{72B99C9D-A267-4D2F-8B42-C74D0318FF23}"/>
    <dgm:cxn modelId="{8BD7168F-541E-4C1E-9624-0D463AD8E6F7}" type="presOf" srcId="{F7004071-7C75-4CF3-B5D6-B2E685FC9369}" destId="{4C78533F-7AAD-4CB6-88BE-FD1AB616716C}" srcOrd="0" destOrd="0" presId="urn:microsoft.com/office/officeart/2005/8/layout/vList5"/>
    <dgm:cxn modelId="{99F3B992-E1E1-48AD-ABD9-087DAA206466}" type="presOf" srcId="{218D5441-5851-4FC0-BB24-282C8165F00C}" destId="{C7C497F2-849B-4E5E-A88B-D0987A5872E4}" srcOrd="0" destOrd="0" presId="urn:microsoft.com/office/officeart/2005/8/layout/vList5"/>
    <dgm:cxn modelId="{E5610D93-6FDE-4537-9511-7145945E431F}" srcId="{F7004071-7C75-4CF3-B5D6-B2E685FC9369}" destId="{68A44AAF-7770-4246-8166-8CAB6437A9DB}" srcOrd="2" destOrd="0" parTransId="{D3124178-5384-47ED-A41D-1F720ADC6C59}" sibTransId="{5EEC488E-B042-42FA-9185-BB4F13DE69F0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7673E3D6-608B-47B6-A64B-8520EB41660E}" srcId="{F7004071-7C75-4CF3-B5D6-B2E685FC9369}" destId="{0D938529-CDAA-4687-9CF0-63D134B4C283}" srcOrd="1" destOrd="0" parTransId="{84AB8BE7-DEDC-44BA-AF0C-474EE9D9E5D2}" sibTransId="{34BAEC34-B8A7-4DC7-9208-03CA20B2854A}"/>
    <dgm:cxn modelId="{66A88CDC-4308-4785-8987-7A8CBCEAB920}" type="presOf" srcId="{68A44AAF-7770-4246-8166-8CAB6437A9DB}" destId="{8A581D80-1F9A-4CCB-9C34-FA488F88C2D6}" srcOrd="0" destOrd="2" presId="urn:microsoft.com/office/officeart/2005/8/layout/vList5"/>
    <dgm:cxn modelId="{9B8648E6-2491-42D7-8310-0EF27FF3ADFC}" type="presOf" srcId="{89969BAC-9DCB-4799-8165-2B8C8579FD75}" destId="{8A581D80-1F9A-4CCB-9C34-FA488F88C2D6}" srcOrd="0" destOrd="3" presId="urn:microsoft.com/office/officeart/2005/8/layout/vList5"/>
    <dgm:cxn modelId="{13D473F3-A082-4A0A-8CCD-B80675461573}" type="presOf" srcId="{0D938529-CDAA-4687-9CF0-63D134B4C283}" destId="{8A581D80-1F9A-4CCB-9C34-FA488F88C2D6}" srcOrd="0" destOrd="1" presId="urn:microsoft.com/office/officeart/2005/8/layout/vList5"/>
    <dgm:cxn modelId="{6678BAE5-2A92-4939-9198-C07876890A91}" type="presParOf" srcId="{C7C497F2-849B-4E5E-A88B-D0987A5872E4}" destId="{2228270F-0C79-4BDC-9BF7-E4A7C3B5BCD3}" srcOrd="0" destOrd="0" presId="urn:microsoft.com/office/officeart/2005/8/layout/vList5"/>
    <dgm:cxn modelId="{5DFD1662-7751-4FAB-9909-DB2B31C26840}" type="presParOf" srcId="{2228270F-0C79-4BDC-9BF7-E4A7C3B5BCD3}" destId="{4C78533F-7AAD-4CB6-88BE-FD1AB616716C}" srcOrd="0" destOrd="0" presId="urn:microsoft.com/office/officeart/2005/8/layout/vList5"/>
    <dgm:cxn modelId="{2D392AB2-065F-47B9-ADD2-39C6995514AB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에서 신청현황 확인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0D938529-CDAA-4687-9CF0-63D134B4C283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버튼 클릭하여 대출 신청 건에 대한 거절사유 확인 가능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4BAEC34-B8A7-4DC7-9208-03CA20B2854A}" type="sib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84AB8BE7-DEDC-44BA-AF0C-474EE9D9E5D2}" type="parTrans" cxnId="{7673E3D6-608B-47B6-A64B-8520EB41660E}">
      <dgm:prSet/>
      <dgm:spPr/>
      <dgm:t>
        <a:bodyPr/>
        <a:lstStyle/>
        <a:p>
          <a:pPr latinLnBrk="1"/>
          <a:endParaRPr lang="ko-KR" altLang="en-US"/>
        </a:p>
      </dgm:t>
    </dgm:pt>
    <dgm:pt modelId="{39C65C95-80B2-4AE4-9FEF-73333E92BDE2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  - ‘</a:t>
          </a:r>
          <a:r>
            <a:rPr lang="ko-KR" altLang="en-US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직전학기 백분위점수가 </a:t>
          </a:r>
          <a:r>
            <a:rPr lang="en-US" altLang="ko-KR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70</a:t>
          </a:r>
          <a:r>
            <a:rPr lang="ko-KR" altLang="en-US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점 미만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0" spc="0" baseline="0">
              <a:latin typeface="맑은 고딕" pitchFamily="50" charset="-127"/>
              <a:ea typeface="맑은 고딕" pitchFamily="50" charset="-127"/>
            </a:rPr>
            <a:t>인 경우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u="sng" spc="0" baseline="0">
              <a:latin typeface="맑은 고딕" pitchFamily="50" charset="-127"/>
              <a:ea typeface="맑은 고딕" pitchFamily="50" charset="-127"/>
            </a:rPr>
            <a:t>특별승인 금융교육 이수</a:t>
          </a:r>
          <a:r>
            <a:rPr lang="ko-KR" altLang="en-US" sz="1200" b="0" spc="0" baseline="0">
              <a:latin typeface="맑은 고딕" pitchFamily="50" charset="-127"/>
              <a:ea typeface="맑은 고딕" pitchFamily="50" charset="-127"/>
            </a:rPr>
            <a:t> 시 대출 승인됨</a:t>
          </a:r>
          <a:b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  (</a:t>
          </a:r>
          <a:r>
            <a:rPr lang="ko-KR" altLang="en-US" sz="1200" b="0" spc="0" baseline="0">
              <a:latin typeface="맑은 고딕" pitchFamily="50" charset="-127"/>
              <a:ea typeface="맑은 고딕" pitchFamily="50" charset="-127"/>
            </a:rPr>
            <a:t>이외 대출 거절 사유 없을 시 승인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)</a:t>
          </a:r>
          <a:b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- ‘</a:t>
          </a:r>
          <a:r>
            <a:rPr lang="ko-KR" altLang="en-US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기등록</a:t>
          </a:r>
          <a:r>
            <a:rPr lang="en-US" altLang="ko-KR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자비로 등록금 납부완료</a:t>
          </a:r>
          <a:r>
            <a:rPr lang="en-US" altLang="ko-KR" sz="1200" b="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0" spc="0" baseline="0">
              <a:latin typeface="맑은 고딕" pitchFamily="50" charset="-127"/>
              <a:ea typeface="맑은 고딕" pitchFamily="50" charset="-127"/>
            </a:rPr>
            <a:t>인 경우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u="sng" spc="0" baseline="0">
              <a:latin typeface="맑은 고딕" pitchFamily="50" charset="-127"/>
              <a:ea typeface="맑은 고딕" pitchFamily="50" charset="-127"/>
            </a:rPr>
            <a:t>기관 담당자에게 기등록 특별추천 요청</a:t>
          </a:r>
          <a:endParaRPr lang="ko-KR" altLang="en-US" sz="1200" b="1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1B8EB7B3-ABC5-43D7-B1A0-2825498A5DDF}" type="parTrans" cxnId="{3ED8CF0A-0717-4EEE-9E54-E994050338E4}">
      <dgm:prSet/>
      <dgm:spPr/>
      <dgm:t>
        <a:bodyPr/>
        <a:lstStyle/>
        <a:p>
          <a:pPr latinLnBrk="1"/>
          <a:endParaRPr lang="ko-KR" altLang="en-US"/>
        </a:p>
      </dgm:t>
    </dgm:pt>
    <dgm:pt modelId="{E9A694B5-DCF3-4675-B37E-5B5A2549DEBE}" type="sibTrans" cxnId="{3ED8CF0A-0717-4EEE-9E54-E994050338E4}">
      <dgm:prSet/>
      <dgm:spPr/>
      <dgm:t>
        <a:bodyPr/>
        <a:lstStyle/>
        <a:p>
          <a:pPr latinLnBrk="1"/>
          <a:endParaRPr lang="ko-KR" altLang="en-US"/>
        </a:p>
      </dgm:t>
    </dgm:pt>
    <dgm:pt modelId="{92A9B08B-3DA3-4802-BF8E-179D8B776A95}">
      <dgm:prSet custT="1"/>
      <dgm:spPr/>
      <dgm:t>
        <a:bodyPr/>
        <a:lstStyle/>
        <a:p>
          <a:pPr latinLnBrk="1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기타 거절 사유인 경우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, ‘</a:t>
          </a:r>
          <a:r>
            <a:rPr lang="ko-KR" altLang="en-US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대출거절</a:t>
          </a:r>
          <a:r>
            <a:rPr lang="en-US" altLang="ko-KR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심사중 해소방법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을 통해 학자금대출 거절 해소 방법 확인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6CBF45D8-A503-4D98-B617-2787BA2B39F9}" type="parTrans" cxnId="{541CA3FB-41B2-4866-9089-7AF5684198F8}">
      <dgm:prSet/>
      <dgm:spPr/>
      <dgm:t>
        <a:bodyPr/>
        <a:lstStyle/>
        <a:p>
          <a:pPr latinLnBrk="1"/>
          <a:endParaRPr lang="ko-KR" altLang="en-US"/>
        </a:p>
      </dgm:t>
    </dgm:pt>
    <dgm:pt modelId="{2053088E-560C-4085-B3EA-785CC01F2AA6}" type="sibTrans" cxnId="{541CA3FB-41B2-4866-9089-7AF5684198F8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4445" custLinFactNeighborY="1131">
        <dgm:presLayoutVars>
          <dgm:bulletEnabled val="1"/>
        </dgm:presLayoutVars>
      </dgm:prSet>
      <dgm:spPr/>
    </dgm:pt>
  </dgm:ptLst>
  <dgm:cxnLst>
    <dgm:cxn modelId="{3ED8CF0A-0717-4EEE-9E54-E994050338E4}" srcId="{F7004071-7C75-4CF3-B5D6-B2E685FC9369}" destId="{39C65C95-80B2-4AE4-9FEF-73333E92BDE2}" srcOrd="2" destOrd="0" parTransId="{1B8EB7B3-ABC5-43D7-B1A0-2825498A5DDF}" sibTransId="{E9A694B5-DCF3-4675-B37E-5B5A2549DEBE}"/>
    <dgm:cxn modelId="{6112BF5C-F245-4A4B-93D0-F6627329DB8C}" type="presOf" srcId="{39C65C95-80B2-4AE4-9FEF-73333E92BDE2}" destId="{8A581D80-1F9A-4CCB-9C34-FA488F88C2D6}" srcOrd="0" destOrd="2" presId="urn:microsoft.com/office/officeart/2005/8/layout/vList5"/>
    <dgm:cxn modelId="{4FBF3662-74B8-49B8-B46D-C18A5D62BB0E}" type="presOf" srcId="{7F501EE4-566E-4596-9A82-27D1BB93A75B}" destId="{8A581D80-1F9A-4CCB-9C34-FA488F88C2D6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8BD7168F-541E-4C1E-9624-0D463AD8E6F7}" type="presOf" srcId="{F7004071-7C75-4CF3-B5D6-B2E685FC9369}" destId="{4C78533F-7AAD-4CB6-88BE-FD1AB616716C}" srcOrd="0" destOrd="0" presId="urn:microsoft.com/office/officeart/2005/8/layout/vList5"/>
    <dgm:cxn modelId="{99F3B992-E1E1-48AD-ABD9-087DAA206466}" type="presOf" srcId="{218D5441-5851-4FC0-BB24-282C8165F00C}" destId="{C7C497F2-849B-4E5E-A88B-D0987A5872E4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7673E3D6-608B-47B6-A64B-8520EB41660E}" srcId="{F7004071-7C75-4CF3-B5D6-B2E685FC9369}" destId="{0D938529-CDAA-4687-9CF0-63D134B4C283}" srcOrd="1" destOrd="0" parTransId="{84AB8BE7-DEDC-44BA-AF0C-474EE9D9E5D2}" sibTransId="{34BAEC34-B8A7-4DC7-9208-03CA20B2854A}"/>
    <dgm:cxn modelId="{770D37E0-D61D-4AEF-A825-AB56E0DEE000}" type="presOf" srcId="{92A9B08B-3DA3-4802-BF8E-179D8B776A95}" destId="{8A581D80-1F9A-4CCB-9C34-FA488F88C2D6}" srcOrd="0" destOrd="3" presId="urn:microsoft.com/office/officeart/2005/8/layout/vList5"/>
    <dgm:cxn modelId="{13D473F3-A082-4A0A-8CCD-B80675461573}" type="presOf" srcId="{0D938529-CDAA-4687-9CF0-63D134B4C283}" destId="{8A581D80-1F9A-4CCB-9C34-FA488F88C2D6}" srcOrd="0" destOrd="1" presId="urn:microsoft.com/office/officeart/2005/8/layout/vList5"/>
    <dgm:cxn modelId="{541CA3FB-41B2-4866-9089-7AF5684198F8}" srcId="{F7004071-7C75-4CF3-B5D6-B2E685FC9369}" destId="{92A9B08B-3DA3-4802-BF8E-179D8B776A95}" srcOrd="3" destOrd="0" parTransId="{6CBF45D8-A503-4D98-B617-2787BA2B39F9}" sibTransId="{2053088E-560C-4085-B3EA-785CC01F2AA6}"/>
    <dgm:cxn modelId="{6678BAE5-2A92-4939-9198-C07876890A91}" type="presParOf" srcId="{C7C497F2-849B-4E5E-A88B-D0987A5872E4}" destId="{2228270F-0C79-4BDC-9BF7-E4A7C3B5BCD3}" srcOrd="0" destOrd="0" presId="urn:microsoft.com/office/officeart/2005/8/layout/vList5"/>
    <dgm:cxn modelId="{5DFD1662-7751-4FAB-9909-DB2B31C26840}" type="presParOf" srcId="{2228270F-0C79-4BDC-9BF7-E4A7C3B5BCD3}" destId="{4C78533F-7AAD-4CB6-88BE-FD1AB616716C}" srcOrd="0" destOrd="0" presId="urn:microsoft.com/office/officeart/2005/8/layout/vList5"/>
    <dgm:cxn modelId="{2D392AB2-065F-47B9-ADD2-39C6995514AB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홈페이지 상단의 </a:t>
          </a:r>
          <a:r>
            <a:rPr lang="en-US" altLang="ko-KR" sz="1200" b="1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학자금대출 신청</a:t>
          </a:r>
          <a:r>
            <a:rPr lang="en-US" altLang="ko-KR" sz="1200" b="1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을  클릭하여 신청 화면으로 이동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A1653D6A-C07E-45D5-87A1-F7D2B6482347}">
      <dgm:prSet phldrT="[텍스트]" custT="1"/>
      <dgm:spPr/>
      <dgm:t>
        <a:bodyPr lIns="144000"/>
        <a:lstStyle/>
        <a:p>
          <a:pPr latinLnBrk="1"/>
          <a:r>
            <a:rPr lang="en-US" altLang="ko-KR" sz="1200" b="1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학점은행제 학습자 학자금대출</a:t>
          </a:r>
          <a:r>
            <a:rPr lang="en-US" altLang="ko-KR" sz="1200" b="1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버튼 클릭</a:t>
          </a:r>
        </a:p>
      </dgm:t>
    </dgm:pt>
    <dgm:pt modelId="{C5843A2A-9FFE-46DC-A596-18F1CAF51D49}" type="parTrans" cxnId="{B45FB50E-B543-4F07-9457-E16C846E1DA2}">
      <dgm:prSet/>
      <dgm:spPr/>
      <dgm:t>
        <a:bodyPr/>
        <a:lstStyle/>
        <a:p>
          <a:pPr latinLnBrk="1"/>
          <a:endParaRPr lang="ko-KR" altLang="en-US"/>
        </a:p>
      </dgm:t>
    </dgm:pt>
    <dgm:pt modelId="{686489B0-9125-485F-961B-C4679D386DC0}" type="sibTrans" cxnId="{B45FB50E-B543-4F07-9457-E16C846E1DA2}">
      <dgm:prSet/>
      <dgm:spPr/>
      <dgm:t>
        <a:bodyPr/>
        <a:lstStyle/>
        <a:p>
          <a:pPr latinLnBrk="1"/>
          <a:endParaRPr lang="ko-KR" altLang="en-US"/>
        </a:p>
      </dgm:t>
    </dgm:pt>
    <dgm:pt modelId="{21AC6620-6ED6-4923-A27D-F2860916DA0D}">
      <dgm:prSet phldrT="[텍스트]" custT="1"/>
      <dgm:spPr/>
      <dgm:t>
        <a:bodyPr lIns="144000"/>
        <a:lstStyle/>
        <a:p>
          <a:pPr latinLnBrk="1">
            <a:buNone/>
          </a:pPr>
          <a:r>
            <a:rPr lang="en-US" altLang="en-US" sz="1200" b="1" u="none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1" u="none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신청 전 소속 기관에 학자금대출 가능 여부를 확인한 후 진행하시기 바랍니다</a:t>
          </a:r>
          <a:r>
            <a:rPr lang="en-US" altLang="ko-KR" sz="1200" b="1" u="none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200" b="1" u="none" spc="-30" baseline="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09C44CDE-892D-4FD0-85AC-746A7FC4AB71}" type="parTrans" cxnId="{B8245A54-EE53-4D69-8D1E-0D2F051359B2}">
      <dgm:prSet/>
      <dgm:spPr/>
      <dgm:t>
        <a:bodyPr/>
        <a:lstStyle/>
        <a:p>
          <a:pPr latinLnBrk="1"/>
          <a:endParaRPr lang="ko-KR" altLang="en-US"/>
        </a:p>
      </dgm:t>
    </dgm:pt>
    <dgm:pt modelId="{560E1755-3E11-418C-AACA-B7A362F2CB0D}" type="sibTrans" cxnId="{B8245A54-EE53-4D69-8D1E-0D2F051359B2}">
      <dgm:prSet/>
      <dgm:spPr/>
      <dgm:t>
        <a:bodyPr/>
        <a:lstStyle/>
        <a:p>
          <a:pPr latinLnBrk="1"/>
          <a:endParaRPr lang="ko-KR" altLang="en-US"/>
        </a:p>
      </dgm:t>
    </dgm:pt>
    <dgm:pt modelId="{812B40D4-CBB6-49AD-90EA-A13075788506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b="1" u="none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en-US" altLang="ko-KR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통합신청</a:t>
          </a:r>
          <a:r>
            <a:rPr lang="en-US" altLang="ko-KR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이 아닌 별도의 </a:t>
          </a:r>
          <a:r>
            <a:rPr lang="en-US" altLang="ko-KR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학점은행제 학습자 학자금대출</a:t>
          </a:r>
          <a:r>
            <a:rPr lang="en-US" altLang="ko-KR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로 신청해야 함을 유의</a:t>
          </a:r>
          <a:r>
            <a:rPr lang="ko-KR" altLang="en-US" sz="1200" b="1" u="sng" dirty="0">
              <a:latin typeface="맑은 고딕" pitchFamily="50" charset="-127"/>
              <a:ea typeface="맑은 고딕" pitchFamily="50" charset="-127"/>
            </a:rPr>
            <a:t> </a:t>
          </a:r>
          <a:endParaRPr lang="ko-KR" altLang="en-US" sz="1200" b="1" u="sng" spc="-30" baseline="0" dirty="0">
            <a:latin typeface="맑은 고딕" pitchFamily="50" charset="-127"/>
            <a:ea typeface="맑은 고딕" pitchFamily="50" charset="-127"/>
          </a:endParaRPr>
        </a:p>
      </dgm:t>
    </dgm:pt>
    <dgm:pt modelId="{FA9BDB5D-7156-4DC0-BF8F-535DA2890840}" type="sibTrans" cxnId="{BEB8F3DF-427E-406E-8A07-8137EC85A509}">
      <dgm:prSet/>
      <dgm:spPr/>
      <dgm:t>
        <a:bodyPr/>
        <a:lstStyle/>
        <a:p>
          <a:pPr latinLnBrk="1"/>
          <a:endParaRPr lang="ko-KR" altLang="en-US"/>
        </a:p>
      </dgm:t>
    </dgm:pt>
    <dgm:pt modelId="{27654DAC-2455-4BF3-9A30-B43EB3DC2FEC}" type="parTrans" cxnId="{BEB8F3DF-427E-406E-8A07-8137EC85A509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16DB6906-98E1-4272-8BEF-6308E67414CE}" type="presOf" srcId="{218D5441-5851-4FC0-BB24-282C8165F00C}" destId="{C7C497F2-849B-4E5E-A88B-D0987A5872E4}" srcOrd="0" destOrd="0" presId="urn:microsoft.com/office/officeart/2005/8/layout/vList5"/>
    <dgm:cxn modelId="{B45FB50E-B543-4F07-9457-E16C846E1DA2}" srcId="{F7004071-7C75-4CF3-B5D6-B2E685FC9369}" destId="{A1653D6A-C07E-45D5-87A1-F7D2B6482347}" srcOrd="3" destOrd="0" parTransId="{C5843A2A-9FFE-46DC-A596-18F1CAF51D49}" sibTransId="{686489B0-9125-485F-961B-C4679D386DC0}"/>
    <dgm:cxn modelId="{4CD69E15-082B-4BAA-A5CE-B4B4F0FF7276}" type="presOf" srcId="{F7004071-7C75-4CF3-B5D6-B2E685FC9369}" destId="{4C78533F-7AAD-4CB6-88BE-FD1AB616716C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357A1271-82C1-4EF8-AD25-AACC04EBC386}" type="presOf" srcId="{7F501EE4-566E-4596-9A82-27D1BB93A75B}" destId="{8A581D80-1F9A-4CCB-9C34-FA488F88C2D6}" srcOrd="0" destOrd="2" presId="urn:microsoft.com/office/officeart/2005/8/layout/vList5"/>
    <dgm:cxn modelId="{B8245A54-EE53-4D69-8D1E-0D2F051359B2}" srcId="{F7004071-7C75-4CF3-B5D6-B2E685FC9369}" destId="{21AC6620-6ED6-4923-A27D-F2860916DA0D}" srcOrd="0" destOrd="0" parTransId="{09C44CDE-892D-4FD0-85AC-746A7FC4AB71}" sibTransId="{560E1755-3E11-418C-AACA-B7A362F2CB0D}"/>
    <dgm:cxn modelId="{7E3445B3-4083-49A9-9976-AA9B39416FBB}" srcId="{F7004071-7C75-4CF3-B5D6-B2E685FC9369}" destId="{7F501EE4-566E-4596-9A82-27D1BB93A75B}" srcOrd="2" destOrd="0" parTransId="{31464D70-B4D2-4E1E-9215-A06B0B96BA0A}" sibTransId="{F834C377-164E-4FB6-98D9-051F6EC89788}"/>
    <dgm:cxn modelId="{A27179D6-E9AE-434C-BB58-6B4B0AF94B2F}" type="presOf" srcId="{21AC6620-6ED6-4923-A27D-F2860916DA0D}" destId="{8A581D80-1F9A-4CCB-9C34-FA488F88C2D6}" srcOrd="0" destOrd="0" presId="urn:microsoft.com/office/officeart/2005/8/layout/vList5"/>
    <dgm:cxn modelId="{2831A2DF-6C14-41B4-886B-495D289FB2D1}" type="presOf" srcId="{A1653D6A-C07E-45D5-87A1-F7D2B6482347}" destId="{8A581D80-1F9A-4CCB-9C34-FA488F88C2D6}" srcOrd="0" destOrd="3" presId="urn:microsoft.com/office/officeart/2005/8/layout/vList5"/>
    <dgm:cxn modelId="{BEB8F3DF-427E-406E-8A07-8137EC85A509}" srcId="{F7004071-7C75-4CF3-B5D6-B2E685FC9369}" destId="{812B40D4-CBB6-49AD-90EA-A13075788506}" srcOrd="1" destOrd="0" parTransId="{27654DAC-2455-4BF3-9A30-B43EB3DC2FEC}" sibTransId="{FA9BDB5D-7156-4DC0-BF8F-535DA2890840}"/>
    <dgm:cxn modelId="{02E24AF9-33EB-4455-8488-1D3024C6E788}" type="presOf" srcId="{812B40D4-CBB6-49AD-90EA-A13075788506}" destId="{8A581D80-1F9A-4CCB-9C34-FA488F88C2D6}" srcOrd="0" destOrd="1" presId="urn:microsoft.com/office/officeart/2005/8/layout/vList5"/>
    <dgm:cxn modelId="{F3C18AB0-B51E-4A8C-9E8A-05C8B39C1F15}" type="presParOf" srcId="{C7C497F2-849B-4E5E-A88B-D0987A5872E4}" destId="{2228270F-0C79-4BDC-9BF7-E4A7C3B5BCD3}" srcOrd="0" destOrd="0" presId="urn:microsoft.com/office/officeart/2005/8/layout/vList5"/>
    <dgm:cxn modelId="{648A6940-A7A8-4FC0-9D60-B354927AA4F4}" type="presParOf" srcId="{2228270F-0C79-4BDC-9BF7-E4A7C3B5BCD3}" destId="{4C78533F-7AAD-4CB6-88BE-FD1AB616716C}" srcOrd="0" destOrd="0" presId="urn:microsoft.com/office/officeart/2005/8/layout/vList5"/>
    <dgm:cxn modelId="{AB3B0E6A-B461-4349-9C6A-62A15FA9D039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88F3AE5-60C9-475A-964C-408CFE8D444B}">
      <dgm:prSet phldrT="[텍스트]" custT="1"/>
      <dgm:spPr/>
      <dgm:t>
        <a:bodyPr/>
        <a:lstStyle/>
        <a:p>
          <a:pPr latinLnBrk="1"/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 본인 전자서명수단을 이용하여 동의한 </a:t>
          </a:r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후 다음 단계로 </a:t>
          </a:r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이동</a:t>
          </a:r>
          <a:endParaRPr lang="en-US" altLang="ko-KR" sz="1200" b="1" spc="-60" dirty="0">
            <a:latin typeface="맑은 고딕" pitchFamily="50" charset="-127"/>
            <a:ea typeface="맑은 고딕" pitchFamily="50" charset="-127"/>
          </a:endParaRPr>
        </a:p>
      </dgm:t>
    </dgm:pt>
    <dgm:pt modelId="{448B4570-2A9B-4902-B564-FB6D41B7E9DD}" type="parTrans" cxnId="{4AA25CAB-61F3-4BD8-A80F-4ABDC18B1F1E}">
      <dgm:prSet/>
      <dgm:spPr/>
      <dgm:t>
        <a:bodyPr/>
        <a:lstStyle/>
        <a:p>
          <a:pPr latinLnBrk="1"/>
          <a:endParaRPr lang="ko-KR" altLang="en-US"/>
        </a:p>
      </dgm:t>
    </dgm:pt>
    <dgm:pt modelId="{0D9BABEC-0BBB-4E99-BEB3-9E3A6643A793}" type="sibTrans" cxnId="{4AA25CAB-61F3-4BD8-A80F-4ABDC18B1F1E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/>
        <a:lstStyle/>
        <a:p>
          <a:pPr latinLnBrk="1"/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개인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신용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정보의 수집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이용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조회 동의서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와 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신청인 동의서</a:t>
          </a:r>
          <a:r>
            <a:rPr lang="en-US" altLang="ko-KR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r>
            <a:rPr lang="ko-KR" altLang="en-US" sz="1200" b="1" spc="0">
              <a:latin typeface="맑은 고딕" panose="020B0503020000020004" pitchFamily="50" charset="-127"/>
              <a:ea typeface="맑은 고딕" panose="020B0503020000020004" pitchFamily="50" charset="-127"/>
            </a:rPr>
            <a:t> 내용 확인 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BC43E9C9-BBC1-445B-B095-F6173ECE5E43}">
      <dgm:prSet phldrT="[텍스트]" custT="1"/>
      <dgm:spPr/>
      <dgm:t>
        <a:bodyPr/>
        <a:lstStyle/>
        <a:p>
          <a:pPr latinLnBrk="1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동의서 내 세부사항 동의 체크 및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하단의 주의사항 숙지 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후 마지막 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동의합니다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.’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체크 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E03A1535-3F31-4035-9484-DDD015B8211F}" type="parTrans" cxnId="{AB1BD1D8-1600-4A80-8329-9EA4E2D5CC25}">
      <dgm:prSet/>
      <dgm:spPr/>
      <dgm:t>
        <a:bodyPr/>
        <a:lstStyle/>
        <a:p>
          <a:pPr latinLnBrk="1"/>
          <a:endParaRPr lang="ko-KR" altLang="en-US"/>
        </a:p>
      </dgm:t>
    </dgm:pt>
    <dgm:pt modelId="{7649781B-6B2B-4196-AF27-CA110454361B}" type="sibTrans" cxnId="{AB1BD1D8-1600-4A80-8329-9EA4E2D5CC25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5A962129-2397-4353-9AD3-87CA5F69F1E7}" type="presOf" srcId="{BC43E9C9-BBC1-445B-B095-F6173ECE5E43}" destId="{8A581D80-1F9A-4CCB-9C34-FA488F88C2D6}" srcOrd="0" destOrd="1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B473C853-6B88-4B70-9B69-B8AE4A1BCD61}" type="presOf" srcId="{F7004071-7C75-4CF3-B5D6-B2E685FC9369}" destId="{4C78533F-7AAD-4CB6-88BE-FD1AB616716C}" srcOrd="0" destOrd="0" presId="urn:microsoft.com/office/officeart/2005/8/layout/vList5"/>
    <dgm:cxn modelId="{9C08C890-E124-466A-B2B2-0D77E2A80679}" type="presOf" srcId="{218D5441-5851-4FC0-BB24-282C8165F00C}" destId="{C7C497F2-849B-4E5E-A88B-D0987A5872E4}" srcOrd="0" destOrd="0" presId="urn:microsoft.com/office/officeart/2005/8/layout/vList5"/>
    <dgm:cxn modelId="{4AA25CAB-61F3-4BD8-A80F-4ABDC18B1F1E}" srcId="{F7004071-7C75-4CF3-B5D6-B2E685FC9369}" destId="{888F3AE5-60C9-475A-964C-408CFE8D444B}" srcOrd="2" destOrd="0" parTransId="{448B4570-2A9B-4902-B564-FB6D41B7E9DD}" sibTransId="{0D9BABEC-0BBB-4E99-BEB3-9E3A6643A793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AB1BD1D8-1600-4A80-8329-9EA4E2D5CC25}" srcId="{F7004071-7C75-4CF3-B5D6-B2E685FC9369}" destId="{BC43E9C9-BBC1-445B-B095-F6173ECE5E43}" srcOrd="1" destOrd="0" parTransId="{E03A1535-3F31-4035-9484-DDD015B8211F}" sibTransId="{7649781B-6B2B-4196-AF27-CA110454361B}"/>
    <dgm:cxn modelId="{4ADABBE5-24C3-4F00-B638-BE89F37C0F0E}" type="presOf" srcId="{7F501EE4-566E-4596-9A82-27D1BB93A75B}" destId="{8A581D80-1F9A-4CCB-9C34-FA488F88C2D6}" srcOrd="0" destOrd="0" presId="urn:microsoft.com/office/officeart/2005/8/layout/vList5"/>
    <dgm:cxn modelId="{9A7ABFF8-B447-4C8E-9D43-BF8715FDB66E}" type="presOf" srcId="{888F3AE5-60C9-475A-964C-408CFE8D444B}" destId="{8A581D80-1F9A-4CCB-9C34-FA488F88C2D6}" srcOrd="0" destOrd="2" presId="urn:microsoft.com/office/officeart/2005/8/layout/vList5"/>
    <dgm:cxn modelId="{DE74D23B-B449-445C-95A6-9C772C9A72BC}" type="presParOf" srcId="{C7C497F2-849B-4E5E-A88B-D0987A5872E4}" destId="{2228270F-0C79-4BDC-9BF7-E4A7C3B5BCD3}" srcOrd="0" destOrd="0" presId="urn:microsoft.com/office/officeart/2005/8/layout/vList5"/>
    <dgm:cxn modelId="{517F08B5-A8B4-4DD5-9FAF-8965BCFF77C8}" type="presParOf" srcId="{2228270F-0C79-4BDC-9BF7-E4A7C3B5BCD3}" destId="{4C78533F-7AAD-4CB6-88BE-FD1AB616716C}" srcOrd="0" destOrd="0" presId="urn:microsoft.com/office/officeart/2005/8/layout/vList5"/>
    <dgm:cxn modelId="{8A6EE9F9-C776-4944-BE8C-398AACE534FB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u="sng" spc="0" baseline="0">
              <a:latin typeface="맑은 고딕" pitchFamily="50" charset="-127"/>
              <a:ea typeface="맑은 고딕" pitchFamily="50" charset="-127"/>
            </a:rPr>
            <a:t>정확한 </a:t>
          </a:r>
          <a:r>
            <a:rPr lang="en-US" altLang="ko-KR" sz="1200" b="1" u="sng" spc="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u="sng" spc="0" baseline="0">
              <a:latin typeface="맑은 고딕" pitchFamily="50" charset="-127"/>
              <a:ea typeface="맑은 고딕" pitchFamily="50" charset="-127"/>
            </a:rPr>
            <a:t>소속 기관명</a:t>
          </a:r>
          <a:r>
            <a:rPr lang="en-US" altLang="ko-KR" sz="1200" b="1" u="sng" spc="0" baseline="0">
              <a:latin typeface="맑은 고딕" pitchFamily="50" charset="-127"/>
              <a:ea typeface="맑은 고딕" pitchFamily="50" charset="-127"/>
            </a:rPr>
            <a:t>‘ </a:t>
          </a:r>
          <a:r>
            <a:rPr lang="ko-KR" altLang="en-US" sz="1200" b="1" u="sng" spc="0" baseline="0">
              <a:latin typeface="맑은 고딕" pitchFamily="50" charset="-127"/>
              <a:ea typeface="맑은 고딕" pitchFamily="50" charset="-127"/>
            </a:rPr>
            <a:t>입력</a:t>
          </a:r>
          <a:endParaRPr lang="ko-KR" altLang="en-US" sz="1200" b="1" u="sng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3681C7EB-B869-4CB4-BB19-66094E5CE59F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1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신청</a:t>
          </a:r>
          <a:r>
            <a:rPr lang="ko-KR" altLang="en-US" sz="1200" b="1">
              <a:solidFill>
                <a:srgbClr val="FF0000"/>
              </a:solidFill>
            </a:rPr>
            <a:t>정보를 잘못 입력할 경우</a:t>
          </a:r>
          <a:r>
            <a:rPr lang="en-US" altLang="ko-KR" sz="1200" b="1">
              <a:solidFill>
                <a:srgbClr val="FF0000"/>
              </a:solidFill>
            </a:rPr>
            <a:t>, </a:t>
          </a:r>
          <a:r>
            <a:rPr lang="ko-KR" altLang="en-US" sz="1200" b="1">
              <a:solidFill>
                <a:srgbClr val="FF0000"/>
              </a:solidFill>
              <a:latin typeface="+mn-lt"/>
            </a:rPr>
            <a:t>심사 및 실행에 오류가 발생할 수 있으니 정확히 입력해 </a:t>
          </a:r>
          <a:br>
            <a:rPr lang="en-US" altLang="ko-KR" sz="1200" b="1">
              <a:solidFill>
                <a:srgbClr val="FF0000"/>
              </a:solidFill>
              <a:latin typeface="+mn-lt"/>
            </a:rPr>
          </a:br>
          <a:r>
            <a:rPr lang="ko-KR" altLang="en-US" sz="1200" b="1">
              <a:solidFill>
                <a:srgbClr val="FF0000"/>
              </a:solidFill>
              <a:latin typeface="+mn-lt"/>
            </a:rPr>
            <a:t>주시기 바랍니다</a:t>
          </a:r>
          <a:r>
            <a:rPr lang="en-US" altLang="ko-KR" sz="1200" b="1">
              <a:solidFill>
                <a:srgbClr val="FF0000"/>
              </a:solidFill>
              <a:latin typeface="+mn-lt"/>
            </a:rPr>
            <a:t>.</a:t>
          </a:r>
          <a:endParaRPr lang="ko-KR" altLang="en-US" sz="1200" b="1" u="sng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7D11E2A2-56B8-42DC-8ACB-0CD0D89549F7}" type="parTrans" cxnId="{4308926C-506D-4B15-B806-7672FE4BEA9E}">
      <dgm:prSet/>
      <dgm:spPr/>
      <dgm:t>
        <a:bodyPr/>
        <a:lstStyle/>
        <a:p>
          <a:pPr latinLnBrk="1"/>
          <a:endParaRPr lang="ko-KR" altLang="en-US"/>
        </a:p>
      </dgm:t>
    </dgm:pt>
    <dgm:pt modelId="{B59983B9-402E-4393-A07E-0BD13D4C2177}" type="sibTrans" cxnId="{4308926C-506D-4B15-B806-7672FE4BEA9E}">
      <dgm:prSet/>
      <dgm:spPr/>
      <dgm:t>
        <a:bodyPr/>
        <a:lstStyle/>
        <a:p>
          <a:pPr latinLnBrk="1"/>
          <a:endParaRPr lang="ko-KR" altLang="en-US"/>
        </a:p>
      </dgm:t>
    </dgm:pt>
    <dgm:pt modelId="{A8FC29D7-296B-4D3A-99A0-F0EFA8A05D61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strike="noStrike" baseline="0">
              <a:latin typeface="맑은 고딕" pitchFamily="50" charset="-127"/>
              <a:ea typeface="맑은 고딕" pitchFamily="50" charset="-127"/>
            </a:rPr>
            <a:t>소속 기관명 입력 후</a:t>
          </a:r>
          <a:r>
            <a:rPr lang="en-US" altLang="ko-KR" sz="1200" b="1" strike="noStrike" baseline="0"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strike="noStrike" baseline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strike="noStrike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trike="noStrike" baseline="0">
              <a:latin typeface="맑은 고딕" pitchFamily="50" charset="-127"/>
              <a:ea typeface="맑은 고딕" pitchFamily="50" charset="-127"/>
            </a:rPr>
            <a:t> 버튼을 눌러 다음단계로 이동</a:t>
          </a:r>
          <a:endParaRPr lang="ko-KR" altLang="en-US" sz="1200" b="1" u="sng" strike="noStrike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6C7B45E9-CAD3-4E8D-9B0A-7F12F2039943}" type="parTrans" cxnId="{C90F3A1D-8F24-43B3-9B1C-FBB62FAB240E}">
      <dgm:prSet/>
      <dgm:spPr/>
      <dgm:t>
        <a:bodyPr/>
        <a:lstStyle/>
        <a:p>
          <a:pPr latinLnBrk="1"/>
          <a:endParaRPr lang="ko-KR" altLang="en-US"/>
        </a:p>
      </dgm:t>
    </dgm:pt>
    <dgm:pt modelId="{E699C1C1-1BA6-425F-8A39-6AA62A550FE0}" type="sibTrans" cxnId="{C90F3A1D-8F24-43B3-9B1C-FBB62FAB240E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2E0D0C08-3D74-4ABC-9444-E09125511243}" type="presOf" srcId="{3681C7EB-B869-4CB4-BB19-66094E5CE59F}" destId="{8A581D80-1F9A-4CCB-9C34-FA488F88C2D6}" srcOrd="0" destOrd="0" presId="urn:microsoft.com/office/officeart/2005/8/layout/vList5"/>
    <dgm:cxn modelId="{C90F3A1D-8F24-43B3-9B1C-FBB62FAB240E}" srcId="{F7004071-7C75-4CF3-B5D6-B2E685FC9369}" destId="{A8FC29D7-296B-4D3A-99A0-F0EFA8A05D61}" srcOrd="2" destOrd="0" parTransId="{6C7B45E9-CAD3-4E8D-9B0A-7F12F2039943}" sibTransId="{E699C1C1-1BA6-425F-8A39-6AA62A550FE0}"/>
    <dgm:cxn modelId="{80DC8848-50BB-4D67-B260-1AE606147BB0}" type="presOf" srcId="{218D5441-5851-4FC0-BB24-282C8165F00C}" destId="{C7C497F2-849B-4E5E-A88B-D0987A5872E4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4308926C-506D-4B15-B806-7672FE4BEA9E}" srcId="{F7004071-7C75-4CF3-B5D6-B2E685FC9369}" destId="{3681C7EB-B869-4CB4-BB19-66094E5CE59F}" srcOrd="0" destOrd="0" parTransId="{7D11E2A2-56B8-42DC-8ACB-0CD0D89549F7}" sibTransId="{B59983B9-402E-4393-A07E-0BD13D4C2177}"/>
    <dgm:cxn modelId="{DC0B0689-F977-4CBB-8118-F00D5250131B}" type="presOf" srcId="{F7004071-7C75-4CF3-B5D6-B2E685FC9369}" destId="{4C78533F-7AAD-4CB6-88BE-FD1AB616716C}" srcOrd="0" destOrd="0" presId="urn:microsoft.com/office/officeart/2005/8/layout/vList5"/>
    <dgm:cxn modelId="{12B1638F-AFEB-45D9-8AA3-78A6AC3A78FA}" type="presOf" srcId="{7F501EE4-566E-4596-9A82-27D1BB93A75B}" destId="{8A581D80-1F9A-4CCB-9C34-FA488F88C2D6}" srcOrd="0" destOrd="1" presId="urn:microsoft.com/office/officeart/2005/8/layout/vList5"/>
    <dgm:cxn modelId="{BB7612A7-44C6-4453-9C30-5EB9DB34B1A5}" type="presOf" srcId="{A8FC29D7-296B-4D3A-99A0-F0EFA8A05D61}" destId="{8A581D80-1F9A-4CCB-9C34-FA488F88C2D6}" srcOrd="0" destOrd="2" presId="urn:microsoft.com/office/officeart/2005/8/layout/vList5"/>
    <dgm:cxn modelId="{7E3445B3-4083-49A9-9976-AA9B39416FBB}" srcId="{F7004071-7C75-4CF3-B5D6-B2E685FC9369}" destId="{7F501EE4-566E-4596-9A82-27D1BB93A75B}" srcOrd="1" destOrd="0" parTransId="{31464D70-B4D2-4E1E-9215-A06B0B96BA0A}" sibTransId="{F834C377-164E-4FB6-98D9-051F6EC89788}"/>
    <dgm:cxn modelId="{B554158D-9BC3-4B2F-A59B-7F56EC197440}" type="presParOf" srcId="{C7C497F2-849B-4E5E-A88B-D0987A5872E4}" destId="{2228270F-0C79-4BDC-9BF7-E4A7C3B5BCD3}" srcOrd="0" destOrd="0" presId="urn:microsoft.com/office/officeart/2005/8/layout/vList5"/>
    <dgm:cxn modelId="{819F6EAA-4955-4211-A2D5-D4EE11AABF2B}" type="presParOf" srcId="{2228270F-0C79-4BDC-9BF7-E4A7C3B5BCD3}" destId="{4C78533F-7AAD-4CB6-88BE-FD1AB616716C}" srcOrd="0" destOrd="0" presId="urn:microsoft.com/office/officeart/2005/8/layout/vList5"/>
    <dgm:cxn modelId="{DBB87D5E-FAF8-45B2-8D19-E4CF8D1931BB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휴대폰번호 입력 </a:t>
          </a:r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관련 안내 카카오 </a:t>
          </a:r>
          <a:r>
            <a:rPr lang="ko-KR" altLang="en-US" sz="1200" b="1" spc="-60" baseline="0" dirty="0" err="1">
              <a:latin typeface="맑은 고딕" pitchFamily="50" charset="-127"/>
              <a:ea typeface="맑은 고딕" pitchFamily="50" charset="-127"/>
            </a:rPr>
            <a:t>알림톡이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 발송되기 때문에 정확하게 입력 필요</a:t>
          </a:r>
          <a:br>
            <a:rPr lang="en-US" altLang="ko-KR" sz="1200" b="1" spc="-6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-60" baseline="0" dirty="0">
              <a:latin typeface="맑은 고딕" pitchFamily="50" charset="-127"/>
              <a:ea typeface="맑은 고딕" pitchFamily="50" charset="-127"/>
            </a:rPr>
            <a:t>                         (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카카오 </a:t>
          </a:r>
          <a:r>
            <a:rPr lang="ko-KR" altLang="en-US" sz="1200" b="1" spc="-60" baseline="0" err="1">
              <a:latin typeface="맑은 고딕" pitchFamily="50" charset="-127"/>
              <a:ea typeface="맑은 고딕" pitchFamily="50" charset="-127"/>
            </a:rPr>
            <a:t>알림톡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 발송 실패 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시 </a:t>
          </a:r>
          <a:r>
            <a:rPr lang="en-US" altLang="ko-KR" sz="1200" b="1" spc="-60" baseline="0" dirty="0">
              <a:latin typeface="맑은 고딕" pitchFamily="50" charset="-127"/>
              <a:ea typeface="맑은 고딕" pitchFamily="50" charset="-127"/>
            </a:rPr>
            <a:t>LMS 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문자로 전환발송 됨</a:t>
          </a:r>
          <a:r>
            <a:rPr lang="en-US" altLang="ko-KR" sz="1200" b="1" spc="-6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744AE761-0BB0-45AE-8982-1803D89796A4}">
      <dgm:prSet phldrT="[텍스트]" custT="1"/>
      <dgm:spPr/>
      <dgm:t>
        <a:bodyPr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결혼여부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병역사항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장애인확인 입력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8DBF0B9B-BE44-4AE5-9D6D-B316BFAE6EBD}" type="parTrans" cxnId="{B8DBB33B-47E9-4C3F-916F-021090D20985}">
      <dgm:prSet/>
      <dgm:spPr/>
      <dgm:t>
        <a:bodyPr/>
        <a:lstStyle/>
        <a:p>
          <a:pPr latinLnBrk="1"/>
          <a:endParaRPr lang="ko-KR" altLang="en-US"/>
        </a:p>
      </dgm:t>
    </dgm:pt>
    <dgm:pt modelId="{82773A6D-1915-4AE1-9871-6B4589922722}" type="sibTrans" cxnId="{B8DBB33B-47E9-4C3F-916F-021090D20985}">
      <dgm:prSet/>
      <dgm:spPr/>
      <dgm:t>
        <a:bodyPr/>
        <a:lstStyle/>
        <a:p>
          <a:pPr latinLnBrk="1"/>
          <a:endParaRPr lang="ko-KR" altLang="en-US"/>
        </a:p>
      </dgm:t>
    </dgm:pt>
    <dgm:pt modelId="{27ED10DB-BA4E-4C44-9C35-9EEF89442B48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400" b="1" baseline="0">
              <a:latin typeface="맑은 고딕" pitchFamily="50" charset="-127"/>
              <a:ea typeface="맑은 고딕" pitchFamily="50" charset="-127"/>
            </a:rPr>
            <a:t> </a:t>
          </a:r>
          <a:br>
            <a:rPr lang="en-US" altLang="ko-KR" sz="1200" b="1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고의로 허위정보를 입력할 경우</a:t>
          </a:r>
          <a:r>
            <a:rPr lang="en-US" altLang="ko-KR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학자금 지원에 불이익이 있으니 유의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0BD2A0BE-F933-42B7-B124-C405A7605A98}" type="parTrans" cxnId="{FB2EE1B1-EF19-47C8-93AB-4E2D38F9DBB7}">
      <dgm:prSet/>
      <dgm:spPr/>
      <dgm:t>
        <a:bodyPr/>
        <a:lstStyle/>
        <a:p>
          <a:pPr latinLnBrk="1"/>
          <a:endParaRPr lang="ko-KR" altLang="en-US"/>
        </a:p>
      </dgm:t>
    </dgm:pt>
    <dgm:pt modelId="{AD3D4DF0-D451-4AD1-B74A-332A60A8EE0D}" type="sibTrans" cxnId="{FB2EE1B1-EF19-47C8-93AB-4E2D38F9DBB7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1681" custLinFactNeighborY="-5373">
        <dgm:presLayoutVars>
          <dgm:bulletEnabled val="1"/>
        </dgm:presLayoutVars>
      </dgm:prSet>
      <dgm:spPr/>
    </dgm:pt>
  </dgm:ptLst>
  <dgm:cxnLst>
    <dgm:cxn modelId="{4791BD31-3086-4EBD-9EF0-EBA9051BD17A}" type="presOf" srcId="{744AE761-0BB0-45AE-8982-1803D89796A4}" destId="{8A581D80-1F9A-4CCB-9C34-FA488F88C2D6}" srcOrd="0" destOrd="1" presId="urn:microsoft.com/office/officeart/2005/8/layout/vList5"/>
    <dgm:cxn modelId="{B8DBB33B-47E9-4C3F-916F-021090D20985}" srcId="{F7004071-7C75-4CF3-B5D6-B2E685FC9369}" destId="{744AE761-0BB0-45AE-8982-1803D89796A4}" srcOrd="1" destOrd="0" parTransId="{8DBF0B9B-BE44-4AE5-9D6D-B316BFAE6EBD}" sibTransId="{82773A6D-1915-4AE1-9871-6B4589922722}"/>
    <dgm:cxn modelId="{2752503F-49BB-4F63-BA1D-CA4F2FB8B8F6}" type="presOf" srcId="{27ED10DB-BA4E-4C44-9C35-9EEF89442B48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E621BD92-6D43-432E-81E3-FEAE0A751FFF}" type="presOf" srcId="{218D5441-5851-4FC0-BB24-282C8165F00C}" destId="{C7C497F2-849B-4E5E-A88B-D0987A5872E4}" srcOrd="0" destOrd="0" presId="urn:microsoft.com/office/officeart/2005/8/layout/vList5"/>
    <dgm:cxn modelId="{FB2EE1B1-EF19-47C8-93AB-4E2D38F9DBB7}" srcId="{F7004071-7C75-4CF3-B5D6-B2E685FC9369}" destId="{27ED10DB-BA4E-4C44-9C35-9EEF89442B48}" srcOrd="2" destOrd="0" parTransId="{0BD2A0BE-F933-42B7-B124-C405A7605A98}" sibTransId="{AD3D4DF0-D451-4AD1-B74A-332A60A8EE0D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A3070CE1-6788-48B5-A757-4AB24475C6B2}" type="presOf" srcId="{7F501EE4-566E-4596-9A82-27D1BB93A75B}" destId="{8A581D80-1F9A-4CCB-9C34-FA488F88C2D6}" srcOrd="0" destOrd="0" presId="urn:microsoft.com/office/officeart/2005/8/layout/vList5"/>
    <dgm:cxn modelId="{BBD9A4F5-7955-4CB4-AB3D-FE6B4BF9F9A6}" type="presOf" srcId="{F7004071-7C75-4CF3-B5D6-B2E685FC9369}" destId="{4C78533F-7AAD-4CB6-88BE-FD1AB616716C}" srcOrd="0" destOrd="0" presId="urn:microsoft.com/office/officeart/2005/8/layout/vList5"/>
    <dgm:cxn modelId="{A7E2222A-C95A-4E57-872D-52FE4F23D740}" type="presParOf" srcId="{C7C497F2-849B-4E5E-A88B-D0987A5872E4}" destId="{2228270F-0C79-4BDC-9BF7-E4A7C3B5BCD3}" srcOrd="0" destOrd="0" presId="urn:microsoft.com/office/officeart/2005/8/layout/vList5"/>
    <dgm:cxn modelId="{D3F6D2FC-C42B-4434-9656-052A342F68B3}" type="presParOf" srcId="{2228270F-0C79-4BDC-9BF7-E4A7C3B5BCD3}" destId="{4C78533F-7AAD-4CB6-88BE-FD1AB616716C}" srcOrd="0" destOrd="0" presId="urn:microsoft.com/office/officeart/2005/8/layout/vList5"/>
    <dgm:cxn modelId="{8B89E42C-2961-44C7-B0A4-E9EA94750877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신청일 기준 미성년자인 경우 가족정보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부모님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입력</a:t>
          </a: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A6ACF5CF-CF8E-464F-89D7-AAE8F9547E3D}">
      <dgm:prSet phldrT="[텍스트]" custT="1"/>
      <dgm:spPr/>
      <dgm:t>
        <a:bodyPr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개인정보 입력이 완료되면 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버튼을 눌러 다음단계로 이동 </a:t>
          </a:r>
        </a:p>
      </dgm:t>
    </dgm:pt>
    <dgm:pt modelId="{A284E2B1-2C7A-4E1F-A391-51DAB02995EC}" type="parTrans" cxnId="{2E62BB6E-8E0D-4DA2-BACD-912BA2C45ED0}">
      <dgm:prSet/>
      <dgm:spPr/>
      <dgm:t>
        <a:bodyPr/>
        <a:lstStyle/>
        <a:p>
          <a:pPr latinLnBrk="1"/>
          <a:endParaRPr lang="ko-KR" altLang="en-US"/>
        </a:p>
      </dgm:t>
    </dgm:pt>
    <dgm:pt modelId="{2FDC1AAC-9B14-4B31-B8A7-6FC157E30DCB}" type="sibTrans" cxnId="{2E62BB6E-8E0D-4DA2-BACD-912BA2C45ED0}">
      <dgm:prSet/>
      <dgm:spPr/>
      <dgm:t>
        <a:bodyPr/>
        <a:lstStyle/>
        <a:p>
          <a:pPr latinLnBrk="1"/>
          <a:endParaRPr lang="ko-KR" altLang="en-US"/>
        </a:p>
      </dgm:t>
    </dgm:pt>
    <dgm:pt modelId="{45C54CB4-FDDD-440E-9A5E-471BA577C661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고의로 허위정보를 입력할 경우</a:t>
          </a:r>
          <a:r>
            <a:rPr lang="en-US" altLang="ko-KR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학자금 지원에 불이익이 있으니 유의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B0B84F02-B6C6-4D14-B835-CE086AC1936A}" type="sibTrans" cxnId="{743BF419-8663-4D5F-8E2B-EBD6CD23B8AF}">
      <dgm:prSet/>
      <dgm:spPr/>
      <dgm:t>
        <a:bodyPr/>
        <a:lstStyle/>
        <a:p>
          <a:pPr latinLnBrk="1"/>
          <a:endParaRPr lang="ko-KR" altLang="en-US"/>
        </a:p>
      </dgm:t>
    </dgm:pt>
    <dgm:pt modelId="{C60E992A-76B4-4B35-BE96-D42F41A9D86C}" type="parTrans" cxnId="{743BF419-8663-4D5F-8E2B-EBD6CD23B8AF}">
      <dgm:prSet/>
      <dgm:spPr/>
      <dgm:t>
        <a:bodyPr/>
        <a:lstStyle/>
        <a:p>
          <a:pPr latinLnBrk="1"/>
          <a:endParaRPr lang="ko-KR" altLang="en-US"/>
        </a:p>
      </dgm:t>
    </dgm:pt>
    <dgm:pt modelId="{B7F011FA-1F05-4709-B6C8-7494CC05E3AC}">
      <dgm:prSet phldrT="[텍스트]" custT="1"/>
      <dgm:spPr/>
      <dgm:t>
        <a:bodyPr/>
        <a:lstStyle/>
        <a:p>
          <a:pPr latinLnBrk="1"/>
          <a:endParaRPr lang="ko-KR" altLang="en-US" sz="4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A6E5A833-BEF3-4F38-BF70-7F74D866EF25}" type="parTrans" cxnId="{669710B4-D44D-4CDB-8803-7B433E85582E}">
      <dgm:prSet/>
      <dgm:spPr/>
      <dgm:t>
        <a:bodyPr/>
        <a:lstStyle/>
        <a:p>
          <a:pPr latinLnBrk="1"/>
          <a:endParaRPr lang="ko-KR" altLang="en-US"/>
        </a:p>
      </dgm:t>
    </dgm:pt>
    <dgm:pt modelId="{89F8B585-C79D-45E0-A805-D89FBFBA213D}" type="sibTrans" cxnId="{669710B4-D44D-4CDB-8803-7B433E85582E}">
      <dgm:prSet/>
      <dgm:spPr/>
      <dgm:t>
        <a:bodyPr/>
        <a:lstStyle/>
        <a:p>
          <a:pPr latinLnBrk="1"/>
          <a:endParaRPr lang="ko-KR" altLang="en-US"/>
        </a:p>
      </dgm:t>
    </dgm:pt>
    <dgm:pt modelId="{6FFE5823-F85E-43A9-B379-D7B98E9FC287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신청일 기준 성년인 경우 결혼여부 이외 가족정보는 </a:t>
          </a:r>
          <a:r>
            <a:rPr lang="ko-KR" altLang="en-US" sz="1200" b="1" baseline="0" dirty="0" err="1">
              <a:latin typeface="맑은 고딕" pitchFamily="50" charset="-127"/>
              <a:ea typeface="맑은 고딕" pitchFamily="50" charset="-127"/>
            </a:rPr>
            <a:t>미입력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4BC6516D-2358-464B-92E2-6530AA3EA9F7}" type="parTrans" cxnId="{B22D013A-CC7D-4969-AF7C-E3AF246B9EDA}">
      <dgm:prSet/>
      <dgm:spPr/>
      <dgm:t>
        <a:bodyPr/>
        <a:lstStyle/>
        <a:p>
          <a:pPr latinLnBrk="1"/>
          <a:endParaRPr lang="ko-KR" altLang="en-US"/>
        </a:p>
      </dgm:t>
    </dgm:pt>
    <dgm:pt modelId="{7FD3F25A-80D9-42D8-A90B-A05DC8AFDAA6}" type="sibTrans" cxnId="{B22D013A-CC7D-4969-AF7C-E3AF246B9EDA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1681" custLinFactNeighborY="-5373">
        <dgm:presLayoutVars>
          <dgm:bulletEnabled val="1"/>
        </dgm:presLayoutVars>
      </dgm:prSet>
      <dgm:spPr/>
    </dgm:pt>
  </dgm:ptLst>
  <dgm:cxnLst>
    <dgm:cxn modelId="{743BF419-8663-4D5F-8E2B-EBD6CD23B8AF}" srcId="{F7004071-7C75-4CF3-B5D6-B2E685FC9369}" destId="{45C54CB4-FDDD-440E-9A5E-471BA577C661}" srcOrd="4" destOrd="0" parTransId="{C60E992A-76B4-4B35-BE96-D42F41A9D86C}" sibTransId="{B0B84F02-B6C6-4D14-B835-CE086AC1936A}"/>
    <dgm:cxn modelId="{B22D013A-CC7D-4969-AF7C-E3AF246B9EDA}" srcId="{F7004071-7C75-4CF3-B5D6-B2E685FC9369}" destId="{6FFE5823-F85E-43A9-B379-D7B98E9FC287}" srcOrd="0" destOrd="0" parTransId="{4BC6516D-2358-464B-92E2-6530AA3EA9F7}" sibTransId="{7FD3F25A-80D9-42D8-A90B-A05DC8AFDAA6}"/>
    <dgm:cxn modelId="{0855AB3C-D463-46D2-9EE3-A6227F14AC56}" type="presOf" srcId="{218D5441-5851-4FC0-BB24-282C8165F00C}" destId="{C7C497F2-849B-4E5E-A88B-D0987A5872E4}" srcOrd="0" destOrd="0" presId="urn:microsoft.com/office/officeart/2005/8/layout/vList5"/>
    <dgm:cxn modelId="{38EA3A60-6E5C-4B93-93A9-FB36B4F238D9}" type="presOf" srcId="{6FFE5823-F85E-43A9-B379-D7B98E9FC287}" destId="{8A581D80-1F9A-4CCB-9C34-FA488F88C2D6}" srcOrd="0" destOrd="0" presId="urn:microsoft.com/office/officeart/2005/8/layout/vList5"/>
    <dgm:cxn modelId="{A71F5265-2D3B-47D7-B803-EE34A9731AB9}" type="presOf" srcId="{A6ACF5CF-CF8E-464F-89D7-AAE8F9547E3D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2E62BB6E-8E0D-4DA2-BACD-912BA2C45ED0}" srcId="{F7004071-7C75-4CF3-B5D6-B2E685FC9369}" destId="{A6ACF5CF-CF8E-464F-89D7-AAE8F9547E3D}" srcOrd="2" destOrd="0" parTransId="{A284E2B1-2C7A-4E1F-A391-51DAB02995EC}" sibTransId="{2FDC1AAC-9B14-4B31-B8A7-6FC157E30DCB}"/>
    <dgm:cxn modelId="{617D1574-312D-4508-BC32-671BB9BE7A2B}" type="presOf" srcId="{F7004071-7C75-4CF3-B5D6-B2E685FC9369}" destId="{4C78533F-7AAD-4CB6-88BE-FD1AB616716C}" srcOrd="0" destOrd="0" presId="urn:microsoft.com/office/officeart/2005/8/layout/vList5"/>
    <dgm:cxn modelId="{C3974A5A-18B6-4B8C-B5A2-3DEAD4859282}" type="presOf" srcId="{7F501EE4-566E-4596-9A82-27D1BB93A75B}" destId="{8A581D80-1F9A-4CCB-9C34-FA488F88C2D6}" srcOrd="0" destOrd="1" presId="urn:microsoft.com/office/officeart/2005/8/layout/vList5"/>
    <dgm:cxn modelId="{EB442B94-A89F-4004-BFB8-E38FBC8EE749}" type="presOf" srcId="{45C54CB4-FDDD-440E-9A5E-471BA577C661}" destId="{8A581D80-1F9A-4CCB-9C34-FA488F88C2D6}" srcOrd="0" destOrd="4" presId="urn:microsoft.com/office/officeart/2005/8/layout/vList5"/>
    <dgm:cxn modelId="{7E3445B3-4083-49A9-9976-AA9B39416FBB}" srcId="{F7004071-7C75-4CF3-B5D6-B2E685FC9369}" destId="{7F501EE4-566E-4596-9A82-27D1BB93A75B}" srcOrd="1" destOrd="0" parTransId="{31464D70-B4D2-4E1E-9215-A06B0B96BA0A}" sibTransId="{F834C377-164E-4FB6-98D9-051F6EC89788}"/>
    <dgm:cxn modelId="{669710B4-D44D-4CDB-8803-7B433E85582E}" srcId="{F7004071-7C75-4CF3-B5D6-B2E685FC9369}" destId="{B7F011FA-1F05-4709-B6C8-7494CC05E3AC}" srcOrd="3" destOrd="0" parTransId="{A6E5A833-BEF3-4F38-BF70-7F74D866EF25}" sibTransId="{89F8B585-C79D-45E0-A805-D89FBFBA213D}"/>
    <dgm:cxn modelId="{9A56A9C0-A7E8-42B3-92B0-7322AFCD885A}" type="presOf" srcId="{B7F011FA-1F05-4709-B6C8-7494CC05E3AC}" destId="{8A581D80-1F9A-4CCB-9C34-FA488F88C2D6}" srcOrd="0" destOrd="3" presId="urn:microsoft.com/office/officeart/2005/8/layout/vList5"/>
    <dgm:cxn modelId="{01A7CD47-2357-450D-B613-3EDF69260652}" type="presParOf" srcId="{C7C497F2-849B-4E5E-A88B-D0987A5872E4}" destId="{2228270F-0C79-4BDC-9BF7-E4A7C3B5BCD3}" srcOrd="0" destOrd="0" presId="urn:microsoft.com/office/officeart/2005/8/layout/vList5"/>
    <dgm:cxn modelId="{8F44CCCA-1F8E-4C13-928A-8F712F716818}" type="presParOf" srcId="{2228270F-0C79-4BDC-9BF7-E4A7C3B5BCD3}" destId="{4C78533F-7AAD-4CB6-88BE-FD1AB616716C}" srcOrd="0" destOrd="0" presId="urn:microsoft.com/office/officeart/2005/8/layout/vList5"/>
    <dgm:cxn modelId="{12AA8005-BA06-4730-85E3-3897E4345C25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07841EF9-089D-4CC1-9A59-CC53C4CAACE5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금융교육 이수 시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학자금대출 관련 내용을 반드시 숙지</a:t>
          </a:r>
        </a:p>
      </dgm:t>
    </dgm:pt>
    <dgm:pt modelId="{AFDD80D5-685D-45D1-BB53-EC9EF72D8BE9}" type="parTrans" cxnId="{1675B2B5-AE41-4D1C-89E2-E10732CAF0F6}">
      <dgm:prSet/>
      <dgm:spPr/>
      <dgm:t>
        <a:bodyPr/>
        <a:lstStyle/>
        <a:p>
          <a:pPr latinLnBrk="1"/>
          <a:endParaRPr lang="ko-KR" altLang="en-US"/>
        </a:p>
      </dgm:t>
    </dgm:pt>
    <dgm:pt modelId="{46B242B6-A1AD-424C-B146-83D3412D3156}" type="sibTrans" cxnId="{1675B2B5-AE41-4D1C-89E2-E10732CAF0F6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학점은행제 학습자 대상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온라인 금융교육 이수 필수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spc="0" baseline="0" dirty="0" err="1">
              <a:latin typeface="맑은 고딕" pitchFamily="50" charset="-127"/>
              <a:ea typeface="맑은 고딕" pitchFamily="50" charset="-127"/>
            </a:rPr>
            <a:t>미이수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시 대출신청불가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)</a:t>
          </a:r>
          <a:b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050" b="0" spc="0" baseline="0">
              <a:latin typeface="+mn-lt"/>
              <a:ea typeface="맑은 고딕" pitchFamily="50" charset="-127"/>
            </a:rPr>
            <a:t>-</a:t>
          </a:r>
          <a:r>
            <a:rPr lang="en-US" altLang="ko-KR" sz="1200" b="0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050" b="0">
              <a:solidFill>
                <a:schemeClr val="tx1"/>
              </a:solidFill>
              <a:effectLst/>
            </a:rPr>
            <a:t>신규대출자의 경우 </a:t>
          </a:r>
          <a:r>
            <a:rPr lang="en-US" altLang="ko-KR" sz="1050" b="0">
              <a:solidFill>
                <a:schemeClr val="tx1"/>
              </a:solidFill>
              <a:effectLst/>
            </a:rPr>
            <a:t>‘</a:t>
          </a:r>
          <a:r>
            <a:rPr lang="ko-KR" altLang="en-US" sz="1050" b="0">
              <a:solidFill>
                <a:schemeClr val="tx1"/>
              </a:solidFill>
              <a:effectLst/>
            </a:rPr>
            <a:t>학자금대출 기본교육</a:t>
          </a:r>
          <a:r>
            <a:rPr lang="en-US" altLang="ko-KR" sz="1050" b="0">
              <a:solidFill>
                <a:schemeClr val="tx1"/>
              </a:solidFill>
              <a:effectLst/>
            </a:rPr>
            <a:t>’</a:t>
          </a:r>
          <a:r>
            <a:rPr lang="ko-KR" altLang="en-US" sz="1050" b="0">
              <a:solidFill>
                <a:schemeClr val="tx1"/>
              </a:solidFill>
              <a:effectLst/>
            </a:rPr>
            <a:t> 수강</a:t>
          </a:r>
          <a:br>
            <a:rPr lang="en-US" altLang="ko-KR" sz="1050" b="0">
              <a:solidFill>
                <a:schemeClr val="tx1"/>
              </a:solidFill>
              <a:effectLst/>
            </a:rPr>
          </a:br>
          <a:r>
            <a:rPr lang="en-US" altLang="ko-KR" sz="1050" b="0">
              <a:solidFill>
                <a:schemeClr val="tx1"/>
              </a:solidFill>
              <a:effectLst/>
            </a:rPr>
            <a:t>- </a:t>
          </a:r>
          <a:r>
            <a:rPr lang="ko-KR" altLang="en-US" sz="1050" b="0">
              <a:solidFill>
                <a:schemeClr val="tx1"/>
              </a:solidFill>
              <a:effectLst/>
            </a:rPr>
            <a:t>동일 학기에 교육을 이수한 학점은행제대출 신청 건이 있을 경우 신규 신청 건은 이수 완료 처리</a:t>
          </a:r>
          <a:br>
            <a:rPr lang="en-US" altLang="ko-KR" sz="1050" b="0">
              <a:solidFill>
                <a:schemeClr val="tx1"/>
              </a:solidFill>
              <a:effectLst/>
              <a:highlight>
                <a:srgbClr val="FFFF00"/>
              </a:highlight>
            </a:rPr>
          </a:br>
          <a:r>
            <a:rPr lang="en-US" altLang="ko-KR" sz="1050" b="0">
              <a:solidFill>
                <a:schemeClr val="tx1"/>
              </a:solidFill>
              <a:effectLst/>
            </a:rPr>
            <a:t>- </a:t>
          </a:r>
          <a:r>
            <a:rPr lang="ko-KR" altLang="en-US" sz="1050" b="0">
              <a:solidFill>
                <a:schemeClr val="tx1"/>
              </a:solidFill>
              <a:effectLst/>
            </a:rPr>
            <a:t>이전 학기 </a:t>
          </a:r>
          <a:r>
            <a:rPr lang="ko-KR" altLang="en-US" sz="1050">
              <a:solidFill>
                <a:schemeClr val="tx1"/>
              </a:solidFill>
              <a:effectLst/>
            </a:rPr>
            <a:t>대출 실행자의 경우 미수강 선택교육 중 </a:t>
          </a:r>
          <a:r>
            <a:rPr lang="en-US" altLang="ko-KR" sz="1050">
              <a:solidFill>
                <a:schemeClr val="tx1"/>
              </a:solidFill>
              <a:effectLst/>
            </a:rPr>
            <a:t>1</a:t>
          </a:r>
          <a:r>
            <a:rPr lang="ko-KR" altLang="en-US" sz="1050">
              <a:solidFill>
                <a:schemeClr val="tx1"/>
              </a:solidFill>
              <a:effectLst/>
            </a:rPr>
            <a:t>개 과정 선택하여 수강</a:t>
          </a:r>
          <a:endParaRPr lang="ko-KR" altLang="en-US" sz="1200" b="1" spc="0" baseline="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7B30F7A0-F145-404D-BACF-D3B2ED1FC607}">
      <dgm:prSet phldrT="[텍스트]" custT="1"/>
      <dgm:spPr/>
      <dgm:t>
        <a:bodyPr lIns="144000"/>
        <a:lstStyle/>
        <a:p>
          <a:pPr latinLnBrk="1"/>
          <a:r>
            <a:rPr lang="ko-KR" altLang="en-US" sz="1200" b="1" spc="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온라인 금융교육 동영상 </a:t>
          </a:r>
          <a:r>
            <a:rPr lang="ko-KR" altLang="en-US" sz="1200" b="1" spc="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강의 수강</a:t>
          </a:r>
          <a:r>
            <a:rPr lang="en-US" altLang="ko-KR" sz="1200" b="1" spc="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및 진단평가 완료 시 온라인 금융교육 이수완료됨</a:t>
          </a:r>
        </a:p>
      </dgm:t>
    </dgm:pt>
    <dgm:pt modelId="{324413E0-F98E-452C-B94C-E487330EC692}" type="sibTrans" cxnId="{9997CA21-7426-43E6-B7A1-65960FC31A68}">
      <dgm:prSet/>
      <dgm:spPr/>
      <dgm:t>
        <a:bodyPr/>
        <a:lstStyle/>
        <a:p>
          <a:pPr latinLnBrk="1"/>
          <a:endParaRPr lang="ko-KR" altLang="en-US"/>
        </a:p>
      </dgm:t>
    </dgm:pt>
    <dgm:pt modelId="{E2F4C65C-D1D8-44AA-A738-605680991260}" type="parTrans" cxnId="{9997CA21-7426-43E6-B7A1-65960FC31A68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404" custLinFactNeighborY="1131">
        <dgm:presLayoutVars>
          <dgm:bulletEnabled val="1"/>
        </dgm:presLayoutVars>
      </dgm:prSet>
      <dgm:spPr/>
    </dgm:pt>
  </dgm:ptLst>
  <dgm:cxnLst>
    <dgm:cxn modelId="{29D32905-6E4A-4044-AA31-AF560CEC7DFC}" type="presOf" srcId="{7F501EE4-566E-4596-9A82-27D1BB93A75B}" destId="{8A581D80-1F9A-4CCB-9C34-FA488F88C2D6}" srcOrd="0" destOrd="0" presId="urn:microsoft.com/office/officeart/2005/8/layout/vList5"/>
    <dgm:cxn modelId="{9997CA21-7426-43E6-B7A1-65960FC31A68}" srcId="{F7004071-7C75-4CF3-B5D6-B2E685FC9369}" destId="{7B30F7A0-F145-404D-BACF-D3B2ED1FC607}" srcOrd="1" destOrd="0" parTransId="{E2F4C65C-D1D8-44AA-A738-605680991260}" sibTransId="{324413E0-F98E-452C-B94C-E487330EC692}"/>
    <dgm:cxn modelId="{43648039-2E12-4006-9D8B-B4A245403323}" type="presOf" srcId="{F7004071-7C75-4CF3-B5D6-B2E685FC9369}" destId="{4C78533F-7AAD-4CB6-88BE-FD1AB616716C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E9FD709D-AF03-4AFF-B8D6-11042B8FD189}" type="presOf" srcId="{218D5441-5851-4FC0-BB24-282C8165F00C}" destId="{C7C497F2-849B-4E5E-A88B-D0987A5872E4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1675B2B5-AE41-4D1C-89E2-E10732CAF0F6}" srcId="{F7004071-7C75-4CF3-B5D6-B2E685FC9369}" destId="{07841EF9-089D-4CC1-9A59-CC53C4CAACE5}" srcOrd="2" destOrd="0" parTransId="{AFDD80D5-685D-45D1-BB53-EC9EF72D8BE9}" sibTransId="{46B242B6-A1AD-424C-B146-83D3412D3156}"/>
    <dgm:cxn modelId="{6DC06FE3-B5C7-4267-BBBF-3C3A54AF972E}" type="presOf" srcId="{07841EF9-089D-4CC1-9A59-CC53C4CAACE5}" destId="{8A581D80-1F9A-4CCB-9C34-FA488F88C2D6}" srcOrd="0" destOrd="2" presId="urn:microsoft.com/office/officeart/2005/8/layout/vList5"/>
    <dgm:cxn modelId="{385967FD-C36A-4B79-94A2-A7B05F73260A}" type="presOf" srcId="{7B30F7A0-F145-404D-BACF-D3B2ED1FC607}" destId="{8A581D80-1F9A-4CCB-9C34-FA488F88C2D6}" srcOrd="0" destOrd="1" presId="urn:microsoft.com/office/officeart/2005/8/layout/vList5"/>
    <dgm:cxn modelId="{6A99AAD0-E34F-407D-B0DB-88F8BD33D8A6}" type="presParOf" srcId="{C7C497F2-849B-4E5E-A88B-D0987A5872E4}" destId="{2228270F-0C79-4BDC-9BF7-E4A7C3B5BCD3}" srcOrd="0" destOrd="0" presId="urn:microsoft.com/office/officeart/2005/8/layout/vList5"/>
    <dgm:cxn modelId="{E04EE633-0AB7-471F-AEE5-CFC236948B56}" type="presParOf" srcId="{2228270F-0C79-4BDC-9BF7-E4A7C3B5BCD3}" destId="{4C78533F-7AAD-4CB6-88BE-FD1AB616716C}" srcOrd="0" destOrd="0" presId="urn:microsoft.com/office/officeart/2005/8/layout/vList5"/>
    <dgm:cxn modelId="{D1258694-DD2E-466F-81A2-D1146409C303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Step 1~4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에서 입력한 신청정보를 최종 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확인하는 화면으로 꼼꼼히 체크하기</a:t>
          </a:r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!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CAB8BD9F-5A8F-4F5E-ADBD-1B537C9392AD}">
      <dgm:prSet phldrT="[텍스트]" custT="1"/>
      <dgm:spPr/>
      <dgm:t>
        <a:bodyPr/>
        <a:lstStyle/>
        <a:p>
          <a:pPr latinLnBrk="1"/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신청정보 확인 완료 후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,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하단 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버튼을 클릭하여 전자서명 동의 후 다음 단계 이동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B89C8842-DE68-4A35-B7E7-BB10C66F9DB1}" type="parTrans" cxnId="{FAAF7890-24F1-493C-B4CA-CA2296BC9281}">
      <dgm:prSet/>
      <dgm:spPr/>
      <dgm:t>
        <a:bodyPr/>
        <a:lstStyle/>
        <a:p>
          <a:pPr latinLnBrk="1"/>
          <a:endParaRPr lang="ko-KR" altLang="en-US"/>
        </a:p>
      </dgm:t>
    </dgm:pt>
    <dgm:pt modelId="{73954A36-573F-4432-B178-8D382D47E992}" type="sibTrans" cxnId="{FAAF7890-24F1-493C-B4CA-CA2296BC9281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1681" custLinFactNeighborY="-5373">
        <dgm:presLayoutVars>
          <dgm:bulletEnabled val="1"/>
        </dgm:presLayoutVars>
      </dgm:prSet>
      <dgm:spPr/>
    </dgm:pt>
  </dgm:ptLst>
  <dgm:cxnLst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FAAF7890-24F1-493C-B4CA-CA2296BC9281}" srcId="{F7004071-7C75-4CF3-B5D6-B2E685FC9369}" destId="{CAB8BD9F-5A8F-4F5E-ADBD-1B537C9392AD}" srcOrd="1" destOrd="0" parTransId="{B89C8842-DE68-4A35-B7E7-BB10C66F9DB1}" sibTransId="{73954A36-573F-4432-B178-8D382D47E992}"/>
    <dgm:cxn modelId="{776ADF9B-0EA5-4CC3-B88B-CFBD772D9AF7}" type="presOf" srcId="{7F501EE4-566E-4596-9A82-27D1BB93A75B}" destId="{8A581D80-1F9A-4CCB-9C34-FA488F88C2D6}" srcOrd="0" destOrd="0" presId="urn:microsoft.com/office/officeart/2005/8/layout/vList5"/>
    <dgm:cxn modelId="{9E6CD4B1-4231-42AE-81EC-E550C16AF8AE}" type="presOf" srcId="{CAB8BD9F-5A8F-4F5E-ADBD-1B537C9392AD}" destId="{8A581D80-1F9A-4CCB-9C34-FA488F88C2D6}" srcOrd="0" destOrd="1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40CE0CBF-3161-45A4-83D6-4D97C72EB118}" type="presOf" srcId="{218D5441-5851-4FC0-BB24-282C8165F00C}" destId="{C7C497F2-849B-4E5E-A88B-D0987A5872E4}" srcOrd="0" destOrd="0" presId="urn:microsoft.com/office/officeart/2005/8/layout/vList5"/>
    <dgm:cxn modelId="{D2AD77FF-EAB8-40DB-8E3E-19BE43473CC7}" type="presOf" srcId="{F7004071-7C75-4CF3-B5D6-B2E685FC9369}" destId="{4C78533F-7AAD-4CB6-88BE-FD1AB616716C}" srcOrd="0" destOrd="0" presId="urn:microsoft.com/office/officeart/2005/8/layout/vList5"/>
    <dgm:cxn modelId="{208BD588-166E-48E9-A3C5-4B3E92F1DA85}" type="presParOf" srcId="{C7C497F2-849B-4E5E-A88B-D0987A5872E4}" destId="{2228270F-0C79-4BDC-9BF7-E4A7C3B5BCD3}" srcOrd="0" destOrd="0" presId="urn:microsoft.com/office/officeart/2005/8/layout/vList5"/>
    <dgm:cxn modelId="{E1E37057-D3E7-47D1-85B5-DB54A6AC4120}" type="presParOf" srcId="{2228270F-0C79-4BDC-9BF7-E4A7C3B5BCD3}" destId="{4C78533F-7AAD-4CB6-88BE-FD1AB616716C}" srcOrd="0" destOrd="0" presId="urn:microsoft.com/office/officeart/2005/8/layout/vList5"/>
    <dgm:cxn modelId="{F22A79D1-0DDD-4888-905D-F72D1C50CA37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신청서 작성이 정상적으로 완료 </a:t>
          </a: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6F9080D5-7E0A-4F0A-82D9-040335F9AEB9}">
      <dgm:prSet phldrT="[텍스트]" custT="1"/>
      <dgm:spPr/>
      <dgm:t>
        <a:bodyPr/>
        <a:lstStyle/>
        <a:p>
          <a:pPr latinLnBrk="1"/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을 클릭하여 신청결과 확인 가능</a:t>
          </a:r>
          <a:b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시스템 사용자 많을 시 신청내용 출력에 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5~10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분 정도 소요될 수 있음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A6E5EA2C-8D28-440D-B894-482E837CDD2C}" type="parTrans" cxnId="{B2B42471-E454-4ED5-BF18-4358D40A41AE}">
      <dgm:prSet/>
      <dgm:spPr/>
      <dgm:t>
        <a:bodyPr/>
        <a:lstStyle/>
        <a:p>
          <a:pPr latinLnBrk="1"/>
          <a:endParaRPr lang="ko-KR" altLang="en-US"/>
        </a:p>
      </dgm:t>
    </dgm:pt>
    <dgm:pt modelId="{3D3A40E0-FA32-40D6-A822-DC9D8B99D45D}" type="sibTrans" cxnId="{B2B42471-E454-4ED5-BF18-4358D40A41AE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9828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1681" custLinFactNeighborY="-5373">
        <dgm:presLayoutVars>
          <dgm:bulletEnabled val="1"/>
        </dgm:presLayoutVars>
      </dgm:prSet>
      <dgm:spPr/>
    </dgm:pt>
  </dgm:ptLst>
  <dgm:cxnLst>
    <dgm:cxn modelId="{C6C3C731-14AF-4170-8CC9-C4065691553F}" type="presOf" srcId="{F7004071-7C75-4CF3-B5D6-B2E685FC9369}" destId="{4C78533F-7AAD-4CB6-88BE-FD1AB616716C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B2B42471-E454-4ED5-BF18-4358D40A41AE}" srcId="{F7004071-7C75-4CF3-B5D6-B2E685FC9369}" destId="{6F9080D5-7E0A-4F0A-82D9-040335F9AEB9}" srcOrd="1" destOrd="0" parTransId="{A6E5EA2C-8D28-440D-B894-482E837CDD2C}" sibTransId="{3D3A40E0-FA32-40D6-A822-DC9D8B99D45D}"/>
    <dgm:cxn modelId="{3C95C478-E3B6-4B91-9CC5-4B5F97D95614}" type="presOf" srcId="{6F9080D5-7E0A-4F0A-82D9-040335F9AEB9}" destId="{8A581D80-1F9A-4CCB-9C34-FA488F88C2D6}" srcOrd="0" destOrd="1" presId="urn:microsoft.com/office/officeart/2005/8/layout/vList5"/>
    <dgm:cxn modelId="{E2BD1997-9020-4E80-9114-F99989186BAA}" type="presOf" srcId="{218D5441-5851-4FC0-BB24-282C8165F00C}" destId="{C7C497F2-849B-4E5E-A88B-D0987A5872E4}" srcOrd="0" destOrd="0" presId="urn:microsoft.com/office/officeart/2005/8/layout/vList5"/>
    <dgm:cxn modelId="{412F3FA0-9CD2-471D-A6DF-0659DE1D2117}" type="presOf" srcId="{7F501EE4-566E-4596-9A82-27D1BB93A75B}" destId="{8A581D80-1F9A-4CCB-9C34-FA488F88C2D6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1C831EB5-7ED0-4DDA-8081-441B3BD01847}" type="presParOf" srcId="{C7C497F2-849B-4E5E-A88B-D0987A5872E4}" destId="{2228270F-0C79-4BDC-9BF7-E4A7C3B5BCD3}" srcOrd="0" destOrd="0" presId="urn:microsoft.com/office/officeart/2005/8/layout/vList5"/>
    <dgm:cxn modelId="{6C46403E-0C8D-436A-969F-C2F980489509}" type="presParOf" srcId="{2228270F-0C79-4BDC-9BF7-E4A7C3B5BCD3}" destId="{4C78533F-7AAD-4CB6-88BE-FD1AB616716C}" srcOrd="0" destOrd="0" presId="urn:microsoft.com/office/officeart/2005/8/layout/vList5"/>
    <dgm:cxn modelId="{BCCDD388-57E9-4334-A9A5-018432B1BDC2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192013" y="-2571022"/>
          <a:ext cx="1395016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한국장학재단 홈페이지 접속 </a:t>
          </a:r>
          <a:r>
            <a:rPr lang="en-US" altLang="en-US" sz="1200" b="1" u="none" kern="1200" dirty="0">
              <a:latin typeface="맑은 고딕" pitchFamily="50" charset="-127"/>
              <a:ea typeface="맑은 고딕" pitchFamily="50" charset="-127"/>
            </a:rPr>
            <a:t>: http://www.kosaf.go.kr</a:t>
          </a:r>
          <a:endParaRPr lang="ko-KR" altLang="en-US" sz="1200" b="1" u="none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기존회원일 경우 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로그인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신규회원일 경우 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서비스이용자 등록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신청에 앞서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본인명의 </a:t>
          </a:r>
          <a:r>
            <a:rPr lang="ko-KR" altLang="en-US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전자서명수단 준비</a:t>
          </a:r>
          <a:r>
            <a:rPr lang="en-US" altLang="ko-KR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필수</a:t>
          </a:r>
        </a:p>
      </dsp:txBody>
      <dsp:txXfrm rot="-5400000">
        <a:off x="445762" y="243328"/>
        <a:ext cx="6819420" cy="1258818"/>
      </dsp:txXfrm>
    </dsp:sp>
    <dsp:sp modelId="{4C78533F-7AAD-4CB6-88BE-FD1AB616716C}">
      <dsp:nvSpPr>
        <dsp:cNvPr id="0" name=""/>
        <dsp:cNvSpPr/>
      </dsp:nvSpPr>
      <dsp:spPr>
        <a:xfrm>
          <a:off x="0" y="102444"/>
          <a:ext cx="508070" cy="1540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127246"/>
        <a:ext cx="458466" cy="1490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984569" y="-2571020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에서 신청현황 확인 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신청서 취소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버튼 클릭하여 신청 취소 가능 </a:t>
          </a:r>
          <a:r>
            <a:rPr lang="en-US" altLang="ko-KR" sz="1200" b="1" kern="12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*</a:t>
          </a:r>
          <a:r>
            <a:rPr lang="ko-KR" altLang="en-US" sz="1200" b="1" kern="12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학자금대출 실행 후 신청 취소 불가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200" b="1" kern="1200"/>
            <a:t>※ </a:t>
          </a:r>
          <a:r>
            <a:rPr lang="ko-KR" altLang="en-US" sz="1200" b="1" kern="1200">
              <a:solidFill>
                <a:srgbClr val="FF0000"/>
              </a:solidFill>
            </a:rPr>
            <a:t>신청정보를 오입력한 경우</a:t>
          </a:r>
          <a:r>
            <a:rPr lang="en-US" altLang="ko-KR" sz="1200" b="1" kern="1200">
              <a:solidFill>
                <a:srgbClr val="FF0000"/>
              </a:solidFill>
            </a:rPr>
            <a:t>, </a:t>
          </a:r>
          <a:r>
            <a:rPr lang="ko-KR" altLang="en-US" sz="1200" b="1" kern="1200">
              <a:solidFill>
                <a:srgbClr val="FF0000"/>
              </a:solidFill>
            </a:rPr>
            <a:t>신청취소 후 재신청</a:t>
          </a:r>
          <a:r>
            <a:rPr lang="ko-KR" altLang="en-US" sz="1200" b="1" kern="1200"/>
            <a:t>하기 바랍니다</a:t>
          </a:r>
          <a:r>
            <a:rPr lang="en-US" altLang="ko-KR" sz="1200" b="1" kern="1200"/>
            <a:t>. </a:t>
          </a:r>
          <a:r>
            <a:rPr lang="en-US" altLang="ko-KR" sz="1200" kern="1200"/>
            <a:t>(</a:t>
          </a:r>
          <a:r>
            <a:rPr lang="ko-KR" altLang="en-US" sz="1200" kern="1200"/>
            <a:t>신청정보를 잘못 입력할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200" kern="1200"/>
            <a:t>  경우</a:t>
          </a:r>
          <a:r>
            <a:rPr lang="en-US" altLang="ko-KR" sz="1200" kern="1200"/>
            <a:t>, </a:t>
          </a:r>
          <a:r>
            <a:rPr lang="ko-KR" altLang="en-US" sz="1200" kern="1200"/>
            <a:t>심사 및 실행에 오류가 발생할 수 있으니 정확히 입력해 주시기 바랍니다</a:t>
          </a:r>
          <a:r>
            <a:rPr lang="en-US" altLang="ko-KR" sz="1200" kern="1200"/>
            <a:t>.)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sp:txBody>
      <dsp:txXfrm rot="-5400000">
        <a:off x="413546" y="85210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984569" y="-2571020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에서 신청현황 확인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‘</a:t>
          </a:r>
          <a:r>
            <a:rPr lang="ko-KR" altLang="en-US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버튼 클릭하여 대출 신청 건에 대한 거절사유 확인 가능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‘</a:t>
          </a:r>
          <a:r>
            <a:rPr lang="ko-KR" altLang="en-US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특별승인 이력보기</a:t>
          </a:r>
          <a:r>
            <a:rPr lang="en-US" altLang="ko-KR" sz="1200" b="1" kern="12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'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에서 성적 및 재학생 기등록 특별승인 이력 확인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, 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  성적 특별승인 교육 이수 가능  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대출거절</a:t>
          </a:r>
          <a:r>
            <a:rPr lang="en-US" altLang="ko-KR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심사중 해소방법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을 통해 학자금대출 거절 해소 방법 확인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13546" y="85210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984569" y="-2571020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홈페이지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학점은행제 학습자 학자금대출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에서 신청현황 확인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버튼 클릭하여 대출 신청 건에 대한 거절사유 확인 가능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  - ‘</a:t>
          </a:r>
          <a:r>
            <a:rPr lang="ko-KR" altLang="en-US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직전학기 백분위점수가 </a:t>
          </a:r>
          <a:r>
            <a:rPr lang="en-US" altLang="ko-KR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70</a:t>
          </a:r>
          <a:r>
            <a:rPr lang="ko-KR" altLang="en-US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점 미만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0" kern="1200" spc="0" baseline="0">
              <a:latin typeface="맑은 고딕" pitchFamily="50" charset="-127"/>
              <a:ea typeface="맑은 고딕" pitchFamily="50" charset="-127"/>
            </a:rPr>
            <a:t>인 경우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u="sng" kern="1200" spc="0" baseline="0">
              <a:latin typeface="맑은 고딕" pitchFamily="50" charset="-127"/>
              <a:ea typeface="맑은 고딕" pitchFamily="50" charset="-127"/>
            </a:rPr>
            <a:t>특별승인 금융교육 이수</a:t>
          </a:r>
          <a:r>
            <a:rPr lang="ko-KR" altLang="en-US" sz="1200" b="0" kern="1200" spc="0" baseline="0">
              <a:latin typeface="맑은 고딕" pitchFamily="50" charset="-127"/>
              <a:ea typeface="맑은 고딕" pitchFamily="50" charset="-127"/>
            </a:rPr>
            <a:t> 시 대출 승인됨</a:t>
          </a:r>
          <a:b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  (</a:t>
          </a:r>
          <a:r>
            <a:rPr lang="ko-KR" altLang="en-US" sz="1200" b="0" kern="1200" spc="0" baseline="0">
              <a:latin typeface="맑은 고딕" pitchFamily="50" charset="-127"/>
              <a:ea typeface="맑은 고딕" pitchFamily="50" charset="-127"/>
            </a:rPr>
            <a:t>이외 대출 거절 사유 없을 시 승인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)</a:t>
          </a:r>
          <a:b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- ‘</a:t>
          </a:r>
          <a:r>
            <a:rPr lang="ko-KR" altLang="en-US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기등록</a:t>
          </a:r>
          <a:r>
            <a:rPr lang="en-US" altLang="ko-KR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자비로 등록금 납부완료</a:t>
          </a:r>
          <a:r>
            <a:rPr lang="en-US" altLang="ko-KR" sz="1200" b="0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)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0" kern="1200" spc="0" baseline="0">
              <a:latin typeface="맑은 고딕" pitchFamily="50" charset="-127"/>
              <a:ea typeface="맑은 고딕" pitchFamily="50" charset="-127"/>
            </a:rPr>
            <a:t>인 경우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u="sng" kern="1200" spc="0" baseline="0">
              <a:latin typeface="맑은 고딕" pitchFamily="50" charset="-127"/>
              <a:ea typeface="맑은 고딕" pitchFamily="50" charset="-127"/>
            </a:rPr>
            <a:t>기관 담당자에게 기등록 특별추천 요청</a:t>
          </a:r>
          <a:endParaRPr lang="ko-KR" altLang="en-US" sz="1200" b="1" kern="120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기타 거절 사유인 경우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, ‘</a:t>
          </a:r>
          <a:r>
            <a:rPr lang="ko-KR" altLang="en-US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대출거절</a:t>
          </a:r>
          <a:r>
            <a:rPr lang="en-US" altLang="ko-KR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/</a:t>
          </a:r>
          <a:r>
            <a:rPr lang="ko-KR" altLang="en-US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심사중 해소방법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을 통해 학자금대출 거절 해소 방법 확인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13546" y="85210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192013" y="-2571022"/>
          <a:ext cx="1395016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200" b="1" u="none" kern="1200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1" u="none" kern="1200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신청 전 소속 기관에 학자금대출 가능 여부를 확인한 후 진행하시기 바랍니다</a:t>
          </a:r>
          <a:r>
            <a:rPr lang="en-US" altLang="ko-KR" sz="1200" b="1" u="none" kern="1200" spc="-3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.</a:t>
          </a:r>
          <a:endParaRPr lang="ko-KR" altLang="en-US" sz="1200" b="1" u="none" kern="1200" spc="-30" baseline="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200" b="1" u="none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en-US" altLang="ko-KR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통합신청</a:t>
          </a:r>
          <a:r>
            <a:rPr lang="en-US" altLang="ko-KR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이 아닌 별도의 </a:t>
          </a:r>
          <a:r>
            <a:rPr lang="en-US" altLang="ko-KR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학점은행제 학습자 학자금대출</a:t>
          </a:r>
          <a:r>
            <a:rPr lang="en-US" altLang="ko-KR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u="sng" kern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로 신청해야 함을 유의</a:t>
          </a:r>
          <a:r>
            <a:rPr lang="ko-KR" altLang="en-US" sz="1200" b="1" u="sng" kern="1200" dirty="0">
              <a:latin typeface="맑은 고딕" pitchFamily="50" charset="-127"/>
              <a:ea typeface="맑은 고딕" pitchFamily="50" charset="-127"/>
            </a:rPr>
            <a:t> </a:t>
          </a:r>
          <a:endParaRPr lang="ko-KR" altLang="en-US" sz="1200" b="1" u="sng" kern="1200" spc="-3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홈페이지 상단의 </a:t>
          </a:r>
          <a:r>
            <a:rPr lang="en-US" altLang="ko-KR" sz="1200" b="1" kern="1200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학자금대출 신청</a:t>
          </a:r>
          <a:r>
            <a:rPr lang="en-US" altLang="ko-KR" sz="1200" b="1" kern="1200" spc="-6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을  클릭하여 신청 화면으로 이동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학점은행제 학습자 학자금대출</a:t>
          </a:r>
          <a:r>
            <a:rPr lang="en-US" altLang="ko-KR" sz="1200" b="1" kern="120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baseline="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버튼 클릭</a:t>
          </a:r>
        </a:p>
      </dsp:txBody>
      <dsp:txXfrm rot="-5400000">
        <a:off x="445762" y="243328"/>
        <a:ext cx="6819420" cy="1258818"/>
      </dsp:txXfrm>
    </dsp:sp>
    <dsp:sp modelId="{4C78533F-7AAD-4CB6-88BE-FD1AB616716C}">
      <dsp:nvSpPr>
        <dsp:cNvPr id="0" name=""/>
        <dsp:cNvSpPr/>
      </dsp:nvSpPr>
      <dsp:spPr>
        <a:xfrm>
          <a:off x="0" y="102444"/>
          <a:ext cx="508070" cy="1540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127246"/>
        <a:ext cx="458466" cy="1490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191332" y="-2571022"/>
          <a:ext cx="1396380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개인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신용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정보의 수집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이용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·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조회 동의서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와 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신청인 동의서</a:t>
          </a:r>
          <a:r>
            <a:rPr lang="en-US" altLang="ko-KR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r>
            <a:rPr lang="ko-KR" altLang="en-US" sz="1200" b="1" kern="1200" spc="0">
              <a:latin typeface="맑은 고딕" panose="020B0503020000020004" pitchFamily="50" charset="-127"/>
              <a:ea typeface="맑은 고딕" panose="020B0503020000020004" pitchFamily="50" charset="-127"/>
            </a:rPr>
            <a:t> 내용 확인 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동의서 내 세부사항 동의 체크 및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하단의 주의사항 숙지 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후 마지막 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예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동의합니다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.’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체크 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 본인 전자서명수단을 이용하여 동의한 </a:t>
          </a: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후 다음 단계로 </a:t>
          </a: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이동</a:t>
          </a:r>
          <a:endParaRPr lang="en-US" altLang="ko-KR" sz="1200" b="1" kern="1200" spc="-6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45763" y="242713"/>
        <a:ext cx="6819353" cy="1260048"/>
      </dsp:txXfrm>
    </dsp:sp>
    <dsp:sp modelId="{4C78533F-7AAD-4CB6-88BE-FD1AB616716C}">
      <dsp:nvSpPr>
        <dsp:cNvPr id="0" name=""/>
        <dsp:cNvSpPr/>
      </dsp:nvSpPr>
      <dsp:spPr>
        <a:xfrm>
          <a:off x="0" y="101691"/>
          <a:ext cx="508070" cy="15420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126493"/>
        <a:ext cx="458466" cy="1492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192013" y="-2571022"/>
          <a:ext cx="1395016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1" kern="1200" spc="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신청</a:t>
          </a:r>
          <a:r>
            <a:rPr lang="ko-KR" altLang="en-US" sz="1200" b="1" kern="1200">
              <a:solidFill>
                <a:srgbClr val="FF0000"/>
              </a:solidFill>
            </a:rPr>
            <a:t>정보를 잘못 입력할 경우</a:t>
          </a:r>
          <a:r>
            <a:rPr lang="en-US" altLang="ko-KR" sz="1200" b="1" kern="1200">
              <a:solidFill>
                <a:srgbClr val="FF0000"/>
              </a:solidFill>
            </a:rPr>
            <a:t>, </a:t>
          </a:r>
          <a:r>
            <a:rPr lang="ko-KR" altLang="en-US" sz="1200" b="1" kern="1200">
              <a:solidFill>
                <a:srgbClr val="FF0000"/>
              </a:solidFill>
              <a:latin typeface="+mn-lt"/>
            </a:rPr>
            <a:t>심사 및 실행에 오류가 발생할 수 있으니 정확히 입력해 </a:t>
          </a:r>
          <a:br>
            <a:rPr lang="en-US" altLang="ko-KR" sz="1200" b="1" kern="1200">
              <a:solidFill>
                <a:srgbClr val="FF0000"/>
              </a:solidFill>
              <a:latin typeface="+mn-lt"/>
            </a:rPr>
          </a:br>
          <a:r>
            <a:rPr lang="ko-KR" altLang="en-US" sz="1200" b="1" kern="1200">
              <a:solidFill>
                <a:srgbClr val="FF0000"/>
              </a:solidFill>
              <a:latin typeface="+mn-lt"/>
            </a:rPr>
            <a:t>주시기 바랍니다</a:t>
          </a:r>
          <a:r>
            <a:rPr lang="en-US" altLang="ko-KR" sz="1200" b="1" kern="1200">
              <a:solidFill>
                <a:srgbClr val="FF0000"/>
              </a:solidFill>
              <a:latin typeface="+mn-lt"/>
            </a:rPr>
            <a:t>.</a:t>
          </a:r>
          <a:endParaRPr lang="ko-KR" altLang="en-US" sz="1200" b="1" u="sng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sng" kern="1200" spc="0" baseline="0">
              <a:latin typeface="맑은 고딕" pitchFamily="50" charset="-127"/>
              <a:ea typeface="맑은 고딕" pitchFamily="50" charset="-127"/>
            </a:rPr>
            <a:t>정확한 </a:t>
          </a:r>
          <a:r>
            <a:rPr lang="en-US" altLang="ko-KR" sz="1200" b="1" u="sng" kern="1200" spc="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u="sng" kern="1200" spc="0" baseline="0">
              <a:latin typeface="맑은 고딕" pitchFamily="50" charset="-127"/>
              <a:ea typeface="맑은 고딕" pitchFamily="50" charset="-127"/>
            </a:rPr>
            <a:t>소속 기관명</a:t>
          </a:r>
          <a:r>
            <a:rPr lang="en-US" altLang="ko-KR" sz="1200" b="1" u="sng" kern="1200" spc="0" baseline="0">
              <a:latin typeface="맑은 고딕" pitchFamily="50" charset="-127"/>
              <a:ea typeface="맑은 고딕" pitchFamily="50" charset="-127"/>
            </a:rPr>
            <a:t>‘ </a:t>
          </a:r>
          <a:r>
            <a:rPr lang="ko-KR" altLang="en-US" sz="1200" b="1" u="sng" kern="1200" spc="0" baseline="0">
              <a:latin typeface="맑은 고딕" pitchFamily="50" charset="-127"/>
              <a:ea typeface="맑은 고딕" pitchFamily="50" charset="-127"/>
            </a:rPr>
            <a:t>입력</a:t>
          </a:r>
          <a:endParaRPr lang="ko-KR" altLang="en-US" sz="1200" b="1" u="sng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strike="noStrike" kern="1200" baseline="0">
              <a:latin typeface="맑은 고딕" pitchFamily="50" charset="-127"/>
              <a:ea typeface="맑은 고딕" pitchFamily="50" charset="-127"/>
            </a:rPr>
            <a:t>소속 기관명 입력 후</a:t>
          </a:r>
          <a:r>
            <a:rPr lang="en-US" altLang="ko-KR" sz="1200" b="1" strike="noStrike" kern="1200" baseline="0"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strike="noStrike" kern="1200" baseline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strike="noStrike" kern="1200" baseline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trike="noStrike" kern="1200" baseline="0">
              <a:latin typeface="맑은 고딕" pitchFamily="50" charset="-127"/>
              <a:ea typeface="맑은 고딕" pitchFamily="50" charset="-127"/>
            </a:rPr>
            <a:t> 버튼을 눌러 다음단계로 이동</a:t>
          </a:r>
          <a:endParaRPr lang="ko-KR" altLang="en-US" sz="1200" b="1" u="sng" strike="noStrike" kern="1200" spc="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45762" y="243328"/>
        <a:ext cx="6819420" cy="1258818"/>
      </dsp:txXfrm>
    </dsp:sp>
    <dsp:sp modelId="{4C78533F-7AAD-4CB6-88BE-FD1AB616716C}">
      <dsp:nvSpPr>
        <dsp:cNvPr id="0" name=""/>
        <dsp:cNvSpPr/>
      </dsp:nvSpPr>
      <dsp:spPr>
        <a:xfrm>
          <a:off x="0" y="102444"/>
          <a:ext cx="508070" cy="1540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127246"/>
        <a:ext cx="458466" cy="1490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043501" y="-2571023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휴대폰번호 입력 </a:t>
          </a: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관련 안내 카카오 </a:t>
          </a:r>
          <a:r>
            <a:rPr lang="ko-KR" altLang="en-US" sz="1200" b="1" kern="1200" spc="-60" baseline="0" dirty="0" err="1">
              <a:latin typeface="맑은 고딕" pitchFamily="50" charset="-127"/>
              <a:ea typeface="맑은 고딕" pitchFamily="50" charset="-127"/>
            </a:rPr>
            <a:t>알림톡이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 발송되기 때문에 정확하게 입력 필요</a:t>
          </a:r>
          <a:br>
            <a:rPr lang="en-US" altLang="ko-KR" sz="1200" b="1" kern="1200" spc="-6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-60" baseline="0" dirty="0">
              <a:latin typeface="맑은 고딕" pitchFamily="50" charset="-127"/>
              <a:ea typeface="맑은 고딕" pitchFamily="50" charset="-127"/>
            </a:rPr>
            <a:t>                         (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카카오 </a:t>
          </a:r>
          <a:r>
            <a:rPr lang="ko-KR" altLang="en-US" sz="1200" b="1" kern="1200" spc="-60" baseline="0" err="1">
              <a:latin typeface="맑은 고딕" pitchFamily="50" charset="-127"/>
              <a:ea typeface="맑은 고딕" pitchFamily="50" charset="-127"/>
            </a:rPr>
            <a:t>알림톡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 발송 실패 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시 </a:t>
          </a:r>
          <a:r>
            <a:rPr lang="en-US" altLang="ko-KR" sz="1200" b="1" kern="1200" spc="-60" baseline="0" dirty="0">
              <a:latin typeface="맑은 고딕" pitchFamily="50" charset="-127"/>
              <a:ea typeface="맑은 고딕" pitchFamily="50" charset="-127"/>
            </a:rPr>
            <a:t>LMS 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문자로 전환발송 됨</a:t>
          </a:r>
          <a:r>
            <a:rPr lang="en-US" altLang="ko-KR" sz="1200" b="1" kern="1200" spc="-6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결혼여부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병역사항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장애인확인 입력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400" b="1" kern="1200" baseline="0">
              <a:latin typeface="맑은 고딕" pitchFamily="50" charset="-127"/>
              <a:ea typeface="맑은 고딕" pitchFamily="50" charset="-127"/>
            </a:rPr>
            <a:t> </a:t>
          </a:r>
          <a:b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고의로 허위정보를 입력할 경우</a:t>
          </a:r>
          <a:r>
            <a:rPr lang="en-US" altLang="ko-KR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학자금 지원에 불이익이 있으니 유의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72478" y="85207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043501" y="-2571023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신청일 기준 성년인 경우 결혼여부 이외 가족정보는 </a:t>
          </a:r>
          <a:r>
            <a:rPr lang="ko-KR" altLang="en-US" sz="1200" b="1" kern="1200" baseline="0" dirty="0" err="1">
              <a:latin typeface="맑은 고딕" pitchFamily="50" charset="-127"/>
              <a:ea typeface="맑은 고딕" pitchFamily="50" charset="-127"/>
            </a:rPr>
            <a:t>미입력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신청일 기준 미성년자인 경우 가족정보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부모님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입력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개인정보 입력이 완료되면 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버튼을 눌러 다음단계로 이동 </a:t>
          </a:r>
        </a:p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4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고의로 허위정보를 입력할 경우</a:t>
          </a:r>
          <a:r>
            <a:rPr lang="en-US" altLang="ko-KR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0" kern="1200" spc="-6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학자금 지원에 불이익이 있으니 유의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72478" y="85207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070729" y="-2571020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학점은행제 학습자 대상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온라인 금융교육 이수 필수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spc="0" baseline="0" dirty="0" err="1">
              <a:latin typeface="맑은 고딕" pitchFamily="50" charset="-127"/>
              <a:ea typeface="맑은 고딕" pitchFamily="50" charset="-127"/>
            </a:rPr>
            <a:t>미이수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시 대출신청불가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)</a:t>
          </a:r>
          <a:b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050" b="0" kern="1200" spc="0" baseline="0">
              <a:latin typeface="+mn-lt"/>
              <a:ea typeface="맑은 고딕" pitchFamily="50" charset="-127"/>
            </a:rPr>
            <a:t>-</a:t>
          </a:r>
          <a:r>
            <a:rPr lang="en-US" altLang="ko-KR" sz="1200" b="0" kern="1200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050" b="0" kern="1200">
              <a:solidFill>
                <a:schemeClr val="tx1"/>
              </a:solidFill>
              <a:effectLst/>
            </a:rPr>
            <a:t>신규대출자의 경우 </a:t>
          </a:r>
          <a:r>
            <a:rPr lang="en-US" altLang="ko-KR" sz="1050" b="0" kern="1200">
              <a:solidFill>
                <a:schemeClr val="tx1"/>
              </a:solidFill>
              <a:effectLst/>
            </a:rPr>
            <a:t>‘</a:t>
          </a:r>
          <a:r>
            <a:rPr lang="ko-KR" altLang="en-US" sz="1050" b="0" kern="1200">
              <a:solidFill>
                <a:schemeClr val="tx1"/>
              </a:solidFill>
              <a:effectLst/>
            </a:rPr>
            <a:t>학자금대출 기본교육</a:t>
          </a:r>
          <a:r>
            <a:rPr lang="en-US" altLang="ko-KR" sz="1050" b="0" kern="1200">
              <a:solidFill>
                <a:schemeClr val="tx1"/>
              </a:solidFill>
              <a:effectLst/>
            </a:rPr>
            <a:t>’</a:t>
          </a:r>
          <a:r>
            <a:rPr lang="ko-KR" altLang="en-US" sz="1050" b="0" kern="1200">
              <a:solidFill>
                <a:schemeClr val="tx1"/>
              </a:solidFill>
              <a:effectLst/>
            </a:rPr>
            <a:t> 수강</a:t>
          </a:r>
          <a:br>
            <a:rPr lang="en-US" altLang="ko-KR" sz="1050" b="0" kern="1200">
              <a:solidFill>
                <a:schemeClr val="tx1"/>
              </a:solidFill>
              <a:effectLst/>
            </a:rPr>
          </a:br>
          <a:r>
            <a:rPr lang="en-US" altLang="ko-KR" sz="1050" b="0" kern="1200">
              <a:solidFill>
                <a:schemeClr val="tx1"/>
              </a:solidFill>
              <a:effectLst/>
            </a:rPr>
            <a:t>- </a:t>
          </a:r>
          <a:r>
            <a:rPr lang="ko-KR" altLang="en-US" sz="1050" b="0" kern="1200">
              <a:solidFill>
                <a:schemeClr val="tx1"/>
              </a:solidFill>
              <a:effectLst/>
            </a:rPr>
            <a:t>동일 학기에 교육을 이수한 학점은행제대출 신청 건이 있을 경우 신규 신청 건은 이수 완료 처리</a:t>
          </a:r>
          <a:br>
            <a:rPr lang="en-US" altLang="ko-KR" sz="1050" b="0" kern="1200">
              <a:solidFill>
                <a:schemeClr val="tx1"/>
              </a:solidFill>
              <a:effectLst/>
              <a:highlight>
                <a:srgbClr val="FFFF00"/>
              </a:highlight>
            </a:rPr>
          </a:br>
          <a:r>
            <a:rPr lang="en-US" altLang="ko-KR" sz="1050" b="0" kern="1200">
              <a:solidFill>
                <a:schemeClr val="tx1"/>
              </a:solidFill>
              <a:effectLst/>
            </a:rPr>
            <a:t>- </a:t>
          </a:r>
          <a:r>
            <a:rPr lang="ko-KR" altLang="en-US" sz="1050" b="0" kern="1200">
              <a:solidFill>
                <a:schemeClr val="tx1"/>
              </a:solidFill>
              <a:effectLst/>
            </a:rPr>
            <a:t>이전 학기 </a:t>
          </a:r>
          <a:r>
            <a:rPr lang="ko-KR" altLang="en-US" sz="1050" kern="1200">
              <a:solidFill>
                <a:schemeClr val="tx1"/>
              </a:solidFill>
              <a:effectLst/>
            </a:rPr>
            <a:t>대출 실행자의 경우 미수강 선택교육 중 </a:t>
          </a:r>
          <a:r>
            <a:rPr lang="en-US" altLang="ko-KR" sz="1050" kern="1200">
              <a:solidFill>
                <a:schemeClr val="tx1"/>
              </a:solidFill>
              <a:effectLst/>
            </a:rPr>
            <a:t>1</a:t>
          </a:r>
          <a:r>
            <a:rPr lang="ko-KR" altLang="en-US" sz="1050" kern="1200">
              <a:solidFill>
                <a:schemeClr val="tx1"/>
              </a:solidFill>
              <a:effectLst/>
            </a:rPr>
            <a:t>개 과정 선택하여 수강</a:t>
          </a:r>
          <a:endParaRPr lang="ko-KR" altLang="en-US" sz="1200" b="1" kern="1200" spc="0" baseline="0" dirty="0">
            <a:solidFill>
              <a:schemeClr val="tx1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온라인 금융교육 동영상 </a:t>
          </a:r>
          <a:r>
            <a:rPr lang="ko-KR" altLang="en-US" sz="1200" b="1" kern="1200" spc="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강의 수강</a:t>
          </a:r>
          <a:r>
            <a:rPr lang="en-US" altLang="ko-KR" sz="1200" b="1" kern="1200" spc="0" baseline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rPr>
            <a:t>및 진단평가 완료 시 온라인 금융교육 이수완료됨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금융교육 이수 시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학자금대출 관련 내용을 반드시 숙지</a:t>
          </a:r>
        </a:p>
      </dsp:txBody>
      <dsp:txXfrm rot="-5400000">
        <a:off x="499706" y="85210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043501" y="-2571023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Step 1~4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에서 입력한 신청정보를 최종 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확인하는 화면으로 꼼꼼히 체크하기</a:t>
          </a: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!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신청정보 확인 완료 후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,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하단 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확인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버튼을 클릭하여 전자서명 동의 후 다음 단계 이동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72478" y="85207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043501" y="-2571023"/>
          <a:ext cx="1745472" cy="68875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신청서 작성이 정상적으로 완료 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을 클릭하여 신청결과 확인 가능</a:t>
          </a:r>
          <a:b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시스템 사용자 많을 시 신청내용 출력에 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5~10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분 정도 소요될 수 있음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72478" y="85207"/>
        <a:ext cx="6802312" cy="1575058"/>
      </dsp:txXfrm>
    </dsp:sp>
    <dsp:sp modelId="{4C78533F-7AAD-4CB6-88BE-FD1AB616716C}">
      <dsp:nvSpPr>
        <dsp:cNvPr id="0" name=""/>
        <dsp:cNvSpPr/>
      </dsp:nvSpPr>
      <dsp:spPr>
        <a:xfrm>
          <a:off x="0" y="15778"/>
          <a:ext cx="508070" cy="171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40580"/>
        <a:ext cx="458466" cy="1664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829A6350-2B31-4A0F-8CF8-990B948BBDF2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44538"/>
            <a:ext cx="2686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2" y="4721188"/>
            <a:ext cx="5445760" cy="4472702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40650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1" y="9440650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DFAC497D-097E-46F4-86FF-63DA07557A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9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3974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7948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1921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5895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9869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3843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67815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1789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44538"/>
            <a:ext cx="2686050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/>
              <a:t>안녕하십니까</a:t>
            </a:r>
            <a:r>
              <a:rPr lang="en-US" altLang="ko-KR"/>
              <a:t>? 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한국장학재단 이사장 이경숙입니다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저희 </a:t>
            </a:r>
            <a:r>
              <a:rPr lang="ko-KR" altLang="en-US" b="1"/>
              <a:t>재단 선진화 추진실적</a:t>
            </a:r>
            <a:r>
              <a:rPr lang="ko-KR" altLang="en-US"/>
              <a:t>을 </a:t>
            </a:r>
            <a:r>
              <a:rPr lang="ko-KR" altLang="en-US" b="1"/>
              <a:t>보고</a:t>
            </a:r>
            <a:r>
              <a:rPr lang="ko-KR" altLang="en-US"/>
              <a:t> 드리겠습니다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60193-121F-4D2A-A706-ED4CE7CD15D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69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99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0550" y="3333237"/>
            <a:ext cx="6579554" cy="22999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61101" y="6080285"/>
            <a:ext cx="5418455" cy="27420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CD7-C49E-41FF-AD6D-AFCE8BE9B153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0D24-7DC7-4C39-A45F-C3E5ED32D1DD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611973" y="429704"/>
            <a:ext cx="1741646" cy="9155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7035" y="429704"/>
            <a:ext cx="5095928" cy="9155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B9E-9F60-416C-8063-687665475C70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6EA9-E318-4E6A-A855-1C797EDBE3A5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458" y="6894964"/>
            <a:ext cx="6579554" cy="21310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1458" y="4547798"/>
            <a:ext cx="6579554" cy="234716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7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9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3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7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1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D2AA-AAFF-4946-A330-D0C6C8753D80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7034" y="2503649"/>
            <a:ext cx="3418787" cy="7081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34834" y="2503649"/>
            <a:ext cx="3418787" cy="7081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DF07-9093-4C7B-99C2-E22391D1924D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7036" y="2401817"/>
            <a:ext cx="3420131" cy="100096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74" indent="0">
              <a:buNone/>
              <a:defRPr sz="2300" b="1"/>
            </a:lvl2pPr>
            <a:lvl3pPr marL="1047948" indent="0">
              <a:buNone/>
              <a:defRPr sz="2000" b="1"/>
            </a:lvl3pPr>
            <a:lvl4pPr marL="1571921" indent="0">
              <a:buNone/>
              <a:defRPr sz="1800" b="1"/>
            </a:lvl4pPr>
            <a:lvl5pPr marL="2095895" indent="0">
              <a:buNone/>
              <a:defRPr sz="1800" b="1"/>
            </a:lvl5pPr>
            <a:lvl6pPr marL="2619869" indent="0">
              <a:buNone/>
              <a:defRPr sz="1800" b="1"/>
            </a:lvl6pPr>
            <a:lvl7pPr marL="3143843" indent="0">
              <a:buNone/>
              <a:defRPr sz="1800" b="1"/>
            </a:lvl7pPr>
            <a:lvl8pPr marL="3667815" indent="0">
              <a:buNone/>
              <a:defRPr sz="1800" b="1"/>
            </a:lvl8pPr>
            <a:lvl9pPr marL="4191789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7036" y="3402777"/>
            <a:ext cx="3420131" cy="618211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32148" y="2401817"/>
            <a:ext cx="3421475" cy="100096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74" indent="0">
              <a:buNone/>
              <a:defRPr sz="2300" b="1"/>
            </a:lvl2pPr>
            <a:lvl3pPr marL="1047948" indent="0">
              <a:buNone/>
              <a:defRPr sz="2000" b="1"/>
            </a:lvl3pPr>
            <a:lvl4pPr marL="1571921" indent="0">
              <a:buNone/>
              <a:defRPr sz="1800" b="1"/>
            </a:lvl4pPr>
            <a:lvl5pPr marL="2095895" indent="0">
              <a:buNone/>
              <a:defRPr sz="1800" b="1"/>
            </a:lvl5pPr>
            <a:lvl6pPr marL="2619869" indent="0">
              <a:buNone/>
              <a:defRPr sz="1800" b="1"/>
            </a:lvl6pPr>
            <a:lvl7pPr marL="3143843" indent="0">
              <a:buNone/>
              <a:defRPr sz="1800" b="1"/>
            </a:lvl7pPr>
            <a:lvl8pPr marL="3667815" indent="0">
              <a:buNone/>
              <a:defRPr sz="1800" b="1"/>
            </a:lvl8pPr>
            <a:lvl9pPr marL="4191789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32148" y="3402777"/>
            <a:ext cx="3421475" cy="618211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DA4-CC2E-4102-B8FE-208571E37322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A90A-F7D1-4E41-86C8-6CBF5ECDC22B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1CFE-0274-44E2-8E7A-269096E92E72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7038" y="427216"/>
            <a:ext cx="2546621" cy="18181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6380" y="427218"/>
            <a:ext cx="4327240" cy="9157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7038" y="2245334"/>
            <a:ext cx="2546621" cy="7339559"/>
          </a:xfrm>
        </p:spPr>
        <p:txBody>
          <a:bodyPr/>
          <a:lstStyle>
            <a:lvl1pPr marL="0" indent="0">
              <a:buNone/>
              <a:defRPr sz="1600"/>
            </a:lvl1pPr>
            <a:lvl2pPr marL="523974" indent="0">
              <a:buNone/>
              <a:defRPr sz="1400"/>
            </a:lvl2pPr>
            <a:lvl3pPr marL="1047948" indent="0">
              <a:buNone/>
              <a:defRPr sz="1100"/>
            </a:lvl3pPr>
            <a:lvl4pPr marL="1571921" indent="0">
              <a:buNone/>
              <a:defRPr sz="1000"/>
            </a:lvl4pPr>
            <a:lvl5pPr marL="2095895" indent="0">
              <a:buNone/>
              <a:defRPr sz="1000"/>
            </a:lvl5pPr>
            <a:lvl6pPr marL="2619869" indent="0">
              <a:buNone/>
              <a:defRPr sz="1000"/>
            </a:lvl6pPr>
            <a:lvl7pPr marL="3143843" indent="0">
              <a:buNone/>
              <a:defRPr sz="1000"/>
            </a:lvl7pPr>
            <a:lvl8pPr marL="3667815" indent="0">
              <a:buNone/>
              <a:defRPr sz="1000"/>
            </a:lvl8pPr>
            <a:lvl9pPr marL="419178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2C92-7840-40D4-A28F-9E837FEC4546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7223" y="7510943"/>
            <a:ext cx="4644390" cy="88671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17223" y="958740"/>
            <a:ext cx="4644390" cy="6437948"/>
          </a:xfrm>
        </p:spPr>
        <p:txBody>
          <a:bodyPr/>
          <a:lstStyle>
            <a:lvl1pPr marL="0" indent="0">
              <a:buNone/>
              <a:defRPr sz="3700"/>
            </a:lvl1pPr>
            <a:lvl2pPr marL="523974" indent="0">
              <a:buNone/>
              <a:defRPr sz="3200"/>
            </a:lvl2pPr>
            <a:lvl3pPr marL="1047948" indent="0">
              <a:buNone/>
              <a:defRPr sz="2800"/>
            </a:lvl3pPr>
            <a:lvl4pPr marL="1571921" indent="0">
              <a:buNone/>
              <a:defRPr sz="2300"/>
            </a:lvl4pPr>
            <a:lvl5pPr marL="2095895" indent="0">
              <a:buNone/>
              <a:defRPr sz="2300"/>
            </a:lvl5pPr>
            <a:lvl6pPr marL="2619869" indent="0">
              <a:buNone/>
              <a:defRPr sz="2300"/>
            </a:lvl6pPr>
            <a:lvl7pPr marL="3143843" indent="0">
              <a:buNone/>
              <a:defRPr sz="2300"/>
            </a:lvl7pPr>
            <a:lvl8pPr marL="3667815" indent="0">
              <a:buNone/>
              <a:defRPr sz="2300"/>
            </a:lvl8pPr>
            <a:lvl9pPr marL="4191789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7223" y="8397656"/>
            <a:ext cx="4644390" cy="1259274"/>
          </a:xfrm>
        </p:spPr>
        <p:txBody>
          <a:bodyPr/>
          <a:lstStyle>
            <a:lvl1pPr marL="0" indent="0">
              <a:buNone/>
              <a:defRPr sz="1600"/>
            </a:lvl1pPr>
            <a:lvl2pPr marL="523974" indent="0">
              <a:buNone/>
              <a:defRPr sz="1400"/>
            </a:lvl2pPr>
            <a:lvl3pPr marL="1047948" indent="0">
              <a:buNone/>
              <a:defRPr sz="1100"/>
            </a:lvl3pPr>
            <a:lvl4pPr marL="1571921" indent="0">
              <a:buNone/>
              <a:defRPr sz="1000"/>
            </a:lvl4pPr>
            <a:lvl5pPr marL="2095895" indent="0">
              <a:buNone/>
              <a:defRPr sz="1000"/>
            </a:lvl5pPr>
            <a:lvl6pPr marL="2619869" indent="0">
              <a:buNone/>
              <a:defRPr sz="1000"/>
            </a:lvl6pPr>
            <a:lvl7pPr marL="3143843" indent="0">
              <a:buNone/>
              <a:defRPr sz="1000"/>
            </a:lvl7pPr>
            <a:lvl8pPr marL="3667815" indent="0">
              <a:buNone/>
              <a:defRPr sz="1000"/>
            </a:lvl8pPr>
            <a:lvl9pPr marL="419178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D5F-4BC4-45A7-B2B0-0B3DFA75B155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87034" y="429694"/>
            <a:ext cx="6966585" cy="1788318"/>
          </a:xfrm>
          <a:prstGeom prst="rect">
            <a:avLst/>
          </a:prstGeom>
        </p:spPr>
        <p:txBody>
          <a:bodyPr vert="horz" lIns="104795" tIns="52397" rIns="104795" bIns="5239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7034" y="2503649"/>
            <a:ext cx="6966585" cy="7081246"/>
          </a:xfrm>
          <a:prstGeom prst="rect">
            <a:avLst/>
          </a:prstGeom>
        </p:spPr>
        <p:txBody>
          <a:bodyPr vert="horz" lIns="104795" tIns="52397" rIns="104795" bIns="5239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87037" y="9945043"/>
            <a:ext cx="1806153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32D3-D0CA-46F9-AD3B-A587E4ADA427}" type="datetime1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4726" y="9945043"/>
            <a:ext cx="2451206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47470" y="9945043"/>
            <a:ext cx="1806153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7948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981" indent="-392981" algn="l" defTabSz="1047948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1457" indent="-327483" algn="l" defTabSz="1047948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934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908" indent="-261987" algn="l" defTabSz="1047948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882" indent="-261987" algn="l" defTabSz="104794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856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28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802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3776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3974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948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921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895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869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843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815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91789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6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png"/><Relationship Id="rId10" Type="http://schemas.microsoft.com/office/2007/relationships/diagramDrawing" Target="../diagrams/drawing5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4.png"/><Relationship Id="rId10" Type="http://schemas.microsoft.com/office/2007/relationships/diagramDrawing" Target="../diagrams/drawing7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14.png"/><Relationship Id="rId10" Type="http://schemas.microsoft.com/office/2007/relationships/diagramDrawing" Target="../diagrams/drawing8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"/>
          <a:stretch/>
        </p:blipFill>
        <p:spPr bwMode="auto">
          <a:xfrm>
            <a:off x="1" y="-179660"/>
            <a:ext cx="7740650" cy="111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526" y="2713531"/>
            <a:ext cx="7344215" cy="2229476"/>
          </a:xfrm>
          <a:prstGeom prst="rect">
            <a:avLst/>
          </a:prstGeom>
          <a:noFill/>
        </p:spPr>
        <p:txBody>
          <a:bodyPr wrap="square" lIns="104795" tIns="52397" rIns="104795" bIns="52397">
            <a:spAutoFit/>
          </a:bodyPr>
          <a:lstStyle/>
          <a:p>
            <a:pPr algn="ctr">
              <a:defRPr/>
            </a:pPr>
            <a:r>
              <a:rPr lang="en-US" altLang="ko-KR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학기</a:t>
            </a:r>
            <a:endParaRPr lang="en-US" altLang="ko-KR" sz="4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4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학점은행제 학습자 학자금대출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4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신청 매뉴얼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417" y="5091263"/>
            <a:ext cx="4957818" cy="305872"/>
          </a:xfrm>
          <a:prstGeom prst="rect">
            <a:avLst/>
          </a:prstGeom>
          <a:noFill/>
        </p:spPr>
        <p:txBody>
          <a:bodyPr wrap="square" lIns="104795" tIns="52397" rIns="104795" bIns="52397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</a:rPr>
              <a:t>시스템 개선 등으로 인하여 일부 내용은 변경될 수 있음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0514" y="7136562"/>
            <a:ext cx="5425175" cy="1252607"/>
          </a:xfrm>
          <a:prstGeom prst="rect">
            <a:avLst/>
          </a:prstGeom>
          <a:noFill/>
        </p:spPr>
        <p:txBody>
          <a:bodyPr lIns="104795" tIns="52397" rIns="104795" bIns="52397">
            <a:spAutoFit/>
          </a:bodyPr>
          <a:lstStyle/>
          <a:p>
            <a:pPr algn="ctr">
              <a:defRPr/>
            </a:pPr>
            <a:r>
              <a:rPr lang="ko-KR" alt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endParaRPr lang="en-US" altLang="ko-K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학자금대출부</a:t>
            </a:r>
            <a:endParaRPr lang="en-US" altLang="ko-K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5DAA2A9-B83F-4C70-A522-1B818281F1F4}"/>
              </a:ext>
            </a:extLst>
          </p:cNvPr>
          <p:cNvGrpSpPr/>
          <p:nvPr/>
        </p:nvGrpSpPr>
        <p:grpSpPr>
          <a:xfrm>
            <a:off x="95471" y="2583015"/>
            <a:ext cx="7497604" cy="3667035"/>
            <a:chOff x="121523" y="2885460"/>
            <a:chExt cx="7497604" cy="366703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5C8A48C-451C-4269-9582-B8C87868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23" y="2885460"/>
              <a:ext cx="7497604" cy="3667035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252146B-A8A7-46A1-8339-FC5C0A45A2C7}"/>
                </a:ext>
              </a:extLst>
            </p:cNvPr>
            <p:cNvSpPr/>
            <p:nvPr/>
          </p:nvSpPr>
          <p:spPr>
            <a:xfrm>
              <a:off x="6822653" y="5941020"/>
              <a:ext cx="61464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CBB56CF-DC67-4D7F-AEB7-5C3550039CF4}"/>
                </a:ext>
              </a:extLst>
            </p:cNvPr>
            <p:cNvSpPr/>
            <p:nvPr/>
          </p:nvSpPr>
          <p:spPr>
            <a:xfrm>
              <a:off x="435919" y="3945810"/>
              <a:ext cx="197750" cy="12093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4E27D8F-CB29-4083-8867-1C1CB702C325}"/>
                </a:ext>
              </a:extLst>
            </p:cNvPr>
            <p:cNvSpPr/>
            <p:nvPr/>
          </p:nvSpPr>
          <p:spPr>
            <a:xfrm>
              <a:off x="6511850" y="3966334"/>
              <a:ext cx="197750" cy="120934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BDD643B-15A2-4F36-9786-C0335E34763D}"/>
                </a:ext>
              </a:extLst>
            </p:cNvPr>
            <p:cNvSpPr/>
            <p:nvPr/>
          </p:nvSpPr>
          <p:spPr>
            <a:xfrm>
              <a:off x="1638077" y="3966334"/>
              <a:ext cx="223200" cy="12093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0164973-3177-4638-AF6F-C68695036653}"/>
                </a:ext>
              </a:extLst>
            </p:cNvPr>
            <p:cNvSpPr/>
            <p:nvPr/>
          </p:nvSpPr>
          <p:spPr>
            <a:xfrm>
              <a:off x="2830001" y="3969775"/>
              <a:ext cx="212400" cy="12093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323C058-2001-416B-964B-00BA5D406563}"/>
                </a:ext>
              </a:extLst>
            </p:cNvPr>
            <p:cNvSpPr/>
            <p:nvPr/>
          </p:nvSpPr>
          <p:spPr>
            <a:xfrm>
              <a:off x="3942387" y="3966334"/>
              <a:ext cx="197750" cy="14145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955F774-BDDE-4BB4-9641-106E0CAF3AF2}"/>
                </a:ext>
              </a:extLst>
            </p:cNvPr>
            <p:cNvSpPr/>
            <p:nvPr/>
          </p:nvSpPr>
          <p:spPr>
            <a:xfrm>
              <a:off x="5238477" y="3966334"/>
              <a:ext cx="197750" cy="14145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6.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완료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03673149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7" y="2412628"/>
            <a:ext cx="1152128" cy="18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629965" y="2424486"/>
            <a:ext cx="1173271" cy="15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04664" y="2476968"/>
            <a:ext cx="1105421" cy="10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0D2FB1AB-73FC-4BC8-A56D-9FB95980C75E}"/>
              </a:ext>
            </a:extLst>
          </p:cNvPr>
          <p:cNvGrpSpPr/>
          <p:nvPr/>
        </p:nvGrpSpPr>
        <p:grpSpPr>
          <a:xfrm>
            <a:off x="146824" y="1816420"/>
            <a:ext cx="7354633" cy="6320805"/>
            <a:chOff x="-2148110" y="614898"/>
            <a:chExt cx="10194899" cy="80014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798F3A4-65F8-443E-A440-F8F138ACF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48110" y="614898"/>
              <a:ext cx="10194899" cy="8001450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837CC3F-1B8F-4BF0-9D03-6257B110F21D}"/>
                </a:ext>
              </a:extLst>
            </p:cNvPr>
            <p:cNvSpPr/>
            <p:nvPr/>
          </p:nvSpPr>
          <p:spPr>
            <a:xfrm>
              <a:off x="-2013807" y="1659890"/>
              <a:ext cx="2232248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6F0F2F-F468-4C93-9813-FCACA8DBAB15}"/>
                </a:ext>
              </a:extLst>
            </p:cNvPr>
            <p:cNvSpPr txBox="1"/>
            <p:nvPr/>
          </p:nvSpPr>
          <p:spPr>
            <a:xfrm>
              <a:off x="-2047977" y="1595128"/>
              <a:ext cx="3750075" cy="32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학점은행제 학습자 학자금대출 신청현황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E75213C-9C26-4A23-A83A-E61A7ECA1526}"/>
                </a:ext>
              </a:extLst>
            </p:cNvPr>
            <p:cNvSpPr/>
            <p:nvPr/>
          </p:nvSpPr>
          <p:spPr>
            <a:xfrm>
              <a:off x="867419" y="2055502"/>
              <a:ext cx="360040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06E3E23-C72D-4121-B8F4-FE6FD52481BD}"/>
                </a:ext>
              </a:extLst>
            </p:cNvPr>
            <p:cNvSpPr/>
            <p:nvPr/>
          </p:nvSpPr>
          <p:spPr>
            <a:xfrm>
              <a:off x="-1581760" y="3925769"/>
              <a:ext cx="648072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A7DF00A-F6B0-4578-BB23-56155990B756}"/>
                </a:ext>
              </a:extLst>
            </p:cNvPr>
            <p:cNvSpPr/>
            <p:nvPr/>
          </p:nvSpPr>
          <p:spPr>
            <a:xfrm>
              <a:off x="-1581759" y="3348732"/>
              <a:ext cx="64807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6A8A7DB-2360-434F-ABCD-C659709DEE99}"/>
                </a:ext>
              </a:extLst>
            </p:cNvPr>
            <p:cNvSpPr/>
            <p:nvPr/>
          </p:nvSpPr>
          <p:spPr>
            <a:xfrm>
              <a:off x="-1581760" y="4551047"/>
              <a:ext cx="648072" cy="144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29865A6-976F-42DF-89D7-E392D9349931}"/>
                </a:ext>
              </a:extLst>
            </p:cNvPr>
            <p:cNvSpPr/>
            <p:nvPr/>
          </p:nvSpPr>
          <p:spPr>
            <a:xfrm>
              <a:off x="-1587339" y="5138118"/>
              <a:ext cx="648072" cy="194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59F8690-BE8D-4789-A3F2-2E7B259C3FFD}"/>
                </a:ext>
              </a:extLst>
            </p:cNvPr>
            <p:cNvSpPr/>
            <p:nvPr/>
          </p:nvSpPr>
          <p:spPr>
            <a:xfrm>
              <a:off x="598499" y="3432868"/>
              <a:ext cx="588211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26B5D25-AD9A-4F98-87E5-FB3425F84333}"/>
                </a:ext>
              </a:extLst>
            </p:cNvPr>
            <p:cNvSpPr/>
            <p:nvPr/>
          </p:nvSpPr>
          <p:spPr>
            <a:xfrm>
              <a:off x="598499" y="4042262"/>
              <a:ext cx="537840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DB69389-B1B8-4CA7-9100-1915B89B7E66}"/>
                </a:ext>
              </a:extLst>
            </p:cNvPr>
            <p:cNvSpPr/>
            <p:nvPr/>
          </p:nvSpPr>
          <p:spPr>
            <a:xfrm>
              <a:off x="567097" y="4660387"/>
              <a:ext cx="81428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8B3EB50-9930-401E-89FD-559F294BCE7E}"/>
                </a:ext>
              </a:extLst>
            </p:cNvPr>
            <p:cNvSpPr/>
            <p:nvPr/>
          </p:nvSpPr>
          <p:spPr>
            <a:xfrm>
              <a:off x="567097" y="5251268"/>
              <a:ext cx="61961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22CFD35-31D3-4738-AF02-20E104E49298}"/>
                </a:ext>
              </a:extLst>
            </p:cNvPr>
            <p:cNvSpPr/>
            <p:nvPr/>
          </p:nvSpPr>
          <p:spPr>
            <a:xfrm>
              <a:off x="3418069" y="3470757"/>
              <a:ext cx="61961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D1CDB7A-FDAE-4921-AEE5-61B89FB5D29E}"/>
                </a:ext>
              </a:extLst>
            </p:cNvPr>
            <p:cNvSpPr/>
            <p:nvPr/>
          </p:nvSpPr>
          <p:spPr>
            <a:xfrm>
              <a:off x="3317103" y="3962136"/>
              <a:ext cx="720579" cy="32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2804B44-29D6-4C49-8EEB-FA91E987C705}"/>
                </a:ext>
              </a:extLst>
            </p:cNvPr>
            <p:cNvSpPr/>
            <p:nvPr/>
          </p:nvSpPr>
          <p:spPr>
            <a:xfrm>
              <a:off x="3223399" y="4617146"/>
              <a:ext cx="934958" cy="32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신청확인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ko-KR" altLang="en-US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16440220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87B4D1F-1DFE-4001-863F-9F92358E8DA4}"/>
              </a:ext>
            </a:extLst>
          </p:cNvPr>
          <p:cNvSpPr/>
          <p:nvPr/>
        </p:nvSpPr>
        <p:spPr>
          <a:xfrm>
            <a:off x="6174581" y="7885235"/>
            <a:ext cx="1326876" cy="310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52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7C670366-79E2-458B-9640-101E44C4FED9}"/>
              </a:ext>
            </a:extLst>
          </p:cNvPr>
          <p:cNvGrpSpPr/>
          <p:nvPr/>
        </p:nvGrpSpPr>
        <p:grpSpPr>
          <a:xfrm>
            <a:off x="281937" y="5037188"/>
            <a:ext cx="7106114" cy="2848048"/>
            <a:chOff x="281937" y="3767839"/>
            <a:chExt cx="7106114" cy="2416000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0583E1E-FC94-41C6-B1A4-DABD09157DF6}"/>
                </a:ext>
              </a:extLst>
            </p:cNvPr>
            <p:cNvGrpSpPr/>
            <p:nvPr/>
          </p:nvGrpSpPr>
          <p:grpSpPr>
            <a:xfrm>
              <a:off x="281937" y="3767839"/>
              <a:ext cx="7106114" cy="2416000"/>
              <a:chOff x="125909" y="818922"/>
              <a:chExt cx="7106114" cy="2416000"/>
            </a:xfrm>
          </p:grpSpPr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D5220B19-B221-4D53-98A1-C31CDFC890BE}"/>
                  </a:ext>
                </a:extLst>
              </p:cNvPr>
              <p:cNvGrpSpPr/>
              <p:nvPr/>
            </p:nvGrpSpPr>
            <p:grpSpPr>
              <a:xfrm>
                <a:off x="125909" y="818922"/>
                <a:ext cx="7106114" cy="2416000"/>
                <a:chOff x="125909" y="818922"/>
                <a:chExt cx="7106114" cy="2416000"/>
              </a:xfrm>
            </p:grpSpPr>
            <p:grpSp>
              <p:nvGrpSpPr>
                <p:cNvPr id="54" name="그룹 53">
                  <a:extLst>
                    <a:ext uri="{FF2B5EF4-FFF2-40B4-BE49-F238E27FC236}">
                      <a16:creationId xmlns:a16="http://schemas.microsoft.com/office/drawing/2014/main" id="{F10B4A14-AAB8-486B-967A-496E33BC8AB4}"/>
                    </a:ext>
                  </a:extLst>
                </p:cNvPr>
                <p:cNvGrpSpPr/>
                <p:nvPr/>
              </p:nvGrpSpPr>
              <p:grpSpPr>
                <a:xfrm>
                  <a:off x="125909" y="818922"/>
                  <a:ext cx="7106114" cy="2416000"/>
                  <a:chOff x="121122" y="2556644"/>
                  <a:chExt cx="7106114" cy="2416000"/>
                </a:xfrm>
              </p:grpSpPr>
              <p:grpSp>
                <p:nvGrpSpPr>
                  <p:cNvPr id="57" name="그룹 56">
                    <a:extLst>
                      <a:ext uri="{FF2B5EF4-FFF2-40B4-BE49-F238E27FC236}">
                        <a16:creationId xmlns:a16="http://schemas.microsoft.com/office/drawing/2014/main" id="{1B224F5A-6BEC-4423-9298-37E27074A219}"/>
                      </a:ext>
                    </a:extLst>
                  </p:cNvPr>
                  <p:cNvGrpSpPr/>
                  <p:nvPr/>
                </p:nvGrpSpPr>
                <p:grpSpPr>
                  <a:xfrm>
                    <a:off x="121122" y="2556644"/>
                    <a:ext cx="7106114" cy="2416000"/>
                    <a:chOff x="281937" y="3960674"/>
                    <a:chExt cx="7106114" cy="2345700"/>
                  </a:xfrm>
                </p:grpSpPr>
                <p:pic>
                  <p:nvPicPr>
                    <p:cNvPr id="62" name="그림 61">
                      <a:extLst>
                        <a:ext uri="{FF2B5EF4-FFF2-40B4-BE49-F238E27FC236}">
                          <a16:creationId xmlns:a16="http://schemas.microsoft.com/office/drawing/2014/main" id="{A903C444-C890-4E32-9D0D-D25CC7DE71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81937" y="3960674"/>
                      <a:ext cx="7106114" cy="2345700"/>
                    </a:xfrm>
                    <a:prstGeom prst="rect">
                      <a:avLst/>
                    </a:prstGeom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</p:pic>
                <p:sp>
                  <p:nvSpPr>
                    <p:cNvPr id="63" name="직사각형 62">
                      <a:extLst>
                        <a:ext uri="{FF2B5EF4-FFF2-40B4-BE49-F238E27FC236}">
                          <a16:creationId xmlns:a16="http://schemas.microsoft.com/office/drawing/2014/main" id="{B722D2C1-C38A-47BB-9EDD-DC9D42C02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2153" y="4670968"/>
                      <a:ext cx="1260140" cy="1316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4" name="직사각형 63">
                      <a:extLst>
                        <a:ext uri="{FF2B5EF4-FFF2-40B4-BE49-F238E27FC236}">
                          <a16:creationId xmlns:a16="http://schemas.microsoft.com/office/drawing/2014/main" id="{80DDD026-838E-43B2-866D-6F84BFB62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0919" y="4696836"/>
                      <a:ext cx="777478" cy="1316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58" name="그룹 57">
                    <a:extLst>
                      <a:ext uri="{FF2B5EF4-FFF2-40B4-BE49-F238E27FC236}">
                        <a16:creationId xmlns:a16="http://schemas.microsoft.com/office/drawing/2014/main" id="{1B4872B6-EAF7-44E1-9C52-D3D1877A2E4A}"/>
                      </a:ext>
                    </a:extLst>
                  </p:cNvPr>
                  <p:cNvGrpSpPr/>
                  <p:nvPr/>
                </p:nvGrpSpPr>
                <p:grpSpPr>
                  <a:xfrm>
                    <a:off x="169458" y="3018455"/>
                    <a:ext cx="7009441" cy="864097"/>
                    <a:chOff x="-2466379" y="3646063"/>
                    <a:chExt cx="7740650" cy="1171095"/>
                  </a:xfrm>
                </p:grpSpPr>
                <p:pic>
                  <p:nvPicPr>
                    <p:cNvPr id="59" name="그림 58">
                      <a:extLst>
                        <a:ext uri="{FF2B5EF4-FFF2-40B4-BE49-F238E27FC236}">
                          <a16:creationId xmlns:a16="http://schemas.microsoft.com/office/drawing/2014/main" id="{A337D38B-FFFA-4AEE-9441-76CEDF2995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-2466379" y="3646063"/>
                      <a:ext cx="7740650" cy="117109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0" name="직사각형 59">
                      <a:extLst>
                        <a:ext uri="{FF2B5EF4-FFF2-40B4-BE49-F238E27FC236}">
                          <a16:creationId xmlns:a16="http://schemas.microsoft.com/office/drawing/2014/main" id="{45221850-2364-4379-B9CA-7B38D972E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8117" y="3996804"/>
                      <a:ext cx="504056" cy="3286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88BEAAC5-5071-4989-8B31-FB589AF545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4120" y="4040792"/>
                      <a:ext cx="432048" cy="2502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승인</a:t>
                      </a:r>
                    </a:p>
                  </p:txBody>
                </p:sp>
              </p:grpSp>
            </p:grp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422A2488-D4CD-444B-A4D0-CE6A1C81C389}"/>
                    </a:ext>
                  </a:extLst>
                </p:cNvPr>
                <p:cNvSpPr/>
                <p:nvPr/>
              </p:nvSpPr>
              <p:spPr>
                <a:xfrm>
                  <a:off x="174245" y="2182448"/>
                  <a:ext cx="6648408" cy="9878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6694905A-46E9-4411-83F0-11FBED25F1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7996"/>
              <a:stretch/>
            </p:blipFill>
            <p:spPr>
              <a:xfrm>
                <a:off x="413941" y="2176495"/>
                <a:ext cx="6653973" cy="164125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D44FC45F-05C6-4E60-8470-9E29777A5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4068"/>
              <a:stretch/>
            </p:blipFill>
            <p:spPr>
              <a:xfrm>
                <a:off x="195834" y="2382896"/>
                <a:ext cx="6194772" cy="839236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D213BF37-9195-4C42-97A0-DAB6AE465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3328" t="15800" b="72196"/>
              <a:stretch/>
            </p:blipFill>
            <p:spPr>
              <a:xfrm>
                <a:off x="6082803" y="2379805"/>
                <a:ext cx="1109356" cy="164125"/>
              </a:xfrm>
              <a:prstGeom prst="rect">
                <a:avLst/>
              </a:prstGeom>
            </p:spPr>
          </p:pic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5B58031-DE70-43D6-9E12-47779EB75F31}"/>
                </a:ext>
              </a:extLst>
            </p:cNvPr>
            <p:cNvSpPr/>
            <p:nvPr/>
          </p:nvSpPr>
          <p:spPr>
            <a:xfrm>
              <a:off x="2770748" y="45209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BB632F6-A554-421E-8C31-7996DCCA33C6}"/>
                </a:ext>
              </a:extLst>
            </p:cNvPr>
            <p:cNvSpPr/>
            <p:nvPr/>
          </p:nvSpPr>
          <p:spPr>
            <a:xfrm>
              <a:off x="2650718" y="4841022"/>
              <a:ext cx="777478" cy="135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8BACD78-757F-433B-986E-C75764DAC25C}"/>
                </a:ext>
              </a:extLst>
            </p:cNvPr>
            <p:cNvSpPr/>
            <p:nvPr/>
          </p:nvSpPr>
          <p:spPr>
            <a:xfrm>
              <a:off x="491796" y="45209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8151032-D5E0-4915-BD47-0EBAD9C94E4D}"/>
                </a:ext>
              </a:extLst>
            </p:cNvPr>
            <p:cNvSpPr/>
            <p:nvPr/>
          </p:nvSpPr>
          <p:spPr>
            <a:xfrm>
              <a:off x="491796" y="48260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07CC534-CE0F-4C94-B0F7-4FB429528A49}"/>
              </a:ext>
            </a:extLst>
          </p:cNvPr>
          <p:cNvGrpSpPr/>
          <p:nvPr/>
        </p:nvGrpSpPr>
        <p:grpSpPr>
          <a:xfrm>
            <a:off x="219060" y="2104452"/>
            <a:ext cx="7168991" cy="2732237"/>
            <a:chOff x="-4829655" y="2757477"/>
            <a:chExt cx="7740650" cy="291054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8D7D8F02-48BA-4C6E-B5A0-7D18ED653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829655" y="2757477"/>
              <a:ext cx="7740650" cy="2910547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35D6280-0E9B-478A-B618-6532649B51F0}"/>
                </a:ext>
              </a:extLst>
            </p:cNvPr>
            <p:cNvSpPr/>
            <p:nvPr/>
          </p:nvSpPr>
          <p:spPr>
            <a:xfrm>
              <a:off x="-4626619" y="3454857"/>
              <a:ext cx="1699771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F42E704-40D2-42DD-A6F8-A76AB840D08E}"/>
                </a:ext>
              </a:extLst>
            </p:cNvPr>
            <p:cNvSpPr/>
            <p:nvPr/>
          </p:nvSpPr>
          <p:spPr>
            <a:xfrm>
              <a:off x="-2610395" y="3808710"/>
              <a:ext cx="380564" cy="1880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33011408-B169-4A1C-A171-508E94D98F05}"/>
                </a:ext>
              </a:extLst>
            </p:cNvPr>
            <p:cNvSpPr/>
            <p:nvPr/>
          </p:nvSpPr>
          <p:spPr>
            <a:xfrm>
              <a:off x="-2711914" y="4854514"/>
              <a:ext cx="454665" cy="21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763E141-5A4E-47B8-BE1C-4E793F8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762885" y="5161344"/>
              <a:ext cx="7673880" cy="500130"/>
            </a:xfrm>
            <a:prstGeom prst="rect">
              <a:avLst/>
            </a:prstGeom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5B72441-606F-47A8-9275-2FF2247D724E}"/>
                </a:ext>
              </a:extLst>
            </p:cNvPr>
            <p:cNvSpPr/>
            <p:nvPr/>
          </p:nvSpPr>
          <p:spPr>
            <a:xfrm>
              <a:off x="-4324615" y="4828724"/>
              <a:ext cx="454665" cy="132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190168-D28C-44CF-AFB1-FA3D855F0CD9}"/>
                </a:ext>
              </a:extLst>
            </p:cNvPr>
            <p:cNvSpPr txBox="1"/>
            <p:nvPr/>
          </p:nvSpPr>
          <p:spPr>
            <a:xfrm>
              <a:off x="-4762885" y="3470996"/>
              <a:ext cx="2705316" cy="29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학점은행제 학습자 학자금대출 신청현황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D8FFDAC-C0CF-48D1-A1A0-00EFBCB8DF2F}"/>
                </a:ext>
              </a:extLst>
            </p:cNvPr>
            <p:cNvSpPr/>
            <p:nvPr/>
          </p:nvSpPr>
          <p:spPr>
            <a:xfrm>
              <a:off x="-4324614" y="5237918"/>
              <a:ext cx="454664" cy="150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C637F4B6-377E-4A0B-945E-3FF5AB86813D}"/>
                </a:ext>
              </a:extLst>
            </p:cNvPr>
            <p:cNvSpPr/>
            <p:nvPr/>
          </p:nvSpPr>
          <p:spPr>
            <a:xfrm>
              <a:off x="-2767039" y="5285952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3D789E9-EC1E-4C24-B3A6-6620472B2872}"/>
                </a:ext>
              </a:extLst>
            </p:cNvPr>
            <p:cNvSpPr/>
            <p:nvPr/>
          </p:nvSpPr>
          <p:spPr>
            <a:xfrm>
              <a:off x="-715277" y="5284937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02FA2CC6-4E82-4A1A-8949-B839CF5F7665}"/>
                </a:ext>
              </a:extLst>
            </p:cNvPr>
            <p:cNvSpPr/>
            <p:nvPr/>
          </p:nvSpPr>
          <p:spPr>
            <a:xfrm>
              <a:off x="-676699" y="4815266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신청확인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ko-KR" altLang="en-US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65312773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7A56722-86CD-4BB5-BD51-2798C6108E91}"/>
              </a:ext>
            </a:extLst>
          </p:cNvPr>
          <p:cNvSpPr/>
          <p:nvPr/>
        </p:nvSpPr>
        <p:spPr>
          <a:xfrm>
            <a:off x="5310485" y="4500860"/>
            <a:ext cx="432048" cy="1911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BE446E2-15D5-49AF-986C-7F1F168B12C2}"/>
              </a:ext>
            </a:extLst>
          </p:cNvPr>
          <p:cNvSpPr/>
          <p:nvPr/>
        </p:nvSpPr>
        <p:spPr>
          <a:xfrm>
            <a:off x="5869363" y="4480609"/>
            <a:ext cx="665258" cy="2093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8C3CBB6-1E36-495C-967C-CB98455D5F5A}"/>
              </a:ext>
            </a:extLst>
          </p:cNvPr>
          <p:cNvSpPr/>
          <p:nvPr/>
        </p:nvSpPr>
        <p:spPr>
          <a:xfrm>
            <a:off x="348085" y="6201877"/>
            <a:ext cx="6972780" cy="3736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2B3C0B-B7D3-4EE4-96D1-5B864E6D4294}"/>
              </a:ext>
            </a:extLst>
          </p:cNvPr>
          <p:cNvSpPr/>
          <p:nvPr/>
        </p:nvSpPr>
        <p:spPr>
          <a:xfrm>
            <a:off x="6465946" y="6856983"/>
            <a:ext cx="908422" cy="2762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75FE4E-CABC-405F-81B4-6C5E9CAC407C}"/>
              </a:ext>
            </a:extLst>
          </p:cNvPr>
          <p:cNvSpPr txBox="1"/>
          <p:nvPr/>
        </p:nvSpPr>
        <p:spPr>
          <a:xfrm>
            <a:off x="4554401" y="1620540"/>
            <a:ext cx="2520280" cy="305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highlight>
                  <a:srgbClr val="FFFF00"/>
                </a:highlight>
              </a:rPr>
              <a:t>[</a:t>
            </a:r>
            <a:r>
              <a:rPr lang="ko-KR" altLang="en-US" sz="1400" b="1">
                <a:highlight>
                  <a:srgbClr val="FFFF00"/>
                </a:highlight>
              </a:rPr>
              <a:t>대출거절</a:t>
            </a:r>
            <a:r>
              <a:rPr lang="en-US" altLang="ko-KR" sz="1400" b="1">
                <a:highlight>
                  <a:srgbClr val="FFFF00"/>
                </a:highlight>
              </a:rPr>
              <a:t>]</a:t>
            </a:r>
            <a:r>
              <a:rPr lang="ko-KR" altLang="en-US" sz="1400" b="1"/>
              <a:t>인 경우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4A719905-39E1-43A6-945A-1C1244413257}"/>
              </a:ext>
            </a:extLst>
          </p:cNvPr>
          <p:cNvCxnSpPr>
            <a:cxnSpLocks/>
          </p:cNvCxnSpPr>
          <p:nvPr/>
        </p:nvCxnSpPr>
        <p:spPr>
          <a:xfrm>
            <a:off x="6479631" y="4689916"/>
            <a:ext cx="0" cy="151196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46F4CB5-7A81-4F18-B58B-C09567F59121}"/>
              </a:ext>
            </a:extLst>
          </p:cNvPr>
          <p:cNvSpPr/>
          <p:nvPr/>
        </p:nvSpPr>
        <p:spPr>
          <a:xfrm>
            <a:off x="4829478" y="3464295"/>
            <a:ext cx="1039885" cy="219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5618E35-6300-429A-B247-F3D0330F2865}"/>
              </a:ext>
            </a:extLst>
          </p:cNvPr>
          <p:cNvSpPr/>
          <p:nvPr/>
        </p:nvSpPr>
        <p:spPr>
          <a:xfrm>
            <a:off x="4155101" y="3464295"/>
            <a:ext cx="641773" cy="2196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</p:spTree>
    <p:extLst>
      <p:ext uri="{BB962C8B-B14F-4D97-AF65-F5344CB8AC3E}">
        <p14:creationId xmlns:p14="http://schemas.microsoft.com/office/powerpoint/2010/main" val="118100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>
            <a:extLst>
              <a:ext uri="{FF2B5EF4-FFF2-40B4-BE49-F238E27FC236}">
                <a16:creationId xmlns:a16="http://schemas.microsoft.com/office/drawing/2014/main" id="{AF59AA89-1B4E-4213-B6D2-D4DDF7C172DA}"/>
              </a:ext>
            </a:extLst>
          </p:cNvPr>
          <p:cNvGrpSpPr/>
          <p:nvPr/>
        </p:nvGrpSpPr>
        <p:grpSpPr>
          <a:xfrm>
            <a:off x="185422" y="1816420"/>
            <a:ext cx="7317701" cy="5552131"/>
            <a:chOff x="203889" y="2092434"/>
            <a:chExt cx="7317701" cy="5552131"/>
          </a:xfrm>
        </p:grpSpPr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947BDBC-F916-4F4B-9227-EB652FA6F25F}"/>
                </a:ext>
              </a:extLst>
            </p:cNvPr>
            <p:cNvGrpSpPr/>
            <p:nvPr/>
          </p:nvGrpSpPr>
          <p:grpSpPr>
            <a:xfrm>
              <a:off x="203889" y="2092434"/>
              <a:ext cx="7317701" cy="5552131"/>
              <a:chOff x="0" y="2405101"/>
              <a:chExt cx="7740650" cy="5396603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0C3AA94B-9AC8-4D9F-BC6B-AC4757B9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928207"/>
                <a:ext cx="7740650" cy="4873497"/>
              </a:xfrm>
              <a:prstGeom prst="rect">
                <a:avLst/>
              </a:prstGeom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95162138-72D0-4ED4-B160-2CF3533E6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405101"/>
                <a:ext cx="7740650" cy="523106"/>
              </a:xfrm>
              <a:prstGeom prst="rect">
                <a:avLst/>
              </a:prstGeom>
            </p:spPr>
          </p:pic>
        </p:grp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29093BB-AC8C-4A3B-BC18-1B49E78A7F88}"/>
                </a:ext>
              </a:extLst>
            </p:cNvPr>
            <p:cNvSpPr/>
            <p:nvPr/>
          </p:nvSpPr>
          <p:spPr>
            <a:xfrm>
              <a:off x="341932" y="3341504"/>
              <a:ext cx="614023" cy="197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429F50DE-CDAC-4A61-8469-5A9FDEDBA6BE}"/>
                </a:ext>
              </a:extLst>
            </p:cNvPr>
            <p:cNvSpPr/>
            <p:nvPr/>
          </p:nvSpPr>
          <p:spPr>
            <a:xfrm>
              <a:off x="324198" y="3687049"/>
              <a:ext cx="631758" cy="197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D50E0BD6-7AD7-4CBA-9A0F-A96B4A61E44E}"/>
                </a:ext>
              </a:extLst>
            </p:cNvPr>
            <p:cNvSpPr/>
            <p:nvPr/>
          </p:nvSpPr>
          <p:spPr>
            <a:xfrm>
              <a:off x="324198" y="4032594"/>
              <a:ext cx="593799" cy="197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921701E4-F509-4921-A519-6A0EF2BD9ADC}"/>
                </a:ext>
              </a:extLst>
            </p:cNvPr>
            <p:cNvSpPr/>
            <p:nvPr/>
          </p:nvSpPr>
          <p:spPr>
            <a:xfrm>
              <a:off x="324198" y="4313802"/>
              <a:ext cx="473577" cy="197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952A1AC-45A0-479F-B828-898A247717E1}"/>
                </a:ext>
              </a:extLst>
            </p:cNvPr>
            <p:cNvSpPr/>
            <p:nvPr/>
          </p:nvSpPr>
          <p:spPr>
            <a:xfrm>
              <a:off x="333065" y="6219063"/>
              <a:ext cx="576064" cy="154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9915B2B5-751E-4891-B71C-134DE0B5E56B}"/>
                </a:ext>
              </a:extLst>
            </p:cNvPr>
            <p:cNvSpPr/>
            <p:nvPr/>
          </p:nvSpPr>
          <p:spPr>
            <a:xfrm>
              <a:off x="333065" y="6448074"/>
              <a:ext cx="576064" cy="154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EF26A8CC-11C5-4DFD-B0D6-6B0875F8C61D}"/>
                </a:ext>
              </a:extLst>
            </p:cNvPr>
            <p:cNvSpPr/>
            <p:nvPr/>
          </p:nvSpPr>
          <p:spPr>
            <a:xfrm>
              <a:off x="306633" y="6612860"/>
              <a:ext cx="576064" cy="197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FDE0C82-650D-4942-8797-7E5B17A97DD2}"/>
                </a:ext>
              </a:extLst>
            </p:cNvPr>
            <p:cNvSpPr/>
            <p:nvPr/>
          </p:nvSpPr>
          <p:spPr>
            <a:xfrm>
              <a:off x="341932" y="6841871"/>
              <a:ext cx="423245" cy="197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465E9A98-35DF-4F8B-A987-E3C5610EF434}"/>
                </a:ext>
              </a:extLst>
            </p:cNvPr>
            <p:cNvSpPr/>
            <p:nvPr/>
          </p:nvSpPr>
          <p:spPr>
            <a:xfrm>
              <a:off x="1926109" y="6205377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398154A-04CE-4065-9642-9EF83B0861B9}"/>
                </a:ext>
              </a:extLst>
            </p:cNvPr>
            <p:cNvSpPr/>
            <p:nvPr/>
          </p:nvSpPr>
          <p:spPr>
            <a:xfrm>
              <a:off x="1926109" y="6418464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E6B50101-CB45-4CF2-A894-439C8E2B9A31}"/>
                </a:ext>
              </a:extLst>
            </p:cNvPr>
            <p:cNvSpPr/>
            <p:nvPr/>
          </p:nvSpPr>
          <p:spPr>
            <a:xfrm>
              <a:off x="1926109" y="6618364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DE51A535-CEAB-48F9-BEEE-FCC0F9063BD4}"/>
                </a:ext>
              </a:extLst>
            </p:cNvPr>
            <p:cNvSpPr/>
            <p:nvPr/>
          </p:nvSpPr>
          <p:spPr>
            <a:xfrm>
              <a:off x="1926109" y="6857935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FA651A5A-0058-4F7E-BFBD-9CA2122E6D02}"/>
                </a:ext>
              </a:extLst>
            </p:cNvPr>
            <p:cNvSpPr/>
            <p:nvPr/>
          </p:nvSpPr>
          <p:spPr>
            <a:xfrm>
              <a:off x="2415325" y="6205377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A2B21016-33E8-4829-954E-06FE8242380E}"/>
                </a:ext>
              </a:extLst>
            </p:cNvPr>
            <p:cNvSpPr/>
            <p:nvPr/>
          </p:nvSpPr>
          <p:spPr>
            <a:xfrm>
              <a:off x="2415325" y="6418464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19C19711-6A76-437C-9EB5-20FB05C496BC}"/>
                </a:ext>
              </a:extLst>
            </p:cNvPr>
            <p:cNvSpPr/>
            <p:nvPr/>
          </p:nvSpPr>
          <p:spPr>
            <a:xfrm>
              <a:off x="2415325" y="6618364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469CD999-D0AD-4AC1-8068-7838994BE3A0}"/>
                </a:ext>
              </a:extLst>
            </p:cNvPr>
            <p:cNvSpPr/>
            <p:nvPr/>
          </p:nvSpPr>
          <p:spPr>
            <a:xfrm>
              <a:off x="2415325" y="6857935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신청확인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ko-KR" altLang="en-US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(3)_</a:t>
            </a:r>
            <a:r>
              <a:rPr lang="ko-KR" altLang="en-US" sz="18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특별승인 이력</a:t>
            </a:r>
            <a:endParaRPr lang="ko-KR" altLang="en-US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678719735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5547470" y="9945043"/>
            <a:ext cx="1806153" cy="571267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DE5E69-E907-4951-9017-A0CAA97B3BED}"/>
              </a:ext>
            </a:extLst>
          </p:cNvPr>
          <p:cNvSpPr txBox="1"/>
          <p:nvPr/>
        </p:nvSpPr>
        <p:spPr>
          <a:xfrm>
            <a:off x="4701058" y="1988159"/>
            <a:ext cx="273386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거절사유가 </a:t>
            </a:r>
            <a:r>
              <a:rPr lang="en-US" altLang="ko-KR" sz="1000" b="1"/>
              <a:t>‘</a:t>
            </a:r>
            <a:r>
              <a:rPr lang="ko-KR" altLang="en-US" sz="1000" b="1" u="sng"/>
              <a:t>직전학기 백분위점수가 </a:t>
            </a:r>
            <a:r>
              <a:rPr lang="en-US" altLang="ko-KR" sz="1000" b="1" u="sng"/>
              <a:t>70</a:t>
            </a:r>
            <a:r>
              <a:rPr lang="ko-KR" altLang="en-US" sz="1000" b="1" u="sng"/>
              <a:t>점</a:t>
            </a:r>
            <a:r>
              <a:rPr lang="en-US" altLang="ko-KR" sz="1000" b="1" u="sng"/>
              <a:t>(100</a:t>
            </a:r>
            <a:r>
              <a:rPr lang="ko-KR" altLang="en-US" sz="1000" b="1" u="sng"/>
              <a:t>점 만점기준</a:t>
            </a:r>
            <a:r>
              <a:rPr lang="en-US" altLang="ko-KR" sz="1000" b="1" u="sng"/>
              <a:t>)</a:t>
            </a:r>
            <a:r>
              <a:rPr lang="ko-KR" altLang="en-US" sz="1000" b="1" u="sng"/>
              <a:t>미만</a:t>
            </a:r>
            <a:r>
              <a:rPr lang="en-US" altLang="ko-KR" sz="1000" b="1"/>
              <a:t>’</a:t>
            </a:r>
            <a:r>
              <a:rPr lang="ko-KR" altLang="en-US" sz="1000" b="1"/>
              <a:t>인 경우</a:t>
            </a:r>
            <a:r>
              <a:rPr lang="en-US" altLang="ko-KR" sz="1000" b="1"/>
              <a:t>,</a:t>
            </a:r>
            <a:r>
              <a:rPr lang="ko-KR" altLang="en-US" sz="1000" b="1"/>
              <a:t> 성적특별승인 금융교육 이수 필요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D34A34E-DF9F-4ED6-810B-C27AD25D5107}"/>
              </a:ext>
            </a:extLst>
          </p:cNvPr>
          <p:cNvSpPr/>
          <p:nvPr/>
        </p:nvSpPr>
        <p:spPr>
          <a:xfrm>
            <a:off x="6532041" y="3401599"/>
            <a:ext cx="902878" cy="206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40F0632D-1F08-402E-8E3A-9B69B9F46816}"/>
              </a:ext>
            </a:extLst>
          </p:cNvPr>
          <p:cNvSpPr/>
          <p:nvPr/>
        </p:nvSpPr>
        <p:spPr>
          <a:xfrm>
            <a:off x="2992126" y="5261700"/>
            <a:ext cx="3254463" cy="1501204"/>
          </a:xfrm>
          <a:prstGeom prst="rect">
            <a:avLst/>
          </a:prstGeom>
          <a:noFill/>
          <a:ln w="28575">
            <a:solidFill>
              <a:srgbClr val="3AA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9B9A846D-6495-477C-BA54-4039C68C5FA3}"/>
              </a:ext>
            </a:extLst>
          </p:cNvPr>
          <p:cNvSpPr/>
          <p:nvPr/>
        </p:nvSpPr>
        <p:spPr>
          <a:xfrm>
            <a:off x="237527" y="6949132"/>
            <a:ext cx="6853255" cy="338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41EB5F68-6E49-4327-9266-B4F412D33E99}"/>
              </a:ext>
            </a:extLst>
          </p:cNvPr>
          <p:cNvSpPr/>
          <p:nvPr/>
        </p:nvSpPr>
        <p:spPr>
          <a:xfrm>
            <a:off x="2889246" y="6980336"/>
            <a:ext cx="3460222" cy="788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3AA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>
                <a:solidFill>
                  <a:schemeClr val="tx1"/>
                </a:solidFill>
              </a:rPr>
              <a:t>[</a:t>
            </a:r>
            <a:r>
              <a:rPr lang="ko-KR" altLang="en-US" sz="1000" b="1">
                <a:solidFill>
                  <a:schemeClr val="tx1"/>
                </a:solidFill>
              </a:rPr>
              <a:t>당해 학기 특별승인</a:t>
            </a:r>
            <a:r>
              <a:rPr lang="en-US" altLang="ko-KR" sz="1000" b="1">
                <a:solidFill>
                  <a:schemeClr val="tx1"/>
                </a:solidFill>
              </a:rPr>
              <a:t> </a:t>
            </a:r>
            <a:r>
              <a:rPr lang="ko-KR" altLang="en-US" sz="1000" b="1">
                <a:solidFill>
                  <a:schemeClr val="tx1"/>
                </a:solidFill>
              </a:rPr>
              <a:t>내역</a:t>
            </a:r>
            <a:r>
              <a:rPr lang="en-US" altLang="ko-KR" sz="1000" b="1">
                <a:solidFill>
                  <a:schemeClr val="tx1"/>
                </a:solidFill>
              </a:rPr>
              <a:t>]</a:t>
            </a:r>
            <a:r>
              <a:rPr lang="ko-KR" altLang="en-US" sz="1000">
                <a:solidFill>
                  <a:schemeClr val="tx1"/>
                </a:solidFill>
              </a:rPr>
              <a:t>은 성적특별승인 교육 이수 및 기등록 특별추천 </a:t>
            </a:r>
            <a:r>
              <a:rPr lang="ko-KR" altLang="en-US" sz="1000" b="1">
                <a:solidFill>
                  <a:schemeClr val="tx1"/>
                </a:solidFill>
              </a:rPr>
              <a:t>승인 여부 기준</a:t>
            </a:r>
            <a:r>
              <a:rPr lang="ko-KR" altLang="en-US" sz="1000">
                <a:solidFill>
                  <a:schemeClr val="tx1"/>
                </a:solidFill>
              </a:rPr>
              <a:t>으로 표시 </a:t>
            </a:r>
            <a:endParaRPr lang="en-US" altLang="ko-KR" sz="1000">
              <a:solidFill>
                <a:schemeClr val="tx1"/>
              </a:solidFill>
            </a:endParaRPr>
          </a:p>
          <a:p>
            <a:r>
              <a:rPr lang="en-US" altLang="ko-KR" sz="1000">
                <a:solidFill>
                  <a:schemeClr val="tx1"/>
                </a:solidFill>
              </a:rPr>
              <a:t>(</a:t>
            </a:r>
            <a:r>
              <a:rPr lang="ko-KR" altLang="en-US" sz="1000">
                <a:solidFill>
                  <a:schemeClr val="tx1"/>
                </a:solidFill>
              </a:rPr>
              <a:t>대출 승인 기준이며</a:t>
            </a:r>
            <a:r>
              <a:rPr lang="en-US" altLang="ko-KR" sz="1000">
                <a:solidFill>
                  <a:schemeClr val="tx1"/>
                </a:solidFill>
              </a:rPr>
              <a:t>, </a:t>
            </a:r>
            <a:r>
              <a:rPr lang="ko-KR" altLang="en-US" sz="1000">
                <a:solidFill>
                  <a:schemeClr val="tx1"/>
                </a:solidFill>
              </a:rPr>
              <a:t>대출 실행기간 종료 후 대출 실행 </a:t>
            </a:r>
            <a:endParaRPr lang="en-US" altLang="ko-KR" sz="1000">
              <a:solidFill>
                <a:schemeClr val="tx1"/>
              </a:solidFill>
            </a:endParaRPr>
          </a:p>
          <a:p>
            <a:r>
              <a:rPr lang="en-US" altLang="ko-KR" sz="1000">
                <a:solidFill>
                  <a:schemeClr val="tx1"/>
                </a:solidFill>
              </a:rPr>
              <a:t> </a:t>
            </a:r>
            <a:r>
              <a:rPr lang="ko-KR" altLang="en-US" sz="1000">
                <a:solidFill>
                  <a:schemeClr val="tx1"/>
                </a:solidFill>
              </a:rPr>
              <a:t>기준 누적 건수로 정정됨</a:t>
            </a:r>
            <a:r>
              <a:rPr lang="en-US" altLang="ko-KR" sz="1000">
                <a:solidFill>
                  <a:schemeClr val="tx1"/>
                </a:solidFill>
              </a:rPr>
              <a:t>)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56E3350F-B481-402E-8946-C4A9DECDAD40}"/>
              </a:ext>
            </a:extLst>
          </p:cNvPr>
          <p:cNvSpPr/>
          <p:nvPr/>
        </p:nvSpPr>
        <p:spPr>
          <a:xfrm>
            <a:off x="6298694" y="5258708"/>
            <a:ext cx="1153790" cy="150120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C49D1EC-BD09-4908-AE49-4B45A7B26A68}"/>
              </a:ext>
            </a:extLst>
          </p:cNvPr>
          <p:cNvSpPr/>
          <p:nvPr/>
        </p:nvSpPr>
        <p:spPr>
          <a:xfrm>
            <a:off x="4701058" y="7888076"/>
            <a:ext cx="2734344" cy="522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>
                <a:solidFill>
                  <a:schemeClr val="tx1"/>
                </a:solidFill>
              </a:rPr>
              <a:t>[</a:t>
            </a:r>
            <a:r>
              <a:rPr lang="ko-KR" altLang="en-US" sz="1000" b="1">
                <a:solidFill>
                  <a:schemeClr val="tx1"/>
                </a:solidFill>
              </a:rPr>
              <a:t>특별승인 누적건수</a:t>
            </a:r>
            <a:r>
              <a:rPr lang="en-US" altLang="ko-KR" sz="1000" b="1">
                <a:solidFill>
                  <a:schemeClr val="tx1"/>
                </a:solidFill>
              </a:rPr>
              <a:t>]</a:t>
            </a:r>
            <a:r>
              <a:rPr lang="ko-KR" altLang="en-US" sz="1000" b="1">
                <a:solidFill>
                  <a:schemeClr val="tx1"/>
                </a:solidFill>
              </a:rPr>
              <a:t>는 전체 학기 최종 실행 건</a:t>
            </a:r>
            <a:r>
              <a:rPr lang="ko-KR" altLang="en-US" sz="1000">
                <a:solidFill>
                  <a:schemeClr val="tx1"/>
                </a:solidFill>
              </a:rPr>
              <a:t>을 기준으로 표시 </a:t>
            </a:r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E68DF57D-4F90-4860-915D-1633701BD58C}"/>
              </a:ext>
            </a:extLst>
          </p:cNvPr>
          <p:cNvCxnSpPr>
            <a:stCxn id="87" idx="2"/>
            <a:endCxn id="86" idx="0"/>
          </p:cNvCxnSpPr>
          <p:nvPr/>
        </p:nvCxnSpPr>
        <p:spPr>
          <a:xfrm flipH="1">
            <a:off x="4619357" y="6762904"/>
            <a:ext cx="1" cy="217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D16DD585-BCEF-4151-875E-D2AA511B4EE4}"/>
              </a:ext>
            </a:extLst>
          </p:cNvPr>
          <p:cNvCxnSpPr>
            <a:stCxn id="90" idx="2"/>
          </p:cNvCxnSpPr>
          <p:nvPr/>
        </p:nvCxnSpPr>
        <p:spPr>
          <a:xfrm>
            <a:off x="6875589" y="6759912"/>
            <a:ext cx="0" cy="1128164"/>
          </a:xfrm>
          <a:prstGeom prst="straightConnector1">
            <a:avLst/>
          </a:prstGeom>
          <a:ln>
            <a:solidFill>
              <a:srgbClr val="1A61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2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Ⅴ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신청관련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 </a:t>
            </a: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6957" y="1177274"/>
            <a:ext cx="7354633" cy="866602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48692" y="1404516"/>
            <a:ext cx="6768000" cy="792088"/>
          </a:xfrm>
          <a:custGeom>
            <a:avLst/>
            <a:gdLst>
              <a:gd name="connsiteX0" fmla="*/ 0 w 6827158"/>
              <a:gd name="connsiteY0" fmla="*/ 132297 h 793767"/>
              <a:gd name="connsiteX1" fmla="*/ 132297 w 6827158"/>
              <a:gd name="connsiteY1" fmla="*/ 0 h 793767"/>
              <a:gd name="connsiteX2" fmla="*/ 6694861 w 6827158"/>
              <a:gd name="connsiteY2" fmla="*/ 0 h 793767"/>
              <a:gd name="connsiteX3" fmla="*/ 6827158 w 6827158"/>
              <a:gd name="connsiteY3" fmla="*/ 132297 h 793767"/>
              <a:gd name="connsiteX4" fmla="*/ 6827158 w 6827158"/>
              <a:gd name="connsiteY4" fmla="*/ 661470 h 793767"/>
              <a:gd name="connsiteX5" fmla="*/ 6694861 w 6827158"/>
              <a:gd name="connsiteY5" fmla="*/ 793767 h 793767"/>
              <a:gd name="connsiteX6" fmla="*/ 132297 w 6827158"/>
              <a:gd name="connsiteY6" fmla="*/ 793767 h 793767"/>
              <a:gd name="connsiteX7" fmla="*/ 0 w 6827158"/>
              <a:gd name="connsiteY7" fmla="*/ 661470 h 793767"/>
              <a:gd name="connsiteX8" fmla="*/ 0 w 6827158"/>
              <a:gd name="connsiteY8" fmla="*/ 132297 h 79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93767">
                <a:moveTo>
                  <a:pt x="0" y="132297"/>
                </a:moveTo>
                <a:cubicBezTo>
                  <a:pt x="0" y="59231"/>
                  <a:pt x="59231" y="0"/>
                  <a:pt x="132297" y="0"/>
                </a:cubicBezTo>
                <a:lnTo>
                  <a:pt x="6694861" y="0"/>
                </a:lnTo>
                <a:cubicBezTo>
                  <a:pt x="6767927" y="0"/>
                  <a:pt x="6827158" y="59231"/>
                  <a:pt x="6827158" y="132297"/>
                </a:cubicBezTo>
                <a:lnTo>
                  <a:pt x="6827158" y="661470"/>
                </a:lnTo>
                <a:cubicBezTo>
                  <a:pt x="6827158" y="734536"/>
                  <a:pt x="6767927" y="793767"/>
                  <a:pt x="6694861" y="793767"/>
                </a:cubicBezTo>
                <a:lnTo>
                  <a:pt x="132297" y="793767"/>
                </a:lnTo>
                <a:cubicBezTo>
                  <a:pt x="59231" y="793767"/>
                  <a:pt x="0" y="734536"/>
                  <a:pt x="0" y="661470"/>
                </a:cubicBezTo>
                <a:lnTo>
                  <a:pt x="0" y="132297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lvl="0" algn="l" defTabSz="533400" latinLnBrk="1"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/>
              <a:t>  여러 학점은행제 교육훈련기관에 소속되어 있습니다</a:t>
            </a:r>
            <a:r>
              <a:rPr lang="en-US" altLang="ko-KR" sz="1200" b="1"/>
              <a:t>. </a:t>
            </a:r>
          </a:p>
          <a:p>
            <a:pPr lvl="0" algn="l" defTabSz="533400" latinLnBrk="1"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/>
              <a:t>  </a:t>
            </a:r>
            <a:r>
              <a:rPr lang="ko-KR" altLang="en-US" sz="1200" b="1"/>
              <a:t>몇 개의 기관에서 학점은행제 학습자 학자금대출을 신청할 수 있나요</a:t>
            </a:r>
            <a:r>
              <a:rPr lang="en-US" altLang="ko-KR" sz="1200" b="1"/>
              <a:t>?</a:t>
            </a:r>
          </a:p>
        </p:txBody>
      </p:sp>
      <p:sp>
        <p:nvSpPr>
          <p:cNvPr id="8" name="자유형 7"/>
          <p:cNvSpPr/>
          <p:nvPr/>
        </p:nvSpPr>
        <p:spPr>
          <a:xfrm>
            <a:off x="269925" y="2227843"/>
            <a:ext cx="6896874" cy="1408921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dirty="0"/>
              <a:t>여러 기관에 소속된 학습자의 경우</a:t>
            </a:r>
            <a:r>
              <a:rPr lang="en-US" altLang="ko-KR" sz="1200" dirty="0"/>
              <a:t>, </a:t>
            </a:r>
            <a:r>
              <a:rPr lang="ko-KR" altLang="en-US" sz="1200" b="1" dirty="0"/>
              <a:t>소속 기관별로 당해 학기 학점은행제 학습자 학자금대출을 신청</a:t>
            </a:r>
            <a:r>
              <a:rPr lang="ko-KR" altLang="en-US" sz="1200" dirty="0"/>
              <a:t>할 수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b="1" dirty="0"/>
              <a:t>동일 기관에서 다 건 신청은 불가능</a:t>
            </a:r>
            <a:r>
              <a:rPr lang="ko-KR" altLang="en-US" sz="1200" dirty="0"/>
              <a:t>합니다</a:t>
            </a:r>
            <a:r>
              <a:rPr lang="en-US" altLang="ko-KR" sz="1200" dirty="0"/>
              <a:t>.</a:t>
            </a:r>
            <a:endParaRPr lang="en-US" altLang="ko-KR" sz="1200" kern="1200" dirty="0"/>
          </a:p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kern="1200" dirty="0"/>
              <a:t>대출 심사 승인된 신청 건들 중 </a:t>
            </a:r>
            <a:r>
              <a:rPr lang="ko-KR" altLang="en-US" sz="1200" b="1" kern="1200" dirty="0"/>
              <a:t>최대 </a:t>
            </a:r>
            <a:r>
              <a:rPr lang="en-US" altLang="ko-KR" sz="1200" b="1" kern="1200" dirty="0"/>
              <a:t>2</a:t>
            </a:r>
            <a:r>
              <a:rPr lang="ko-KR" altLang="en-US" sz="1200" b="1" kern="1200" dirty="0"/>
              <a:t>개 기관을 선택하여 학자금대출 실행</a:t>
            </a:r>
            <a:r>
              <a:rPr lang="ko-KR" altLang="en-US" sz="1200" kern="1200" dirty="0"/>
              <a:t>이 가능합니다</a:t>
            </a:r>
            <a:r>
              <a:rPr lang="en-US" altLang="ko-KR" sz="1200" kern="1200" dirty="0"/>
              <a:t>.</a:t>
            </a:r>
            <a:br>
              <a:rPr lang="en-US" altLang="ko-KR" sz="1200" kern="1200" dirty="0"/>
            </a:br>
            <a:r>
              <a:rPr lang="en-US" altLang="ko-KR" sz="1200" kern="1200" dirty="0"/>
              <a:t>3</a:t>
            </a:r>
            <a:r>
              <a:rPr lang="ko-KR" altLang="en-US" sz="1200" kern="1200" dirty="0"/>
              <a:t>개 이상 기관의 학자금대출은 지원하지 않으므로</a:t>
            </a:r>
            <a:r>
              <a:rPr lang="en-US" altLang="ko-KR" sz="1200" kern="1200" dirty="0"/>
              <a:t>, </a:t>
            </a:r>
            <a:r>
              <a:rPr lang="ko-KR" altLang="en-US" sz="1200" kern="1200" dirty="0"/>
              <a:t>개인의 </a:t>
            </a:r>
            <a:r>
              <a:rPr lang="ko-KR" altLang="en-US" sz="1200" kern="1200" dirty="0" err="1"/>
              <a:t>학습비</a:t>
            </a:r>
            <a:r>
              <a:rPr lang="ko-KR" altLang="en-US" sz="1200" kern="1200" dirty="0"/>
              <a:t> 필요상황에 따라 학자금대출 지원 기관을 선택하시기 바랍니다</a:t>
            </a:r>
            <a:r>
              <a:rPr lang="en-US" altLang="ko-KR" sz="1200" kern="1200" dirty="0"/>
              <a:t>.</a:t>
            </a:r>
            <a:endParaRPr lang="ko-KR" altLang="en-US" sz="12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448692" y="5652988"/>
            <a:ext cx="6768000" cy="648000"/>
          </a:xfrm>
          <a:custGeom>
            <a:avLst/>
            <a:gdLst>
              <a:gd name="connsiteX0" fmla="*/ 0 w 6827158"/>
              <a:gd name="connsiteY0" fmla="*/ 146532 h 879174"/>
              <a:gd name="connsiteX1" fmla="*/ 146532 w 6827158"/>
              <a:gd name="connsiteY1" fmla="*/ 0 h 879174"/>
              <a:gd name="connsiteX2" fmla="*/ 6680626 w 6827158"/>
              <a:gd name="connsiteY2" fmla="*/ 0 h 879174"/>
              <a:gd name="connsiteX3" fmla="*/ 6827158 w 6827158"/>
              <a:gd name="connsiteY3" fmla="*/ 146532 h 879174"/>
              <a:gd name="connsiteX4" fmla="*/ 6827158 w 6827158"/>
              <a:gd name="connsiteY4" fmla="*/ 732642 h 879174"/>
              <a:gd name="connsiteX5" fmla="*/ 6680626 w 6827158"/>
              <a:gd name="connsiteY5" fmla="*/ 879174 h 879174"/>
              <a:gd name="connsiteX6" fmla="*/ 146532 w 6827158"/>
              <a:gd name="connsiteY6" fmla="*/ 879174 h 879174"/>
              <a:gd name="connsiteX7" fmla="*/ 0 w 6827158"/>
              <a:gd name="connsiteY7" fmla="*/ 732642 h 879174"/>
              <a:gd name="connsiteX8" fmla="*/ 0 w 6827158"/>
              <a:gd name="connsiteY8" fmla="*/ 146532 h 8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879174">
                <a:moveTo>
                  <a:pt x="0" y="146532"/>
                </a:moveTo>
                <a:cubicBezTo>
                  <a:pt x="0" y="65605"/>
                  <a:pt x="65605" y="0"/>
                  <a:pt x="146532" y="0"/>
                </a:cubicBezTo>
                <a:lnTo>
                  <a:pt x="6680626" y="0"/>
                </a:lnTo>
                <a:cubicBezTo>
                  <a:pt x="6761553" y="0"/>
                  <a:pt x="6827158" y="65605"/>
                  <a:pt x="6827158" y="146532"/>
                </a:cubicBezTo>
                <a:lnTo>
                  <a:pt x="6827158" y="732642"/>
                </a:lnTo>
                <a:cubicBezTo>
                  <a:pt x="6827158" y="813569"/>
                  <a:pt x="6761553" y="879174"/>
                  <a:pt x="6680626" y="879174"/>
                </a:cubicBezTo>
                <a:lnTo>
                  <a:pt x="146532" y="879174"/>
                </a:lnTo>
                <a:cubicBezTo>
                  <a:pt x="65605" y="879174"/>
                  <a:pt x="0" y="813569"/>
                  <a:pt x="0" y="732642"/>
                </a:cubicBezTo>
                <a:lnTo>
                  <a:pt x="0" y="14653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638" tIns="88638" rIns="88638" bIns="88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학자금대출을 </a:t>
            </a:r>
            <a:r>
              <a:rPr lang="ko-KR" altLang="en-US" sz="1200" b="1" kern="1200" dirty="0"/>
              <a:t>신청하고</a:t>
            </a:r>
            <a:r>
              <a:rPr lang="en-US" altLang="ko-KR" sz="1200" b="1" kern="1200" dirty="0"/>
              <a:t>, </a:t>
            </a:r>
            <a:r>
              <a:rPr lang="ko-KR" altLang="en-US" sz="1200" b="1" kern="1200" dirty="0"/>
              <a:t>승인 되면 저절로 등록금</a:t>
            </a:r>
            <a:r>
              <a:rPr lang="en-US" altLang="ko-KR" sz="1200" b="1" kern="1200" dirty="0"/>
              <a:t>(</a:t>
            </a:r>
            <a:r>
              <a:rPr lang="ko-KR" altLang="en-US" sz="1200" b="1" kern="1200" dirty="0" err="1"/>
              <a:t>학습비</a:t>
            </a:r>
            <a:r>
              <a:rPr lang="en-US" altLang="ko-KR" sz="1200" b="1" kern="1200" dirty="0"/>
              <a:t>)</a:t>
            </a:r>
            <a:r>
              <a:rPr lang="ko-KR" altLang="en-US" sz="1200" b="1" kern="1200" dirty="0"/>
              <a:t> 지급되나요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18" name="자유형 17"/>
          <p:cNvSpPr/>
          <p:nvPr/>
        </p:nvSpPr>
        <p:spPr>
          <a:xfrm>
            <a:off x="269925" y="6373068"/>
            <a:ext cx="7064841" cy="900604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b="1" kern="1200" dirty="0"/>
              <a:t>아닙니다</a:t>
            </a:r>
            <a:r>
              <a:rPr lang="en-US" altLang="ko-KR" sz="1200" b="1" kern="1200" dirty="0"/>
              <a:t>. </a:t>
            </a:r>
            <a:r>
              <a:rPr lang="ko-KR" altLang="en-US" sz="1200" kern="1200" dirty="0"/>
              <a:t>학자금대출이 승인되면 재단 </a:t>
            </a:r>
            <a:r>
              <a:rPr lang="ko-KR" altLang="en-US" sz="1200" kern="1200"/>
              <a:t>홈페이지 </a:t>
            </a:r>
            <a:r>
              <a:rPr lang="en-US" altLang="ko-KR" sz="1200" b="1" kern="1200"/>
              <a:t>‘</a:t>
            </a:r>
            <a:r>
              <a:rPr lang="ko-KR" altLang="en-US" sz="1200" b="1" kern="1200"/>
              <a:t>학점은행제 학습자 학자금대출 </a:t>
            </a:r>
            <a:r>
              <a:rPr lang="ko-KR" altLang="en-US" sz="1200" b="1" kern="1200" dirty="0"/>
              <a:t>실행</a:t>
            </a:r>
            <a:r>
              <a:rPr lang="en-US" altLang="ko-KR" sz="1200" b="1" kern="1200" dirty="0"/>
              <a:t>(</a:t>
            </a:r>
            <a:r>
              <a:rPr lang="ko-KR" altLang="en-US" sz="1200" b="1" kern="1200"/>
              <a:t>신청현황</a:t>
            </a:r>
            <a:r>
              <a:rPr lang="en-US" altLang="ko-KR" sz="1200" b="1" kern="1200"/>
              <a:t>)’</a:t>
            </a:r>
            <a:r>
              <a:rPr lang="en-US" altLang="ko-KR" sz="1200" kern="1200"/>
              <a:t> </a:t>
            </a:r>
            <a:r>
              <a:rPr lang="ko-KR" altLang="en-US" sz="1200" kern="1200"/>
              <a:t>화면에서 </a:t>
            </a:r>
            <a:r>
              <a:rPr lang="en-US" altLang="ko-KR" sz="1200" b="1" kern="1200">
                <a:solidFill>
                  <a:srgbClr val="FF0000"/>
                </a:solidFill>
              </a:rPr>
              <a:t>[</a:t>
            </a:r>
            <a:r>
              <a:rPr lang="ko-KR" altLang="en-US" sz="1200" b="1" kern="1200" dirty="0">
                <a:solidFill>
                  <a:srgbClr val="FF0000"/>
                </a:solidFill>
              </a:rPr>
              <a:t>등록금실행</a:t>
            </a:r>
            <a:r>
              <a:rPr lang="en-US" altLang="ko-KR" sz="1200" b="1" kern="1200">
                <a:solidFill>
                  <a:srgbClr val="FF0000"/>
                </a:solidFill>
              </a:rPr>
              <a:t>] </a:t>
            </a:r>
            <a:r>
              <a:rPr lang="ko-KR" altLang="en-US" sz="1200" kern="1200"/>
              <a:t>버튼을 </a:t>
            </a:r>
            <a:r>
              <a:rPr lang="ko-KR" altLang="en-US" sz="1200" kern="1200" dirty="0"/>
              <a:t>클릭하시어 대출 약정을 체결하셔야 대출금 지급이 </a:t>
            </a:r>
            <a:r>
              <a:rPr lang="ko-KR" altLang="en-US" sz="1200" kern="1200"/>
              <a:t>완료됩니다</a:t>
            </a:r>
            <a:r>
              <a:rPr lang="en-US" altLang="ko-KR" sz="1200" kern="1200"/>
              <a:t>.</a:t>
            </a:r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ko-KR" sz="1200"/>
              <a:t>  </a:t>
            </a:r>
            <a:r>
              <a:rPr lang="ko-KR" altLang="en-US" sz="1200" kern="1200"/>
              <a:t>따라서 </a:t>
            </a:r>
            <a:r>
              <a:rPr lang="ko-KR" altLang="en-US" sz="1200" kern="1200" dirty="0"/>
              <a:t>본인의 심사결과를 반드시 확인 바랍니다</a:t>
            </a:r>
            <a:r>
              <a:rPr lang="en-US" altLang="ko-KR" sz="1200" kern="1200" dirty="0"/>
              <a:t>. (</a:t>
            </a:r>
            <a:r>
              <a:rPr lang="ko-KR" altLang="en-US" sz="1200" kern="1200" dirty="0"/>
              <a:t>승인 시 심사결과 </a:t>
            </a:r>
            <a:r>
              <a:rPr lang="ko-KR" altLang="en-US" sz="1200" dirty="0"/>
              <a:t>메시지 </a:t>
            </a:r>
            <a:r>
              <a:rPr lang="ko-KR" altLang="en-US" sz="1200" kern="1200" dirty="0"/>
              <a:t>발송</a:t>
            </a:r>
            <a:r>
              <a:rPr lang="en-US" altLang="ko-KR" sz="1200" kern="1200" dirty="0"/>
              <a:t>)</a:t>
            </a:r>
            <a:endParaRPr lang="ko-KR" altLang="en-US" sz="1200" kern="1200" dirty="0"/>
          </a:p>
        </p:txBody>
      </p:sp>
      <p:sp>
        <p:nvSpPr>
          <p:cNvPr id="19" name="자유형 18"/>
          <p:cNvSpPr/>
          <p:nvPr/>
        </p:nvSpPr>
        <p:spPr>
          <a:xfrm>
            <a:off x="448692" y="7525196"/>
            <a:ext cx="6768000" cy="648000"/>
          </a:xfrm>
          <a:custGeom>
            <a:avLst/>
            <a:gdLst>
              <a:gd name="connsiteX0" fmla="*/ 0 w 6827158"/>
              <a:gd name="connsiteY0" fmla="*/ 119218 h 715295"/>
              <a:gd name="connsiteX1" fmla="*/ 119218 w 6827158"/>
              <a:gd name="connsiteY1" fmla="*/ 0 h 715295"/>
              <a:gd name="connsiteX2" fmla="*/ 6707940 w 6827158"/>
              <a:gd name="connsiteY2" fmla="*/ 0 h 715295"/>
              <a:gd name="connsiteX3" fmla="*/ 6827158 w 6827158"/>
              <a:gd name="connsiteY3" fmla="*/ 119218 h 715295"/>
              <a:gd name="connsiteX4" fmla="*/ 6827158 w 6827158"/>
              <a:gd name="connsiteY4" fmla="*/ 596077 h 715295"/>
              <a:gd name="connsiteX5" fmla="*/ 6707940 w 6827158"/>
              <a:gd name="connsiteY5" fmla="*/ 715295 h 715295"/>
              <a:gd name="connsiteX6" fmla="*/ 119218 w 6827158"/>
              <a:gd name="connsiteY6" fmla="*/ 715295 h 715295"/>
              <a:gd name="connsiteX7" fmla="*/ 0 w 6827158"/>
              <a:gd name="connsiteY7" fmla="*/ 596077 h 715295"/>
              <a:gd name="connsiteX8" fmla="*/ 0 w 6827158"/>
              <a:gd name="connsiteY8" fmla="*/ 119218 h 71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15295">
                <a:moveTo>
                  <a:pt x="0" y="119218"/>
                </a:moveTo>
                <a:cubicBezTo>
                  <a:pt x="0" y="53376"/>
                  <a:pt x="53376" y="0"/>
                  <a:pt x="119218" y="0"/>
                </a:cubicBezTo>
                <a:lnTo>
                  <a:pt x="6707940" y="0"/>
                </a:lnTo>
                <a:cubicBezTo>
                  <a:pt x="6773782" y="0"/>
                  <a:pt x="6827158" y="53376"/>
                  <a:pt x="6827158" y="119218"/>
                </a:cubicBezTo>
                <a:lnTo>
                  <a:pt x="6827158" y="596077"/>
                </a:lnTo>
                <a:cubicBezTo>
                  <a:pt x="6827158" y="661919"/>
                  <a:pt x="6773782" y="715295"/>
                  <a:pt x="6707940" y="715295"/>
                </a:cubicBezTo>
                <a:lnTo>
                  <a:pt x="119218" y="715295"/>
                </a:lnTo>
                <a:cubicBezTo>
                  <a:pt x="53376" y="715295"/>
                  <a:pt x="0" y="661919"/>
                  <a:pt x="0" y="596077"/>
                </a:cubicBezTo>
                <a:lnTo>
                  <a:pt x="0" y="119218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38" tIns="80638" rIns="80638" bIns="80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대출금은 </a:t>
            </a:r>
            <a:r>
              <a:rPr lang="ko-KR" altLang="en-US" sz="1200" b="1" kern="1200" dirty="0"/>
              <a:t>어디로 지급되나요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20" name="자유형 19"/>
          <p:cNvSpPr/>
          <p:nvPr/>
        </p:nvSpPr>
        <p:spPr>
          <a:xfrm>
            <a:off x="269925" y="8249723"/>
            <a:ext cx="6827158" cy="643625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/>
              <a:t>대출금</a:t>
            </a:r>
            <a:r>
              <a:rPr lang="ko-KR" altLang="en-US" sz="1200" kern="1200"/>
              <a:t>은 </a:t>
            </a:r>
            <a:r>
              <a:rPr lang="ko-KR" altLang="en-US" sz="1200" b="1" kern="1200"/>
              <a:t>소속</a:t>
            </a:r>
            <a:r>
              <a:rPr lang="ko-KR" altLang="en-US" sz="1200" kern="1200"/>
              <a:t> </a:t>
            </a:r>
            <a:r>
              <a:rPr lang="ko-KR" altLang="en-US" sz="1200" b="1"/>
              <a:t>기관의 수납</a:t>
            </a:r>
            <a:r>
              <a:rPr lang="ko-KR" altLang="en-US" sz="1200" b="1" kern="1200"/>
              <a:t>계좌</a:t>
            </a:r>
            <a:r>
              <a:rPr lang="ko-KR" altLang="en-US" sz="1200" kern="1200"/>
              <a:t>로 </a:t>
            </a:r>
            <a:r>
              <a:rPr lang="ko-KR" altLang="en-US" sz="1200" kern="1200" dirty="0"/>
              <a:t>지급됩니다</a:t>
            </a:r>
            <a:r>
              <a:rPr lang="en-US" altLang="ko-KR" sz="1200" kern="1200" dirty="0"/>
              <a:t>. </a:t>
            </a:r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ko-KR" sz="1000" kern="1200"/>
              <a:t>   ※ </a:t>
            </a:r>
            <a:r>
              <a:rPr lang="ko-KR" altLang="en-US" sz="1000" kern="1200"/>
              <a:t>단</a:t>
            </a:r>
            <a:r>
              <a:rPr lang="en-US" altLang="ko-KR" sz="1000" kern="1200" dirty="0"/>
              <a:t>, </a:t>
            </a:r>
            <a:r>
              <a:rPr lang="ko-KR" altLang="en-US" sz="1000" kern="1200" dirty="0" err="1"/>
              <a:t>기등록</a:t>
            </a:r>
            <a:r>
              <a:rPr lang="ko-KR" altLang="en-US" sz="1000" kern="1200" dirty="0"/>
              <a:t> </a:t>
            </a:r>
            <a:r>
              <a:rPr lang="ko-KR" altLang="en-US" sz="1000" kern="1200"/>
              <a:t>대출의 경우 </a:t>
            </a:r>
            <a:r>
              <a:rPr lang="ko-KR" altLang="en-US" sz="1000" kern="1200" dirty="0"/>
              <a:t>학생 </a:t>
            </a:r>
            <a:r>
              <a:rPr lang="ko-KR" altLang="en-US" sz="1000" kern="1200"/>
              <a:t>개인계좌로 등록금</a:t>
            </a:r>
            <a:r>
              <a:rPr lang="en-US" altLang="ko-KR" sz="1000" kern="1200"/>
              <a:t>(</a:t>
            </a:r>
            <a:r>
              <a:rPr lang="ko-KR" altLang="en-US" sz="1000" kern="1200"/>
              <a:t>학습비</a:t>
            </a:r>
            <a:r>
              <a:rPr lang="en-US" altLang="ko-KR" sz="1000" kern="1200"/>
              <a:t>) </a:t>
            </a:r>
            <a:r>
              <a:rPr lang="ko-KR" altLang="en-US" sz="1000" kern="1200"/>
              <a:t>지급</a:t>
            </a:r>
            <a:endParaRPr lang="ko-KR" altLang="en-US" sz="1000" kern="1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6" name="자유형 18">
            <a:extLst>
              <a:ext uri="{FF2B5EF4-FFF2-40B4-BE49-F238E27FC236}">
                <a16:creationId xmlns:a16="http://schemas.microsoft.com/office/drawing/2014/main" id="{E2915839-19AD-4287-94B7-E5BAB20AC956}"/>
              </a:ext>
            </a:extLst>
          </p:cNvPr>
          <p:cNvSpPr/>
          <p:nvPr/>
        </p:nvSpPr>
        <p:spPr>
          <a:xfrm>
            <a:off x="448692" y="3924868"/>
            <a:ext cx="6768000" cy="648000"/>
          </a:xfrm>
          <a:custGeom>
            <a:avLst/>
            <a:gdLst>
              <a:gd name="connsiteX0" fmla="*/ 0 w 6827158"/>
              <a:gd name="connsiteY0" fmla="*/ 119218 h 715295"/>
              <a:gd name="connsiteX1" fmla="*/ 119218 w 6827158"/>
              <a:gd name="connsiteY1" fmla="*/ 0 h 715295"/>
              <a:gd name="connsiteX2" fmla="*/ 6707940 w 6827158"/>
              <a:gd name="connsiteY2" fmla="*/ 0 h 715295"/>
              <a:gd name="connsiteX3" fmla="*/ 6827158 w 6827158"/>
              <a:gd name="connsiteY3" fmla="*/ 119218 h 715295"/>
              <a:gd name="connsiteX4" fmla="*/ 6827158 w 6827158"/>
              <a:gd name="connsiteY4" fmla="*/ 596077 h 715295"/>
              <a:gd name="connsiteX5" fmla="*/ 6707940 w 6827158"/>
              <a:gd name="connsiteY5" fmla="*/ 715295 h 715295"/>
              <a:gd name="connsiteX6" fmla="*/ 119218 w 6827158"/>
              <a:gd name="connsiteY6" fmla="*/ 715295 h 715295"/>
              <a:gd name="connsiteX7" fmla="*/ 0 w 6827158"/>
              <a:gd name="connsiteY7" fmla="*/ 596077 h 715295"/>
              <a:gd name="connsiteX8" fmla="*/ 0 w 6827158"/>
              <a:gd name="connsiteY8" fmla="*/ 119218 h 71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15295">
                <a:moveTo>
                  <a:pt x="0" y="119218"/>
                </a:moveTo>
                <a:cubicBezTo>
                  <a:pt x="0" y="53376"/>
                  <a:pt x="53376" y="0"/>
                  <a:pt x="119218" y="0"/>
                </a:cubicBezTo>
                <a:lnTo>
                  <a:pt x="6707940" y="0"/>
                </a:lnTo>
                <a:cubicBezTo>
                  <a:pt x="6773782" y="0"/>
                  <a:pt x="6827158" y="53376"/>
                  <a:pt x="6827158" y="119218"/>
                </a:cubicBezTo>
                <a:lnTo>
                  <a:pt x="6827158" y="596077"/>
                </a:lnTo>
                <a:cubicBezTo>
                  <a:pt x="6827158" y="661919"/>
                  <a:pt x="6773782" y="715295"/>
                  <a:pt x="6707940" y="715295"/>
                </a:cubicBezTo>
                <a:lnTo>
                  <a:pt x="119218" y="715295"/>
                </a:lnTo>
                <a:cubicBezTo>
                  <a:pt x="53376" y="715295"/>
                  <a:pt x="0" y="661919"/>
                  <a:pt x="0" y="596077"/>
                </a:cubicBezTo>
                <a:lnTo>
                  <a:pt x="0" y="119218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38" tIns="80638" rIns="80638" bIns="80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제출해야 </a:t>
            </a:r>
            <a:r>
              <a:rPr lang="ko-KR" altLang="en-US" sz="1200" b="1" kern="1200" dirty="0"/>
              <a:t>할 서류가 있나요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27" name="자유형 19">
            <a:extLst>
              <a:ext uri="{FF2B5EF4-FFF2-40B4-BE49-F238E27FC236}">
                <a16:creationId xmlns:a16="http://schemas.microsoft.com/office/drawing/2014/main" id="{F23BCF35-5E4F-4A8E-96BB-5DD4DAE4B73B}"/>
              </a:ext>
            </a:extLst>
          </p:cNvPr>
          <p:cNvSpPr/>
          <p:nvPr/>
        </p:nvSpPr>
        <p:spPr>
          <a:xfrm>
            <a:off x="269925" y="4653922"/>
            <a:ext cx="6827158" cy="855050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kern="1200" dirty="0"/>
              <a:t>학점은행제 학습자 학자금대출 </a:t>
            </a:r>
            <a:r>
              <a:rPr lang="ko-KR" altLang="en-US" sz="1200" kern="1200" dirty="0" err="1"/>
              <a:t>신청시</a:t>
            </a:r>
            <a:r>
              <a:rPr lang="ko-KR" altLang="en-US" sz="1200" kern="1200" dirty="0"/>
              <a:t> 제출해야 할 별도의 서류는 </a:t>
            </a:r>
            <a:r>
              <a:rPr lang="ko-KR" altLang="en-US" sz="1200" b="1" kern="1200" dirty="0"/>
              <a:t>존재하지 않습니다</a:t>
            </a:r>
            <a:r>
              <a:rPr lang="en-US" altLang="ko-KR" sz="1200" b="1" kern="1200" dirty="0"/>
              <a:t>.</a:t>
            </a:r>
          </a:p>
          <a:p>
            <a:pPr marL="0" lvl="1" defTabSz="533400">
              <a:spcBef>
                <a:spcPct val="0"/>
              </a:spcBef>
              <a:spcAft>
                <a:spcPct val="20000"/>
              </a:spcAft>
            </a:pPr>
            <a:r>
              <a:rPr lang="en-US" altLang="ko-KR" sz="1000" kern="1200" dirty="0"/>
              <a:t>  ※ </a:t>
            </a:r>
            <a:r>
              <a:rPr lang="ko-KR" altLang="en-US" sz="1000" kern="1200" dirty="0"/>
              <a:t>단</a:t>
            </a:r>
            <a:r>
              <a:rPr lang="en-US" altLang="ko-KR" sz="1000" kern="1200" dirty="0"/>
              <a:t>, </a:t>
            </a:r>
            <a:r>
              <a:rPr lang="ko-KR" altLang="en-US" sz="1000" dirty="0"/>
              <a:t>장애인 정보 불일치</a:t>
            </a:r>
            <a:r>
              <a:rPr lang="en-US" altLang="ko-KR" sz="1000" dirty="0"/>
              <a:t>/ </a:t>
            </a:r>
            <a:r>
              <a:rPr lang="ko-KR" altLang="en-US" sz="1000" dirty="0"/>
              <a:t>국내 거주상태 불일치</a:t>
            </a:r>
            <a:r>
              <a:rPr lang="en-US" altLang="ko-KR" sz="1000" dirty="0"/>
              <a:t>/ </a:t>
            </a:r>
            <a:r>
              <a:rPr lang="ko-KR" altLang="en-US" sz="1000" dirty="0"/>
              <a:t>만 </a:t>
            </a:r>
            <a:r>
              <a:rPr lang="en-US" altLang="ko-KR" sz="1000" dirty="0"/>
              <a:t>55</a:t>
            </a:r>
            <a:r>
              <a:rPr lang="ko-KR" altLang="en-US" sz="1000" dirty="0"/>
              <a:t>세 이전 학업 수행을 증빙하기 위한 서류 제출은 대상자</a:t>
            </a:r>
            <a:endParaRPr lang="en-US" altLang="ko-KR" sz="1000" dirty="0"/>
          </a:p>
          <a:p>
            <a:pPr marL="0" lvl="1" defTabSz="533400">
              <a:spcBef>
                <a:spcPct val="0"/>
              </a:spcBef>
              <a:spcAft>
                <a:spcPct val="20000"/>
              </a:spcAft>
            </a:pPr>
            <a:r>
              <a:rPr lang="ko-KR" altLang="en-US" sz="1000" dirty="0"/>
              <a:t>      에 한해 있을 수 있습니다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1000" kern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52E09-1993-496D-8AFF-355D22CD6230}"/>
              </a:ext>
            </a:extLst>
          </p:cNvPr>
          <p:cNvSpPr txBox="1"/>
          <p:nvPr/>
        </p:nvSpPr>
        <p:spPr>
          <a:xfrm>
            <a:off x="430694" y="9151763"/>
            <a:ext cx="682715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/>
              <a:t>※ </a:t>
            </a:r>
            <a:r>
              <a:rPr lang="ko-KR" altLang="en-US" sz="1200" b="1"/>
              <a:t>자세한 내용은 한국장학재단 </a:t>
            </a:r>
            <a:r>
              <a:rPr lang="ko-KR" altLang="en-US" sz="1200" b="1">
                <a:solidFill>
                  <a:srgbClr val="FF0000"/>
                </a:solidFill>
              </a:rPr>
              <a:t>상담센터</a:t>
            </a:r>
            <a:r>
              <a:rPr lang="en-US" altLang="ko-KR" sz="1200" b="1">
                <a:solidFill>
                  <a:srgbClr val="FF0000"/>
                </a:solidFill>
              </a:rPr>
              <a:t>(1599-2000) </a:t>
            </a:r>
            <a:r>
              <a:rPr lang="ko-KR" altLang="en-US" sz="1200" b="1"/>
              <a:t>또는 </a:t>
            </a:r>
            <a:endParaRPr lang="en-US" altLang="ko-KR" sz="1200" b="1"/>
          </a:p>
          <a:p>
            <a:r>
              <a:rPr lang="en-US" altLang="ko-KR" sz="1200" b="1"/>
              <a:t>   [</a:t>
            </a:r>
            <a:r>
              <a:rPr lang="ko-KR" altLang="en-US" sz="1200" b="1"/>
              <a:t>재단 홈페이지</a:t>
            </a:r>
            <a:r>
              <a:rPr lang="en-US" altLang="ko-KR" sz="1200" b="1"/>
              <a:t>(</a:t>
            </a:r>
            <a:r>
              <a:rPr lang="en-US" altLang="ko-KR" sz="1200" b="1">
                <a:hlinkClick r:id="rId3"/>
              </a:rPr>
              <a:t>www.kosaf.go.kr</a:t>
            </a:r>
            <a:r>
              <a:rPr lang="en-US" altLang="ko-KR" sz="1200" b="1"/>
              <a:t>) &gt; </a:t>
            </a:r>
            <a:r>
              <a:rPr lang="ko-KR" altLang="en-US" sz="1200" b="1"/>
              <a:t>고객센터 </a:t>
            </a:r>
            <a:r>
              <a:rPr lang="en-US" altLang="ko-KR" sz="1200" b="1"/>
              <a:t>&gt; </a:t>
            </a:r>
            <a:r>
              <a:rPr lang="ko-KR" altLang="en-US" sz="1200" b="1"/>
              <a:t>자주묻는질문</a:t>
            </a:r>
            <a:r>
              <a:rPr lang="en-US" altLang="ko-KR" sz="1200" b="1"/>
              <a:t>(FAQ)]</a:t>
            </a:r>
            <a:r>
              <a:rPr lang="ko-KR" altLang="en-US" sz="1200" b="1"/>
              <a:t>를 통해 확인 가능합니다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185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5E8180-EA16-4519-B2F5-5E0BC0310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0"/>
          <a:stretch/>
        </p:blipFill>
        <p:spPr>
          <a:xfrm>
            <a:off x="269925" y="5292948"/>
            <a:ext cx="7128792" cy="34563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C207876-24E7-4CA7-B458-381CAC001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5" y="1620540"/>
            <a:ext cx="7200800" cy="349634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학자금대출 신청 준비</a:t>
            </a:r>
            <a:endParaRPr lang="ko-KR" alt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48" y="971123"/>
            <a:ext cx="3387524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서비스이용자 등록 및 로그인</a:t>
            </a: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3381243957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직사각형 18"/>
          <p:cNvSpPr/>
          <p:nvPr/>
        </p:nvSpPr>
        <p:spPr>
          <a:xfrm>
            <a:off x="269926" y="392479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14473" y="6517084"/>
            <a:ext cx="701223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E3BA5AE-A978-4713-9405-1A7414CB8C80}"/>
              </a:ext>
            </a:extLst>
          </p:cNvPr>
          <p:cNvSpPr/>
          <p:nvPr/>
        </p:nvSpPr>
        <p:spPr>
          <a:xfrm>
            <a:off x="6285126" y="1589787"/>
            <a:ext cx="825559" cy="174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6F4CE-CD8E-4F38-AD75-7B938D03DB76}"/>
              </a:ext>
            </a:extLst>
          </p:cNvPr>
          <p:cNvSpPr/>
          <p:nvPr/>
        </p:nvSpPr>
        <p:spPr>
          <a:xfrm>
            <a:off x="219060" y="1555776"/>
            <a:ext cx="7251665" cy="35830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56997D-C940-4335-9D65-1A7FAAF3E9D9}"/>
              </a:ext>
            </a:extLst>
          </p:cNvPr>
          <p:cNvSpPr/>
          <p:nvPr/>
        </p:nvSpPr>
        <p:spPr>
          <a:xfrm>
            <a:off x="219060" y="5232950"/>
            <a:ext cx="7251665" cy="3516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C7EECC-28E2-4A94-96F2-C246AE90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2" y="1573305"/>
            <a:ext cx="7230027" cy="332665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FCA7AD0-F8B9-41CA-80A7-67C3C58A8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53" b="41848"/>
          <a:stretch/>
        </p:blipFill>
        <p:spPr>
          <a:xfrm>
            <a:off x="218653" y="5004917"/>
            <a:ext cx="7251666" cy="244827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학자금대출 신청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671629634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6BD84AC-EE8B-4958-B3FE-29BC7D292A05}"/>
              </a:ext>
            </a:extLst>
          </p:cNvPr>
          <p:cNvSpPr/>
          <p:nvPr/>
        </p:nvSpPr>
        <p:spPr>
          <a:xfrm>
            <a:off x="4091268" y="4014709"/>
            <a:ext cx="936104" cy="19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대체 처리 13"/>
          <p:cNvSpPr/>
          <p:nvPr/>
        </p:nvSpPr>
        <p:spPr>
          <a:xfrm>
            <a:off x="456748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시작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984572F-546C-4492-8816-26626945E64A}"/>
              </a:ext>
            </a:extLst>
          </p:cNvPr>
          <p:cNvSpPr/>
          <p:nvPr/>
        </p:nvSpPr>
        <p:spPr>
          <a:xfrm>
            <a:off x="5624987" y="1644512"/>
            <a:ext cx="825559" cy="208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64DA8E8-B006-4479-8B7C-9C99ACFB5A43}"/>
              </a:ext>
            </a:extLst>
          </p:cNvPr>
          <p:cNvSpPr/>
          <p:nvPr/>
        </p:nvSpPr>
        <p:spPr>
          <a:xfrm>
            <a:off x="6232184" y="2225028"/>
            <a:ext cx="825559" cy="208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3A50042-9E0E-456F-A6FA-A3F020914632}"/>
              </a:ext>
            </a:extLst>
          </p:cNvPr>
          <p:cNvSpPr/>
          <p:nvPr/>
        </p:nvSpPr>
        <p:spPr>
          <a:xfrm>
            <a:off x="5022453" y="5989250"/>
            <a:ext cx="1224136" cy="1422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F02082-FCA7-4E8C-8D38-6CD10F836C6C}"/>
              </a:ext>
            </a:extLst>
          </p:cNvPr>
          <p:cNvSpPr/>
          <p:nvPr/>
        </p:nvSpPr>
        <p:spPr>
          <a:xfrm>
            <a:off x="219060" y="1555776"/>
            <a:ext cx="7251665" cy="3256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88B1B9-05DC-4495-80AB-8E26813B212B}"/>
              </a:ext>
            </a:extLst>
          </p:cNvPr>
          <p:cNvSpPr/>
          <p:nvPr/>
        </p:nvSpPr>
        <p:spPr>
          <a:xfrm>
            <a:off x="219060" y="4947043"/>
            <a:ext cx="7251665" cy="38352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273B9-A578-4657-B963-1148D8702D88}"/>
              </a:ext>
            </a:extLst>
          </p:cNvPr>
          <p:cNvSpPr txBox="1"/>
          <p:nvPr/>
        </p:nvSpPr>
        <p:spPr>
          <a:xfrm>
            <a:off x="5605718" y="1814496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1A79F-2202-4A9D-8A13-770F2BF0E215}"/>
              </a:ext>
            </a:extLst>
          </p:cNvPr>
          <p:cNvSpPr txBox="1"/>
          <p:nvPr/>
        </p:nvSpPr>
        <p:spPr>
          <a:xfrm>
            <a:off x="5842815" y="2126431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8F61C-CCDD-4309-9DC1-B08A72606A62}"/>
              </a:ext>
            </a:extLst>
          </p:cNvPr>
          <p:cNvSpPr txBox="1"/>
          <p:nvPr/>
        </p:nvSpPr>
        <p:spPr>
          <a:xfrm>
            <a:off x="5410767" y="5487736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E1BE1-AA1A-4146-A504-FB9B59969203}"/>
              </a:ext>
            </a:extLst>
          </p:cNvPr>
          <p:cNvSpPr txBox="1"/>
          <p:nvPr/>
        </p:nvSpPr>
        <p:spPr>
          <a:xfrm>
            <a:off x="696999" y="7516994"/>
            <a:ext cx="6316612" cy="1169551"/>
          </a:xfrm>
          <a:prstGeom prst="rect">
            <a:avLst/>
          </a:prstGeom>
          <a:solidFill>
            <a:srgbClr val="FBE7A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※ 2024</a:t>
            </a:r>
            <a:r>
              <a:rPr lang="ko-KR" altLang="en-US" sz="1100" b="1" dirty="0">
                <a:solidFill>
                  <a:srgbClr val="FF0000"/>
                </a:solidFill>
              </a:rPr>
              <a:t>년 학점은행제 학습자 학자금대출은 최대 </a:t>
            </a:r>
            <a:r>
              <a:rPr lang="en-US" altLang="ko-KR" sz="1100" b="1" dirty="0">
                <a:solidFill>
                  <a:srgbClr val="FF0000"/>
                </a:solidFill>
              </a:rPr>
              <a:t>2</a:t>
            </a:r>
            <a:r>
              <a:rPr lang="ko-KR" altLang="en-US" sz="1100" b="1" dirty="0">
                <a:solidFill>
                  <a:srgbClr val="FF0000"/>
                </a:solidFill>
              </a:rPr>
              <a:t>개 기관의 학자금대출을 지원합니다</a:t>
            </a:r>
            <a:r>
              <a:rPr lang="en-US" altLang="ko-KR" sz="11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altLang="ko-KR" sz="1100" dirty="0"/>
              <a:t>  3</a:t>
            </a:r>
            <a:r>
              <a:rPr lang="ko-KR" altLang="en-US" sz="1100" dirty="0"/>
              <a:t>개 이상 기관의 학자금대출은 지원하지 않으므로</a:t>
            </a:r>
            <a:r>
              <a:rPr lang="en-US" altLang="ko-KR" sz="1100" dirty="0"/>
              <a:t>, </a:t>
            </a:r>
            <a:r>
              <a:rPr lang="ko-KR" altLang="en-US" sz="1100" dirty="0"/>
              <a:t>개인의 </a:t>
            </a:r>
            <a:r>
              <a:rPr lang="ko-KR" altLang="en-US" sz="1100" dirty="0" err="1"/>
              <a:t>학습비</a:t>
            </a:r>
            <a:r>
              <a:rPr lang="ko-KR" altLang="en-US" sz="1100" dirty="0"/>
              <a:t> 필요상황에 따라 학자금대출  </a:t>
            </a:r>
            <a:endParaRPr lang="en-US" altLang="ko-KR" sz="1100" dirty="0"/>
          </a:p>
          <a:p>
            <a:r>
              <a:rPr lang="en-US" altLang="ko-KR" sz="1100" dirty="0"/>
              <a:t>  </a:t>
            </a:r>
            <a:r>
              <a:rPr lang="ko-KR" altLang="en-US" sz="1100" dirty="0"/>
              <a:t>지원 기관을 선택하시기 바랍니다</a:t>
            </a:r>
            <a:r>
              <a:rPr lang="en-US" altLang="ko-KR" sz="1100" dirty="0"/>
              <a:t>.</a:t>
            </a:r>
          </a:p>
          <a:p>
            <a:endParaRPr lang="en-US" altLang="ko-KR" sz="400" dirty="0"/>
          </a:p>
          <a:p>
            <a:pPr marL="171450" indent="-171450">
              <a:buFontTx/>
              <a:buChar char="-"/>
            </a:pPr>
            <a:r>
              <a:rPr lang="ko-KR" altLang="en-US" sz="1100" dirty="0"/>
              <a:t>학습자는 당해 학기 학점은행제 학습자 학자금대출 다 건 신청 가능</a:t>
            </a:r>
            <a:endParaRPr lang="en-US" altLang="ko-KR" sz="1100" dirty="0"/>
          </a:p>
          <a:p>
            <a:pPr marL="171450" indent="-171450">
              <a:buFontTx/>
              <a:buChar char="-"/>
            </a:pPr>
            <a:r>
              <a:rPr lang="ko-KR" altLang="en-US" sz="1100" b="1" dirty="0"/>
              <a:t>단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동일 기관에서 다 건 신청 불가</a:t>
            </a:r>
            <a:endParaRPr lang="en-US" altLang="ko-KR" sz="1100" b="1" dirty="0"/>
          </a:p>
          <a:p>
            <a:pPr marL="171450" indent="-171450">
              <a:buFontTx/>
              <a:buChar char="-"/>
            </a:pPr>
            <a:r>
              <a:rPr lang="ko-KR" altLang="en-US" sz="1100" dirty="0"/>
              <a:t>대출 심사 승인 후 </a:t>
            </a:r>
            <a:r>
              <a:rPr lang="ko-KR" altLang="en-US" sz="1100" b="1" dirty="0"/>
              <a:t>최대 </a:t>
            </a:r>
            <a:r>
              <a:rPr lang="en-US" altLang="ko-KR" sz="1100" b="1" dirty="0"/>
              <a:t>2</a:t>
            </a:r>
            <a:r>
              <a:rPr lang="ko-KR" altLang="en-US" sz="1100" b="1" dirty="0"/>
              <a:t>개 기관 실행 </a:t>
            </a:r>
            <a:r>
              <a:rPr lang="ko-KR" altLang="en-US" sz="1100" dirty="0"/>
              <a:t>가능</a:t>
            </a:r>
            <a:r>
              <a:rPr lang="en-US" altLang="ko-KR" sz="1100" dirty="0"/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318F99B4-C9AC-4711-A15F-1D901262507D}"/>
              </a:ext>
            </a:extLst>
          </p:cNvPr>
          <p:cNvGrpSpPr/>
          <p:nvPr/>
        </p:nvGrpSpPr>
        <p:grpSpPr>
          <a:xfrm>
            <a:off x="166957" y="1731589"/>
            <a:ext cx="7418123" cy="6513687"/>
            <a:chOff x="166957" y="1731589"/>
            <a:chExt cx="7418123" cy="651368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7E94C2A-2697-4F63-8DDC-D8D48E16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57" y="1731589"/>
              <a:ext cx="7418123" cy="6513687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4FB828A-12AC-4E6B-AA52-F8CE43572C5E}"/>
                </a:ext>
              </a:extLst>
            </p:cNvPr>
            <p:cNvSpPr/>
            <p:nvPr/>
          </p:nvSpPr>
          <p:spPr>
            <a:xfrm>
              <a:off x="1366456" y="2916684"/>
              <a:ext cx="415637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462C1BB-349B-4953-9FE5-6BCFF444D080}"/>
                </a:ext>
              </a:extLst>
            </p:cNvPr>
            <p:cNvSpPr/>
            <p:nvPr/>
          </p:nvSpPr>
          <p:spPr>
            <a:xfrm>
              <a:off x="4950445" y="2916684"/>
              <a:ext cx="64807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951DAAE-DCDE-4609-A47F-5BC0A6C4F5C5}"/>
                </a:ext>
              </a:extLst>
            </p:cNvPr>
            <p:cNvSpPr/>
            <p:nvPr/>
          </p:nvSpPr>
          <p:spPr>
            <a:xfrm>
              <a:off x="4158357" y="7453188"/>
              <a:ext cx="64807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3FFACF5-BF71-48AD-8EC8-A80CA371CBC6}"/>
                </a:ext>
              </a:extLst>
            </p:cNvPr>
            <p:cNvSpPr/>
            <p:nvPr/>
          </p:nvSpPr>
          <p:spPr>
            <a:xfrm>
              <a:off x="3294261" y="7453188"/>
              <a:ext cx="288033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34EE5AC-72FD-4847-8CCC-615D4FCECC08}"/>
                </a:ext>
              </a:extLst>
            </p:cNvPr>
            <p:cNvSpPr/>
            <p:nvPr/>
          </p:nvSpPr>
          <p:spPr>
            <a:xfrm>
              <a:off x="4950445" y="3132708"/>
              <a:ext cx="64807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61981856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직사각형 25"/>
          <p:cNvSpPr/>
          <p:nvPr/>
        </p:nvSpPr>
        <p:spPr>
          <a:xfrm>
            <a:off x="153069" y="33254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1.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신청동의 및 서약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9979C2F-E250-45A8-8007-6777D8BE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857A4F2-FEED-47D0-8E00-7F1DB3348677}"/>
              </a:ext>
            </a:extLst>
          </p:cNvPr>
          <p:cNvSpPr/>
          <p:nvPr/>
        </p:nvSpPr>
        <p:spPr>
          <a:xfrm>
            <a:off x="248181" y="5470619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07AA1E9-DB5F-4FDA-811A-71CEDCDA33DD}"/>
              </a:ext>
            </a:extLst>
          </p:cNvPr>
          <p:cNvSpPr/>
          <p:nvPr/>
        </p:nvSpPr>
        <p:spPr>
          <a:xfrm>
            <a:off x="255612" y="5903636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777549F-6EBA-492F-8838-370D10F5467C}"/>
              </a:ext>
            </a:extLst>
          </p:cNvPr>
          <p:cNvSpPr/>
          <p:nvPr/>
        </p:nvSpPr>
        <p:spPr>
          <a:xfrm>
            <a:off x="6966669" y="5182496"/>
            <a:ext cx="504056" cy="268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5B5F831-C348-4BD9-A9D2-8937AE417572}"/>
              </a:ext>
            </a:extLst>
          </p:cNvPr>
          <p:cNvSpPr/>
          <p:nvPr/>
        </p:nvSpPr>
        <p:spPr>
          <a:xfrm>
            <a:off x="413941" y="7087663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4694244-6338-42EA-A6BF-FE3AE007D584}"/>
              </a:ext>
            </a:extLst>
          </p:cNvPr>
          <p:cNvSpPr/>
          <p:nvPr/>
        </p:nvSpPr>
        <p:spPr>
          <a:xfrm>
            <a:off x="6966669" y="5643250"/>
            <a:ext cx="504056" cy="268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7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8DEE0A80-8B04-473D-A460-B7A6D61BF4A3}"/>
              </a:ext>
            </a:extLst>
          </p:cNvPr>
          <p:cNvGrpSpPr/>
          <p:nvPr/>
        </p:nvGrpSpPr>
        <p:grpSpPr>
          <a:xfrm>
            <a:off x="219060" y="2382968"/>
            <a:ext cx="7354633" cy="4320480"/>
            <a:chOff x="219060" y="2382968"/>
            <a:chExt cx="7354633" cy="432048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B9D68168-36F1-4B29-A853-F587A1E28D5B}"/>
                </a:ext>
              </a:extLst>
            </p:cNvPr>
            <p:cNvGrpSpPr/>
            <p:nvPr/>
          </p:nvGrpSpPr>
          <p:grpSpPr>
            <a:xfrm>
              <a:off x="219060" y="2382968"/>
              <a:ext cx="7354633" cy="4320480"/>
              <a:chOff x="219060" y="2382968"/>
              <a:chExt cx="7354633" cy="4320480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0BA173D3-BFDB-43F2-8AF0-C4207197FFE1}"/>
                  </a:ext>
                </a:extLst>
              </p:cNvPr>
              <p:cNvGrpSpPr/>
              <p:nvPr/>
            </p:nvGrpSpPr>
            <p:grpSpPr>
              <a:xfrm>
                <a:off x="219060" y="2382968"/>
                <a:ext cx="7354633" cy="4320480"/>
                <a:chOff x="219060" y="2382968"/>
                <a:chExt cx="7354633" cy="4320480"/>
              </a:xfrm>
            </p:grpSpPr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C594AB98-52FD-4643-A3ED-4757362762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060" y="2382968"/>
                  <a:ext cx="7354633" cy="4320480"/>
                </a:xfrm>
                <a:prstGeom prst="rect">
                  <a:avLst/>
                </a:prstGeom>
              </p:spPr>
            </p:pic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BC914C07-8E04-479C-89E9-C916428B011B}"/>
                    </a:ext>
                  </a:extLst>
                </p:cNvPr>
                <p:cNvSpPr/>
                <p:nvPr/>
              </p:nvSpPr>
              <p:spPr>
                <a:xfrm>
                  <a:off x="485949" y="3492748"/>
                  <a:ext cx="154800" cy="14401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798BDC10-84D2-4A3F-A98E-77304B46ACAB}"/>
                    </a:ext>
                  </a:extLst>
                </p:cNvPr>
                <p:cNvSpPr/>
                <p:nvPr/>
              </p:nvSpPr>
              <p:spPr>
                <a:xfrm>
                  <a:off x="1710085" y="3492748"/>
                  <a:ext cx="162000" cy="144016"/>
                </a:xfrm>
                <a:prstGeom prst="rect">
                  <a:avLst/>
                </a:prstGeom>
                <a:solidFill>
                  <a:srgbClr val="1A61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5390741B-9431-46EE-A58E-52B60FFB28F4}"/>
                    </a:ext>
                  </a:extLst>
                </p:cNvPr>
                <p:cNvSpPr/>
                <p:nvPr/>
              </p:nvSpPr>
              <p:spPr>
                <a:xfrm>
                  <a:off x="2930130" y="3492748"/>
                  <a:ext cx="144016" cy="14401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C67DA62C-698F-4148-B804-5FA5BAC002F0}"/>
                    </a:ext>
                  </a:extLst>
                </p:cNvPr>
                <p:cNvSpPr/>
                <p:nvPr/>
              </p:nvSpPr>
              <p:spPr>
                <a:xfrm flipH="1" flipV="1">
                  <a:off x="4014342" y="3446152"/>
                  <a:ext cx="144015" cy="160658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CC953CDD-469C-4B56-99E7-45AD9BA058CD}"/>
                    </a:ext>
                  </a:extLst>
                </p:cNvPr>
                <p:cNvSpPr/>
                <p:nvPr/>
              </p:nvSpPr>
              <p:spPr>
                <a:xfrm>
                  <a:off x="5310485" y="3492748"/>
                  <a:ext cx="144016" cy="14401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910C496A-A414-4FAC-98E0-98EED3D9CEBF}"/>
                    </a:ext>
                  </a:extLst>
                </p:cNvPr>
                <p:cNvSpPr/>
                <p:nvPr/>
              </p:nvSpPr>
              <p:spPr>
                <a:xfrm>
                  <a:off x="6570208" y="3476104"/>
                  <a:ext cx="144016" cy="14401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EBDCF80-0C66-4E82-8DAE-ECBE0799F4C7}"/>
                  </a:ext>
                </a:extLst>
              </p:cNvPr>
              <p:cNvSpPr/>
              <p:nvPr/>
            </p:nvSpPr>
            <p:spPr>
              <a:xfrm>
                <a:off x="1402148" y="3996804"/>
                <a:ext cx="648072" cy="2160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5DDB4E3-5718-40CC-BD06-55BDF6F881DF}"/>
                  </a:ext>
                </a:extLst>
              </p:cNvPr>
              <p:cNvSpPr/>
              <p:nvPr/>
            </p:nvSpPr>
            <p:spPr>
              <a:xfrm>
                <a:off x="4929983" y="3996804"/>
                <a:ext cx="648072" cy="2160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47E1E911-12DC-4674-B236-0C9E63701AC0}"/>
                  </a:ext>
                </a:extLst>
              </p:cNvPr>
              <p:cNvSpPr/>
              <p:nvPr/>
            </p:nvSpPr>
            <p:spPr>
              <a:xfrm>
                <a:off x="4929983" y="4293220"/>
                <a:ext cx="648072" cy="2160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1BEFEB1-B681-4ED7-8499-7C7C9C8D8B2D}"/>
                </a:ext>
              </a:extLst>
            </p:cNvPr>
            <p:cNvSpPr/>
            <p:nvPr/>
          </p:nvSpPr>
          <p:spPr>
            <a:xfrm>
              <a:off x="378021" y="4803722"/>
              <a:ext cx="756000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B0D249E-43CE-476E-BF4B-0CFF47BAC053}"/>
                </a:ext>
              </a:extLst>
            </p:cNvPr>
            <p:cNvSpPr/>
            <p:nvPr/>
          </p:nvSpPr>
          <p:spPr>
            <a:xfrm>
              <a:off x="359916" y="4872439"/>
              <a:ext cx="1512169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>
                  <a:solidFill>
                    <a:srgbClr val="488DC4"/>
                  </a:solidFill>
                </a:rPr>
                <a:t>학점은행제 기관정보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DB0C4C5-357C-4E3B-877A-180DDD84E827}"/>
                </a:ext>
              </a:extLst>
            </p:cNvPr>
            <p:cNvSpPr/>
            <p:nvPr/>
          </p:nvSpPr>
          <p:spPr>
            <a:xfrm>
              <a:off x="379578" y="5600954"/>
              <a:ext cx="683992" cy="178374"/>
            </a:xfrm>
            <a:prstGeom prst="rect">
              <a:avLst/>
            </a:prstGeom>
            <a:solidFill>
              <a:srgbClr val="F8F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13DC55-5A67-43DC-BEEE-8ABEFE0F908F}"/>
                </a:ext>
              </a:extLst>
            </p:cNvPr>
            <p:cNvSpPr txBox="1"/>
            <p:nvPr/>
          </p:nvSpPr>
          <p:spPr>
            <a:xfrm>
              <a:off x="359916" y="5581628"/>
              <a:ext cx="882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소속 기관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212924" y="971123"/>
            <a:ext cx="344137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기관정보 입력</a:t>
            </a:r>
            <a:endParaRPr lang="en-US" altLang="ko-KR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18279106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3E3EBFB4-551A-43E0-B07E-CF615B554AAA}"/>
              </a:ext>
            </a:extLst>
          </p:cNvPr>
          <p:cNvGrpSpPr/>
          <p:nvPr/>
        </p:nvGrpSpPr>
        <p:grpSpPr>
          <a:xfrm>
            <a:off x="172876" y="1764556"/>
            <a:ext cx="7379675" cy="6408712"/>
            <a:chOff x="172876" y="1764556"/>
            <a:chExt cx="7379675" cy="6408712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7B421FD-9524-4797-8C14-3D6FC8D9ED4C}"/>
                </a:ext>
              </a:extLst>
            </p:cNvPr>
            <p:cNvGrpSpPr/>
            <p:nvPr/>
          </p:nvGrpSpPr>
          <p:grpSpPr>
            <a:xfrm>
              <a:off x="172876" y="1764556"/>
              <a:ext cx="7379675" cy="6408712"/>
              <a:chOff x="172876" y="1764556"/>
              <a:chExt cx="7379675" cy="640871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5643449B-0713-434A-A8E9-FD01087815F3}"/>
                  </a:ext>
                </a:extLst>
              </p:cNvPr>
              <p:cNvGrpSpPr/>
              <p:nvPr/>
            </p:nvGrpSpPr>
            <p:grpSpPr>
              <a:xfrm>
                <a:off x="172876" y="1764556"/>
                <a:ext cx="7379675" cy="6408712"/>
                <a:chOff x="0" y="1970008"/>
                <a:chExt cx="7740650" cy="6789896"/>
              </a:xfrm>
            </p:grpSpPr>
            <p:pic>
              <p:nvPicPr>
                <p:cNvPr id="12" name="그림 11">
                  <a:extLst>
                    <a:ext uri="{FF2B5EF4-FFF2-40B4-BE49-F238E27FC236}">
                      <a16:creationId xmlns:a16="http://schemas.microsoft.com/office/drawing/2014/main" id="{A7D9C195-4EC5-49B8-B9E3-DDD7D8D67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1970008"/>
                  <a:ext cx="7740650" cy="6789896"/>
                </a:xfrm>
                <a:prstGeom prst="rect">
                  <a:avLst/>
                </a:prstGeom>
              </p:spPr>
            </p:pic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5DD7C136-34E6-4705-B443-1AA6517D65B2}"/>
                    </a:ext>
                  </a:extLst>
                </p:cNvPr>
                <p:cNvSpPr/>
                <p:nvPr/>
              </p:nvSpPr>
              <p:spPr>
                <a:xfrm>
                  <a:off x="1278037" y="3204716"/>
                  <a:ext cx="288032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33C5F2DD-3E73-4062-BD08-B1D1E20AFC88}"/>
                    </a:ext>
                  </a:extLst>
                </p:cNvPr>
                <p:cNvSpPr/>
                <p:nvPr/>
              </p:nvSpPr>
              <p:spPr>
                <a:xfrm>
                  <a:off x="5022453" y="3204716"/>
                  <a:ext cx="648072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2723600D-78FB-4A7C-BB54-1ABF6A6C1255}"/>
                    </a:ext>
                  </a:extLst>
                </p:cNvPr>
                <p:cNvSpPr/>
                <p:nvPr/>
              </p:nvSpPr>
              <p:spPr>
                <a:xfrm>
                  <a:off x="4899398" y="4583440"/>
                  <a:ext cx="648072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B4491151-AD87-4B91-A7F6-C2B2B62D86ED}"/>
                    </a:ext>
                  </a:extLst>
                </p:cNvPr>
                <p:cNvSpPr/>
                <p:nvPr/>
              </p:nvSpPr>
              <p:spPr>
                <a:xfrm>
                  <a:off x="1438219" y="4599206"/>
                  <a:ext cx="648072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50A3EFE5-4EE9-445B-9840-645EE2362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0464" r="79264" b="-2744"/>
              <a:stretch/>
            </p:blipFill>
            <p:spPr>
              <a:xfrm>
                <a:off x="1492914" y="7121068"/>
                <a:ext cx="668962" cy="216023"/>
              </a:xfrm>
              <a:prstGeom prst="rect">
                <a:avLst/>
              </a:prstGeom>
            </p:spPr>
          </p:pic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A32F14E-8D57-4996-89CB-E6D01D43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97" y="1816420"/>
              <a:ext cx="3561106" cy="272278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E37941F-D8C1-47A6-AE86-E72172C46CD3}"/>
                </a:ext>
              </a:extLst>
            </p:cNvPr>
            <p:cNvSpPr/>
            <p:nvPr/>
          </p:nvSpPr>
          <p:spPr>
            <a:xfrm>
              <a:off x="1391313" y="3132708"/>
              <a:ext cx="1038852" cy="1359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2F04059-F1B0-4FBF-930B-1F686A561C52}"/>
                </a:ext>
              </a:extLst>
            </p:cNvPr>
            <p:cNvSpPr/>
            <p:nvPr/>
          </p:nvSpPr>
          <p:spPr>
            <a:xfrm>
              <a:off x="1342106" y="3104232"/>
              <a:ext cx="1440160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00">
                  <a:solidFill>
                    <a:schemeClr val="tx1"/>
                  </a:solidFill>
                </a:rPr>
                <a:t>학점은행제 학습자 학자금대출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EEBF3-EF00-4E30-88C3-A8C284F38909}"/>
                </a:ext>
              </a:extLst>
            </p:cNvPr>
            <p:cNvSpPr/>
            <p:nvPr/>
          </p:nvSpPr>
          <p:spPr>
            <a:xfrm>
              <a:off x="1684864" y="2519781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E088FA1-9DD4-4101-BE53-629DAF6FE0AB}"/>
                </a:ext>
              </a:extLst>
            </p:cNvPr>
            <p:cNvSpPr/>
            <p:nvPr/>
          </p:nvSpPr>
          <p:spPr>
            <a:xfrm>
              <a:off x="2862213" y="2519781"/>
              <a:ext cx="187200" cy="144016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F18FC0E-2EC6-47F7-B234-EFCA444F89C0}"/>
                </a:ext>
              </a:extLst>
            </p:cNvPr>
            <p:cNvSpPr/>
            <p:nvPr/>
          </p:nvSpPr>
          <p:spPr>
            <a:xfrm>
              <a:off x="413941" y="2519781"/>
              <a:ext cx="1764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8800A77-2FB1-4E37-83AB-24018BB7AC8F}"/>
                </a:ext>
              </a:extLst>
            </p:cNvPr>
            <p:cNvSpPr/>
            <p:nvPr/>
          </p:nvSpPr>
          <p:spPr>
            <a:xfrm>
              <a:off x="3983762" y="2519781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5AF47C4-9C57-4C8D-B582-3D379DE13995}"/>
                </a:ext>
              </a:extLst>
            </p:cNvPr>
            <p:cNvSpPr/>
            <p:nvPr/>
          </p:nvSpPr>
          <p:spPr>
            <a:xfrm>
              <a:off x="5310485" y="2519781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B1A1E05-C909-4DA4-B6F5-3558A318B6C5}"/>
                </a:ext>
              </a:extLst>
            </p:cNvPr>
            <p:cNvSpPr/>
            <p:nvPr/>
          </p:nvSpPr>
          <p:spPr>
            <a:xfrm>
              <a:off x="6588645" y="2519781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10872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3.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개인정보 입력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601593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098DBF-E915-4D1F-9FE0-FE4665B4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2" y="2983497"/>
            <a:ext cx="7159982" cy="340324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440077824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4926911" y="2559444"/>
            <a:ext cx="975308" cy="84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26911" y="2176258"/>
            <a:ext cx="2245082" cy="567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lIns="104795" tIns="52397" rIns="104795" bIns="52397" rtlCol="0">
            <a:spAutoFit/>
          </a:bodyPr>
          <a:lstStyle/>
          <a:p>
            <a:pPr algn="ctr"/>
            <a:r>
              <a:rPr lang="ko-KR" altLang="en-US" sz="1500" b="1"/>
              <a:t>미성년 학습자일 경우</a:t>
            </a:r>
            <a:endParaRPr lang="en-US" altLang="ko-KR" sz="1500" b="1"/>
          </a:p>
          <a:p>
            <a:pPr algn="ctr"/>
            <a:endParaRPr lang="en-US" altLang="ko-KR" sz="300" b="1"/>
          </a:p>
          <a:p>
            <a:pPr algn="ctr"/>
            <a:r>
              <a:rPr lang="en-US" altLang="ko-KR" sz="1200" b="1"/>
              <a:t>- </a:t>
            </a:r>
            <a:r>
              <a:rPr lang="ko-KR" altLang="en-US" sz="1200" b="1"/>
              <a:t>가족정보</a:t>
            </a:r>
            <a:r>
              <a:rPr lang="en-US" altLang="ko-KR" sz="1200" b="1"/>
              <a:t>(</a:t>
            </a:r>
            <a:r>
              <a:rPr lang="ko-KR" altLang="en-US" sz="1200" b="1"/>
              <a:t>부모님</a:t>
            </a:r>
            <a:r>
              <a:rPr lang="en-US" altLang="ko-KR" sz="1200" b="1"/>
              <a:t>) </a:t>
            </a:r>
            <a:r>
              <a:rPr lang="ko-KR" altLang="en-US" sz="1200" b="1"/>
              <a:t>입력</a:t>
            </a:r>
            <a:endParaRPr lang="ko-KR" altLang="en-US" sz="1200" b="1" dirty="0"/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3.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개인정보 입력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AF895458-321D-4014-AD30-F6D104E245A7}"/>
              </a:ext>
            </a:extLst>
          </p:cNvPr>
          <p:cNvGrpSpPr/>
          <p:nvPr/>
        </p:nvGrpSpPr>
        <p:grpSpPr>
          <a:xfrm>
            <a:off x="166957" y="1916290"/>
            <a:ext cx="7396088" cy="5180572"/>
            <a:chOff x="166957" y="1916290"/>
            <a:chExt cx="7396088" cy="518057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0EE5FF6-F456-4BAB-A93E-BEDB4FCFE1D7}"/>
                </a:ext>
              </a:extLst>
            </p:cNvPr>
            <p:cNvGrpSpPr/>
            <p:nvPr/>
          </p:nvGrpSpPr>
          <p:grpSpPr>
            <a:xfrm>
              <a:off x="166957" y="1916290"/>
              <a:ext cx="7396088" cy="5180572"/>
              <a:chOff x="166957" y="1916290"/>
              <a:chExt cx="7396088" cy="5180572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6EA8361A-3E31-4101-A349-63DE866DBC18}"/>
                  </a:ext>
                </a:extLst>
              </p:cNvPr>
              <p:cNvGrpSpPr/>
              <p:nvPr/>
            </p:nvGrpSpPr>
            <p:grpSpPr>
              <a:xfrm>
                <a:off x="166957" y="1916290"/>
                <a:ext cx="7396088" cy="5180572"/>
                <a:chOff x="166957" y="1916290"/>
                <a:chExt cx="7396088" cy="5180572"/>
              </a:xfrm>
            </p:grpSpPr>
            <p:pic>
              <p:nvPicPr>
                <p:cNvPr id="4" name="그림 3">
                  <a:extLst>
                    <a:ext uri="{FF2B5EF4-FFF2-40B4-BE49-F238E27FC236}">
                      <a16:creationId xmlns:a16="http://schemas.microsoft.com/office/drawing/2014/main" id="{02E11F97-5C7D-4DE1-B05C-3A9F2ADDA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81850"/>
                <a:stretch/>
              </p:blipFill>
              <p:spPr>
                <a:xfrm>
                  <a:off x="166957" y="6157043"/>
                  <a:ext cx="7396088" cy="939819"/>
                </a:xfrm>
                <a:prstGeom prst="rect">
                  <a:avLst/>
                </a:prstGeom>
              </p:spPr>
            </p:pic>
            <p:pic>
              <p:nvPicPr>
                <p:cNvPr id="1025" name="_x560911584" descr="EMB000022f00324">
                  <a:extLst>
                    <a:ext uri="{FF2B5EF4-FFF2-40B4-BE49-F238E27FC236}">
                      <a16:creationId xmlns:a16="http://schemas.microsoft.com/office/drawing/2014/main" id="{4848859A-B061-45FD-9B55-A985827BCB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517" y="1916290"/>
                  <a:ext cx="7329073" cy="44567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5BE40810-3FD5-4F64-B2DB-9F75FEA1BA52}"/>
                    </a:ext>
                  </a:extLst>
                </p:cNvPr>
                <p:cNvSpPr/>
                <p:nvPr/>
              </p:nvSpPr>
              <p:spPr>
                <a:xfrm>
                  <a:off x="6259942" y="6802431"/>
                  <a:ext cx="634719" cy="2880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C6D3BB51-656C-4B2C-B731-97886BF01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060" y="1954567"/>
                <a:ext cx="3809057" cy="308639"/>
              </a:xfrm>
              <a:prstGeom prst="rect">
                <a:avLst/>
              </a:prstGeom>
            </p:spPr>
          </p:pic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80B2946-C12C-438B-BA46-97FDF7710CFB}"/>
                </a:ext>
              </a:extLst>
            </p:cNvPr>
            <p:cNvSpPr/>
            <p:nvPr/>
          </p:nvSpPr>
          <p:spPr>
            <a:xfrm>
              <a:off x="2871213" y="267882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8072770-3213-4835-95C1-CC7B3A89A4A0}"/>
                </a:ext>
              </a:extLst>
            </p:cNvPr>
            <p:cNvSpPr/>
            <p:nvPr/>
          </p:nvSpPr>
          <p:spPr>
            <a:xfrm>
              <a:off x="3942333" y="2656252"/>
              <a:ext cx="198005" cy="189156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0382BAE-F7D4-4ACC-B2F2-3AFF391043A2}"/>
                </a:ext>
              </a:extLst>
            </p:cNvPr>
            <p:cNvSpPr/>
            <p:nvPr/>
          </p:nvSpPr>
          <p:spPr>
            <a:xfrm>
              <a:off x="1652670" y="2690392"/>
              <a:ext cx="180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5F63EAC-9DB6-40EB-94FD-B984AC77502E}"/>
                </a:ext>
              </a:extLst>
            </p:cNvPr>
            <p:cNvSpPr/>
            <p:nvPr/>
          </p:nvSpPr>
          <p:spPr>
            <a:xfrm>
              <a:off x="391615" y="2699842"/>
              <a:ext cx="180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971D7C5-F41A-4DF6-9BE8-0AE167B60360}"/>
                </a:ext>
              </a:extLst>
            </p:cNvPr>
            <p:cNvSpPr/>
            <p:nvPr/>
          </p:nvSpPr>
          <p:spPr>
            <a:xfrm>
              <a:off x="6599596" y="269984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86FE042-6B3E-41F7-8709-38933D846C7B}"/>
                </a:ext>
              </a:extLst>
            </p:cNvPr>
            <p:cNvSpPr/>
            <p:nvPr/>
          </p:nvSpPr>
          <p:spPr>
            <a:xfrm>
              <a:off x="5318053" y="269984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975956602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204F196-DCAF-4FB8-AA3F-1AD2AC1E23EA}"/>
              </a:ext>
            </a:extLst>
          </p:cNvPr>
          <p:cNvSpPr/>
          <p:nvPr/>
        </p:nvSpPr>
        <p:spPr>
          <a:xfrm>
            <a:off x="166957" y="352104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576EE-71DB-4295-AFD7-46817021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485583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4.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온라인 금융교육 이수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6A6B822E-15CB-4BA1-A49F-A9357AB2B051}"/>
              </a:ext>
            </a:extLst>
          </p:cNvPr>
          <p:cNvGrpSpPr/>
          <p:nvPr/>
        </p:nvGrpSpPr>
        <p:grpSpPr>
          <a:xfrm>
            <a:off x="169222" y="1924382"/>
            <a:ext cx="7352367" cy="6350400"/>
            <a:chOff x="-26053" y="1850516"/>
            <a:chExt cx="8164743" cy="692031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4D38C20-CD5A-4F08-929D-910F0B5958E4}"/>
                </a:ext>
              </a:extLst>
            </p:cNvPr>
            <p:cNvGrpSpPr/>
            <p:nvPr/>
          </p:nvGrpSpPr>
          <p:grpSpPr>
            <a:xfrm>
              <a:off x="-26053" y="1850516"/>
              <a:ext cx="8164743" cy="6920319"/>
              <a:chOff x="-26052" y="1850516"/>
              <a:chExt cx="7494523" cy="6601629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6B41AD36-0D2D-4CE9-B9EE-455DEA324E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180"/>
              <a:stretch/>
            </p:blipFill>
            <p:spPr>
              <a:xfrm>
                <a:off x="-26052" y="1850516"/>
                <a:ext cx="7494523" cy="6258227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BAC4AEED-97A9-4BB6-A2F5-BC6563B41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3167" y="8068077"/>
                <a:ext cx="2132801" cy="384068"/>
              </a:xfrm>
              <a:prstGeom prst="rect">
                <a:avLst/>
              </a:prstGeom>
            </p:spPr>
          </p:pic>
        </p:grp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0E24D41C-EDB8-4B17-8220-C129EE2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68" y="1947922"/>
              <a:ext cx="3809057" cy="308639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1C77EB2-CF44-4DF8-9C90-331CC7471E4F}"/>
                </a:ext>
              </a:extLst>
            </p:cNvPr>
            <p:cNvSpPr/>
            <p:nvPr/>
          </p:nvSpPr>
          <p:spPr>
            <a:xfrm>
              <a:off x="1353728" y="3331530"/>
              <a:ext cx="1224136" cy="152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2E59375-E473-474E-9371-5059A4394B1E}"/>
                </a:ext>
              </a:extLst>
            </p:cNvPr>
            <p:cNvSpPr/>
            <p:nvPr/>
          </p:nvSpPr>
          <p:spPr>
            <a:xfrm>
              <a:off x="1245715" y="3299826"/>
              <a:ext cx="1736035" cy="2160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00">
                  <a:solidFill>
                    <a:schemeClr val="tx1"/>
                  </a:solidFill>
                </a:rPr>
                <a:t>학점은행제 학습자 학자금대출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0784F57-8702-4ED0-AC22-91FE44B11804}"/>
                </a:ext>
              </a:extLst>
            </p:cNvPr>
            <p:cNvSpPr/>
            <p:nvPr/>
          </p:nvSpPr>
          <p:spPr>
            <a:xfrm>
              <a:off x="1353728" y="3132708"/>
              <a:ext cx="500373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9EE66F9-918B-41F0-80CC-C5286A503711}"/>
                </a:ext>
              </a:extLst>
            </p:cNvPr>
            <p:cNvSpPr/>
            <p:nvPr/>
          </p:nvSpPr>
          <p:spPr>
            <a:xfrm>
              <a:off x="5297283" y="3132708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EB833EC-1EFF-4947-8B64-FE442DF49770}"/>
                </a:ext>
              </a:extLst>
            </p:cNvPr>
            <p:cNvSpPr/>
            <p:nvPr/>
          </p:nvSpPr>
          <p:spPr>
            <a:xfrm>
              <a:off x="5297282" y="3338854"/>
              <a:ext cx="661275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F9615B08-5AE2-418F-A2EF-6AD2BC16F7F1}"/>
                </a:ext>
              </a:extLst>
            </p:cNvPr>
            <p:cNvSpPr/>
            <p:nvPr/>
          </p:nvSpPr>
          <p:spPr>
            <a:xfrm>
              <a:off x="5297283" y="4414900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8F51B12-F9B7-4325-854F-47301B460BF3}"/>
                </a:ext>
              </a:extLst>
            </p:cNvPr>
            <p:cNvSpPr/>
            <p:nvPr/>
          </p:nvSpPr>
          <p:spPr>
            <a:xfrm>
              <a:off x="5297283" y="4756462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E7818B1-E0CD-4678-9A32-57ED300F3D4A}"/>
                </a:ext>
              </a:extLst>
            </p:cNvPr>
            <p:cNvSpPr/>
            <p:nvPr/>
          </p:nvSpPr>
          <p:spPr>
            <a:xfrm>
              <a:off x="1340929" y="4409894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F13A89F-1BCF-4056-8CC7-7BE259615A61}"/>
                </a:ext>
              </a:extLst>
            </p:cNvPr>
            <p:cNvSpPr/>
            <p:nvPr/>
          </p:nvSpPr>
          <p:spPr>
            <a:xfrm>
              <a:off x="1345803" y="5384711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1BE456BB-23B5-4F82-BA3C-E26619BCEC58}"/>
                </a:ext>
              </a:extLst>
            </p:cNvPr>
            <p:cNvSpPr/>
            <p:nvPr/>
          </p:nvSpPr>
          <p:spPr>
            <a:xfrm>
              <a:off x="1353728" y="5055052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8E83969-05D2-4026-80E1-59C5CFA6BEB8}"/>
                </a:ext>
              </a:extLst>
            </p:cNvPr>
            <p:cNvSpPr/>
            <p:nvPr/>
          </p:nvSpPr>
          <p:spPr>
            <a:xfrm>
              <a:off x="1345803" y="5661158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47B80EB-85B8-4987-B745-4948C3F86173}"/>
                </a:ext>
              </a:extLst>
            </p:cNvPr>
            <p:cNvSpPr/>
            <p:nvPr/>
          </p:nvSpPr>
          <p:spPr>
            <a:xfrm>
              <a:off x="1345803" y="6033570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E8DC293-D4CF-4410-8A62-9FFAD2E57858}"/>
                </a:ext>
              </a:extLst>
            </p:cNvPr>
            <p:cNvSpPr/>
            <p:nvPr/>
          </p:nvSpPr>
          <p:spPr>
            <a:xfrm>
              <a:off x="1353728" y="6385177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C7FD60E-F2A8-4C47-A824-572483A7EF7F}"/>
                </a:ext>
              </a:extLst>
            </p:cNvPr>
            <p:cNvSpPr/>
            <p:nvPr/>
          </p:nvSpPr>
          <p:spPr>
            <a:xfrm>
              <a:off x="1353728" y="6699336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35A0E79-EDE5-492C-BC1D-CD00BEA21C77}"/>
                </a:ext>
              </a:extLst>
            </p:cNvPr>
            <p:cNvSpPr/>
            <p:nvPr/>
          </p:nvSpPr>
          <p:spPr>
            <a:xfrm>
              <a:off x="1353728" y="7031415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BB6D1875-845D-4477-B201-BB0FF140972B}"/>
                </a:ext>
              </a:extLst>
            </p:cNvPr>
            <p:cNvSpPr/>
            <p:nvPr/>
          </p:nvSpPr>
          <p:spPr>
            <a:xfrm>
              <a:off x="5482516" y="7942264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3D2CE0EE-E97D-481E-BF55-05786D3727CE}"/>
                </a:ext>
              </a:extLst>
            </p:cNvPr>
            <p:cNvSpPr/>
            <p:nvPr/>
          </p:nvSpPr>
          <p:spPr>
            <a:xfrm>
              <a:off x="276750" y="2699467"/>
              <a:ext cx="2160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65C4D87E-93B5-45DE-B587-F0A9AEB858FB}"/>
                </a:ext>
              </a:extLst>
            </p:cNvPr>
            <p:cNvSpPr/>
            <p:nvPr/>
          </p:nvSpPr>
          <p:spPr>
            <a:xfrm>
              <a:off x="1636294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0720433D-198B-4B97-B679-BE2FA37C111A}"/>
                </a:ext>
              </a:extLst>
            </p:cNvPr>
            <p:cNvSpPr/>
            <p:nvPr/>
          </p:nvSpPr>
          <p:spPr>
            <a:xfrm>
              <a:off x="2981751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90D7170-2C62-4ED7-8691-23CE39B88EBE}"/>
                </a:ext>
              </a:extLst>
            </p:cNvPr>
            <p:cNvSpPr/>
            <p:nvPr/>
          </p:nvSpPr>
          <p:spPr>
            <a:xfrm>
              <a:off x="4190387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6B81A359-24C9-4AC8-93DA-C3DCCE6C7F2D}"/>
                </a:ext>
              </a:extLst>
            </p:cNvPr>
            <p:cNvSpPr/>
            <p:nvPr/>
          </p:nvSpPr>
          <p:spPr>
            <a:xfrm>
              <a:off x="5636388" y="2699467"/>
              <a:ext cx="219600" cy="131787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661D946-1CF7-43D7-B203-92F2825BA963}"/>
                </a:ext>
              </a:extLst>
            </p:cNvPr>
            <p:cNvSpPr/>
            <p:nvPr/>
          </p:nvSpPr>
          <p:spPr>
            <a:xfrm>
              <a:off x="7056295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56750" y="971123"/>
            <a:ext cx="3251027" cy="50698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5.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신청정보 확인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037877995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F1E60556-BBBA-4D09-98C5-2293522E9C21}"/>
              </a:ext>
            </a:extLst>
          </p:cNvPr>
          <p:cNvSpPr/>
          <p:nvPr/>
        </p:nvSpPr>
        <p:spPr>
          <a:xfrm>
            <a:off x="6143222" y="7931171"/>
            <a:ext cx="6146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60986</TotalTime>
  <Words>1070</Words>
  <Application>Microsoft Office PowerPoint</Application>
  <PresentationFormat>사용자 지정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HY동녘M</vt:lpstr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장수진</cp:lastModifiedBy>
  <cp:revision>1214</cp:revision>
  <cp:lastPrinted>2023-11-02T07:45:32Z</cp:lastPrinted>
  <dcterms:created xsi:type="dcterms:W3CDTF">2011-12-07T10:41:16Z</dcterms:created>
  <dcterms:modified xsi:type="dcterms:W3CDTF">2024-06-20T04:55:41Z</dcterms:modified>
</cp:coreProperties>
</file>