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6" r:id="rId3"/>
    <p:sldId id="389" r:id="rId4"/>
    <p:sldId id="257" r:id="rId5"/>
    <p:sldId id="342" r:id="rId6"/>
    <p:sldId id="404" r:id="rId7"/>
    <p:sldId id="344" r:id="rId8"/>
    <p:sldId id="341" r:id="rId9"/>
    <p:sldId id="314" r:id="rId10"/>
    <p:sldId id="315" r:id="rId11"/>
    <p:sldId id="317" r:id="rId12"/>
    <p:sldId id="333" r:id="rId13"/>
    <p:sldId id="365" r:id="rId14"/>
    <p:sldId id="367" r:id="rId15"/>
    <p:sldId id="363" r:id="rId16"/>
  </p:sldIdLst>
  <p:sldSz cx="6794500" cy="9612313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8">
          <p15:clr>
            <a:srgbClr val="A4A3A4"/>
          </p15:clr>
        </p15:guide>
        <p15:guide id="2" pos="42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E0E0E0"/>
    <a:srgbClr val="ECECEC"/>
    <a:srgbClr val="EAEAEA"/>
    <a:srgbClr val="1A61AF"/>
    <a:srgbClr val="0863A6"/>
    <a:srgbClr val="0066FF"/>
    <a:srgbClr val="FF0000"/>
    <a:srgbClr val="E1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99338" autoAdjust="0"/>
  </p:normalViewPr>
  <p:slideViewPr>
    <p:cSldViewPr>
      <p:cViewPr varScale="1">
        <p:scale>
          <a:sx n="82" d="100"/>
          <a:sy n="82" d="100"/>
        </p:scale>
        <p:origin x="3420" y="96"/>
      </p:cViewPr>
      <p:guideLst>
        <p:guide orient="horz" pos="3028"/>
        <p:guide pos="4279"/>
      </p:guideLst>
    </p:cSldViewPr>
  </p:slideViewPr>
  <p:outlineViewPr>
    <p:cViewPr>
      <p:scale>
        <a:sx n="33" d="100"/>
        <a:sy n="33" d="100"/>
      </p:scale>
      <p:origin x="0" y="14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>
        <a:solidFill>
          <a:srgbClr val="EAECF0"/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>
        <a:solidFill>
          <a:srgbClr val="B7D2F4"/>
        </a:solidFill>
      </dgm:spPr>
      <dgm:t>
        <a:bodyPr lIns="144000"/>
        <a:lstStyle/>
        <a:p>
          <a:pPr latinLnBrk="1"/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한국장학재단 홈페이지 경로 </a:t>
          </a:r>
          <a:r>
            <a:rPr lang="en-US" altLang="en-US" sz="1200" b="1" u="none" dirty="0">
              <a:latin typeface="맑은 고딕" pitchFamily="50" charset="-127"/>
              <a:ea typeface="맑은 고딕" pitchFamily="50" charset="-127"/>
            </a:rPr>
            <a:t> “http://www.kosaf.go.kr”</a:t>
          </a:r>
          <a:endParaRPr lang="ko-KR" altLang="en-US" sz="1200" b="1" u="none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5ACA94F0-6071-4E83-B1B3-A7A250438CF8}">
      <dgm:prSet phldrT="[텍스트]" custT="1"/>
      <dgm:spPr>
        <a:solidFill>
          <a:srgbClr val="B7D2F4"/>
        </a:solidFill>
      </dgm:spPr>
      <dgm:t>
        <a:bodyPr lIns="144000"/>
        <a:lstStyle/>
        <a:p>
          <a:pPr latinLnBrk="1"/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학자금대출 실행에 앞서</a:t>
          </a:r>
          <a:r>
            <a:rPr lang="en-US" altLang="ko-KR" sz="1200" b="1" u="none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u="none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본인명의 전자서명수단 준비</a:t>
          </a:r>
          <a:r>
            <a:rPr lang="en-US" altLang="ko-KR" sz="1200" b="1" u="none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u="none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공동인증서</a:t>
          </a:r>
          <a:r>
            <a:rPr lang="en-US" altLang="ko-KR" sz="1200" b="1" u="none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u="none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간편인증서 등</a:t>
          </a:r>
          <a:r>
            <a:rPr lang="en-US" altLang="ko-KR" sz="1200" b="1" u="none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1200" b="1" u="none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필수</a:t>
          </a:r>
        </a:p>
      </dgm:t>
    </dgm:pt>
    <dgm:pt modelId="{CD4A4B24-2B7E-4162-847A-B716EB8A8314}" type="parTrans" cxnId="{BDD016CE-0B1E-43E4-923E-EEE56D83C62C}">
      <dgm:prSet/>
      <dgm:spPr/>
      <dgm:t>
        <a:bodyPr/>
        <a:lstStyle/>
        <a:p>
          <a:pPr latinLnBrk="1"/>
          <a:endParaRPr lang="ko-KR" altLang="en-US"/>
        </a:p>
      </dgm:t>
    </dgm:pt>
    <dgm:pt modelId="{0AB3484C-5A1C-4C11-ADDB-5F5B450A45D2}" type="sibTrans" cxnId="{BDD016CE-0B1E-43E4-923E-EEE56D83C62C}">
      <dgm:prSet/>
      <dgm:spPr/>
      <dgm:t>
        <a:bodyPr/>
        <a:lstStyle/>
        <a:p>
          <a:pPr latinLnBrk="1"/>
          <a:endParaRPr lang="ko-KR" altLang="en-US"/>
        </a:p>
      </dgm:t>
    </dgm:pt>
    <dgm:pt modelId="{2C5E7D6A-F426-4779-906F-59A521E705FB}">
      <dgm:prSet phldrT="[텍스트]" custT="1"/>
      <dgm:spPr>
        <a:solidFill>
          <a:srgbClr val="B7D2F4"/>
        </a:solidFill>
      </dgm:spPr>
      <dgm:t>
        <a:bodyPr lIns="144000"/>
        <a:lstStyle/>
        <a:p>
          <a:pPr latinLnBrk="1">
            <a:buNone/>
          </a:pPr>
          <a:r>
            <a:rPr lang="en-US" altLang="ko-KR" sz="1100" b="1" u="none" dirty="0">
              <a:latin typeface="맑은 고딕" pitchFamily="50" charset="-127"/>
              <a:ea typeface="맑은 고딕" pitchFamily="50" charset="-127"/>
            </a:rPr>
            <a:t> - </a:t>
          </a:r>
          <a:r>
            <a:rPr lang="ko-KR" altLang="en-US" sz="1100" b="1" u="none" dirty="0">
              <a:latin typeface="맑은 고딕" pitchFamily="50" charset="-127"/>
              <a:ea typeface="맑은 고딕" pitchFamily="50" charset="-127"/>
            </a:rPr>
            <a:t>기존회원</a:t>
          </a:r>
          <a:r>
            <a:rPr lang="en-US" altLang="ko-KR" sz="1100" b="1" u="none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100" b="1" u="none" dirty="0">
              <a:latin typeface="맑은 고딕" pitchFamily="50" charset="-127"/>
              <a:ea typeface="맑은 고딕" pitchFamily="50" charset="-127"/>
            </a:rPr>
            <a:t>로그인</a:t>
          </a:r>
        </a:p>
      </dgm:t>
    </dgm:pt>
    <dgm:pt modelId="{3A95BCFE-9918-4C3D-8C73-DD900F9F1CC4}" type="parTrans" cxnId="{89C2BEDC-DD13-499F-8F50-65C8B3D4F6A4}">
      <dgm:prSet/>
      <dgm:spPr/>
      <dgm:t>
        <a:bodyPr/>
        <a:lstStyle/>
        <a:p>
          <a:pPr latinLnBrk="1"/>
          <a:endParaRPr lang="ko-KR" altLang="en-US"/>
        </a:p>
      </dgm:t>
    </dgm:pt>
    <dgm:pt modelId="{AB7B2259-AF14-4741-9C15-84BCAE8971BE}" type="sibTrans" cxnId="{89C2BEDC-DD13-499F-8F50-65C8B3D4F6A4}">
      <dgm:prSet/>
      <dgm:spPr/>
      <dgm:t>
        <a:bodyPr/>
        <a:lstStyle/>
        <a:p>
          <a:pPr latinLnBrk="1"/>
          <a:endParaRPr lang="ko-KR" altLang="en-US"/>
        </a:p>
      </dgm:t>
    </dgm:pt>
    <dgm:pt modelId="{3EA56212-E388-40F6-9BED-CAE1BE59CDE9}">
      <dgm:prSet phldrT="[텍스트]" custT="1"/>
      <dgm:spPr>
        <a:solidFill>
          <a:srgbClr val="B7D2F4"/>
        </a:solidFill>
      </dgm:spPr>
      <dgm:t>
        <a:bodyPr lIns="144000"/>
        <a:lstStyle/>
        <a:p>
          <a:pPr latinLnBrk="1">
            <a:buNone/>
          </a:pPr>
          <a:r>
            <a:rPr lang="en-US" altLang="ko-KR" sz="1100" b="1" u="none" dirty="0">
              <a:latin typeface="맑은 고딕" pitchFamily="50" charset="-127"/>
              <a:ea typeface="맑은 고딕" pitchFamily="50" charset="-127"/>
            </a:rPr>
            <a:t> - </a:t>
          </a:r>
          <a:r>
            <a:rPr lang="ko-KR" altLang="en-US" sz="1100" b="1" u="none" dirty="0">
              <a:latin typeface="맑은 고딕" pitchFamily="50" charset="-127"/>
              <a:ea typeface="맑은 고딕" pitchFamily="50" charset="-127"/>
            </a:rPr>
            <a:t>신규회원</a:t>
          </a:r>
          <a:r>
            <a:rPr lang="en-US" altLang="ko-KR" sz="1100" b="1" u="none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100" b="1" u="none" dirty="0">
              <a:latin typeface="맑은 고딕" pitchFamily="50" charset="-127"/>
              <a:ea typeface="맑은 고딕" pitchFamily="50" charset="-127"/>
            </a:rPr>
            <a:t>서비스 이용자 등록</a:t>
          </a:r>
        </a:p>
      </dgm:t>
    </dgm:pt>
    <dgm:pt modelId="{595DD568-1B10-4A81-B1EA-5C9C7B948DDC}" type="parTrans" cxnId="{17FE1B4F-1835-4364-9CC6-2B3FDD5612E4}">
      <dgm:prSet/>
      <dgm:spPr/>
      <dgm:t>
        <a:bodyPr/>
        <a:lstStyle/>
        <a:p>
          <a:pPr latinLnBrk="1"/>
          <a:endParaRPr lang="ko-KR" altLang="en-US"/>
        </a:p>
      </dgm:t>
    </dgm:pt>
    <dgm:pt modelId="{D17A450D-9EB9-4973-8478-AF8A385C40A7}" type="sibTrans" cxnId="{17FE1B4F-1835-4364-9CC6-2B3FDD5612E4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81602" custLinFactNeighborX="660" custLinFactNeighborY="1673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LinFactNeighborX="-3014" custLinFactNeighborY="2091">
        <dgm:presLayoutVars>
          <dgm:bulletEnabled val="1"/>
        </dgm:presLayoutVars>
      </dgm:prSet>
      <dgm:spPr/>
    </dgm:pt>
  </dgm:ptLst>
  <dgm:cxnLst>
    <dgm:cxn modelId="{FC092A3B-CAC3-47F7-8EB6-E200C43815F7}" type="presOf" srcId="{5ACA94F0-6071-4E83-B1B3-A7A250438CF8}" destId="{8A581D80-1F9A-4CCB-9C34-FA488F88C2D6}" srcOrd="0" destOrd="3" presId="urn:microsoft.com/office/officeart/2005/8/layout/vList5"/>
    <dgm:cxn modelId="{67EE7C42-8BC6-4D17-90E2-1AD39F3600CE}" type="presOf" srcId="{3EA56212-E388-40F6-9BED-CAE1BE59CDE9}" destId="{8A581D80-1F9A-4CCB-9C34-FA488F88C2D6}" srcOrd="0" destOrd="2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17FE1B4F-1835-4364-9CC6-2B3FDD5612E4}" srcId="{F7004071-7C75-4CF3-B5D6-B2E685FC9369}" destId="{3EA56212-E388-40F6-9BED-CAE1BE59CDE9}" srcOrd="2" destOrd="0" parTransId="{595DD568-1B10-4A81-B1EA-5C9C7B948DDC}" sibTransId="{D17A450D-9EB9-4973-8478-AF8A385C40A7}"/>
    <dgm:cxn modelId="{8790646F-77C3-48D7-9B5E-58B23ED69A4B}" type="presOf" srcId="{2C5E7D6A-F426-4779-906F-59A521E705FB}" destId="{8A581D80-1F9A-4CCB-9C34-FA488F88C2D6}" srcOrd="0" destOrd="1" presId="urn:microsoft.com/office/officeart/2005/8/layout/vList5"/>
    <dgm:cxn modelId="{527B1275-C832-43DE-B3AD-7D975B948E06}" type="presOf" srcId="{F7004071-7C75-4CF3-B5D6-B2E685FC9369}" destId="{4C78533F-7AAD-4CB6-88BE-FD1AB616716C}" srcOrd="0" destOrd="0" presId="urn:microsoft.com/office/officeart/2005/8/layout/vList5"/>
    <dgm:cxn modelId="{C011389F-E3CF-43F9-B969-7F65B13B2B87}" type="presOf" srcId="{7F501EE4-566E-4596-9A82-27D1BB93A75B}" destId="{8A581D80-1F9A-4CCB-9C34-FA488F88C2D6}" srcOrd="0" destOrd="0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BDD016CE-0B1E-43E4-923E-EEE56D83C62C}" srcId="{F7004071-7C75-4CF3-B5D6-B2E685FC9369}" destId="{5ACA94F0-6071-4E83-B1B3-A7A250438CF8}" srcOrd="3" destOrd="0" parTransId="{CD4A4B24-2B7E-4162-847A-B716EB8A8314}" sibTransId="{0AB3484C-5A1C-4C11-ADDB-5F5B450A45D2}"/>
    <dgm:cxn modelId="{B6867DD2-F3E0-4734-B29B-5EC36FF7A1BD}" type="presOf" srcId="{218D5441-5851-4FC0-BB24-282C8165F00C}" destId="{C7C497F2-849B-4E5E-A88B-D0987A5872E4}" srcOrd="0" destOrd="0" presId="urn:microsoft.com/office/officeart/2005/8/layout/vList5"/>
    <dgm:cxn modelId="{89C2BEDC-DD13-499F-8F50-65C8B3D4F6A4}" srcId="{F7004071-7C75-4CF3-B5D6-B2E685FC9369}" destId="{2C5E7D6A-F426-4779-906F-59A521E705FB}" srcOrd="1" destOrd="0" parTransId="{3A95BCFE-9918-4C3D-8C73-DD900F9F1CC4}" sibTransId="{AB7B2259-AF14-4741-9C15-84BCAE8971BE}"/>
    <dgm:cxn modelId="{FEC5FDFD-534C-44A0-8E96-001B02C9B503}" type="presParOf" srcId="{C7C497F2-849B-4E5E-A88B-D0987A5872E4}" destId="{2228270F-0C79-4BDC-9BF7-E4A7C3B5BCD3}" srcOrd="0" destOrd="0" presId="urn:microsoft.com/office/officeart/2005/8/layout/vList5"/>
    <dgm:cxn modelId="{3BEF1CF7-17C7-4C65-A3B6-181B71E38565}" type="presParOf" srcId="{2228270F-0C79-4BDC-9BF7-E4A7C3B5BCD3}" destId="{4C78533F-7AAD-4CB6-88BE-FD1AB616716C}" srcOrd="0" destOrd="0" presId="urn:microsoft.com/office/officeart/2005/8/layout/vList5"/>
    <dgm:cxn modelId="{CDD31D3F-79B0-4883-8D03-372126D5C1F6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850156" y="-2265069"/>
          <a:ext cx="1274611" cy="6178265"/>
        </a:xfrm>
        <a:prstGeom prst="round2SameRect">
          <a:avLst/>
        </a:prstGeom>
        <a:solidFill>
          <a:srgbClr val="B7D2F4"/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한국장학재단 홈페이지 경로 </a:t>
          </a:r>
          <a:r>
            <a:rPr lang="en-US" altLang="en-US" sz="1200" b="1" u="none" kern="1200" dirty="0">
              <a:latin typeface="맑은 고딕" pitchFamily="50" charset="-127"/>
              <a:ea typeface="맑은 고딕" pitchFamily="50" charset="-127"/>
            </a:rPr>
            <a:t> “http://www.kosaf.go.kr”</a:t>
          </a:r>
          <a:endParaRPr lang="ko-KR" altLang="en-US" sz="1200" b="1" u="none" kern="1200" dirty="0">
            <a:latin typeface="맑은 고딕" pitchFamily="50" charset="-127"/>
            <a:ea typeface="맑은 고딕" pitchFamily="50" charset="-127"/>
          </a:endParaRP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1100" b="1" u="none" kern="1200" dirty="0">
              <a:latin typeface="맑은 고딕" pitchFamily="50" charset="-127"/>
              <a:ea typeface="맑은 고딕" pitchFamily="50" charset="-127"/>
            </a:rPr>
            <a:t> - </a:t>
          </a:r>
          <a:r>
            <a:rPr lang="ko-KR" altLang="en-US" sz="1100" b="1" u="none" kern="1200" dirty="0">
              <a:latin typeface="맑은 고딕" pitchFamily="50" charset="-127"/>
              <a:ea typeface="맑은 고딕" pitchFamily="50" charset="-127"/>
            </a:rPr>
            <a:t>기존회원</a:t>
          </a:r>
          <a:r>
            <a:rPr lang="en-US" altLang="ko-KR" sz="1100" b="1" u="none" kern="1200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100" b="1" u="none" kern="1200" dirty="0">
              <a:latin typeface="맑은 고딕" pitchFamily="50" charset="-127"/>
              <a:ea typeface="맑은 고딕" pitchFamily="50" charset="-127"/>
            </a:rPr>
            <a:t>로그인</a:t>
          </a: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1100" b="1" u="none" kern="1200" dirty="0">
              <a:latin typeface="맑은 고딕" pitchFamily="50" charset="-127"/>
              <a:ea typeface="맑은 고딕" pitchFamily="50" charset="-127"/>
            </a:rPr>
            <a:t> - </a:t>
          </a:r>
          <a:r>
            <a:rPr lang="ko-KR" altLang="en-US" sz="1100" b="1" u="none" kern="1200" dirty="0">
              <a:latin typeface="맑은 고딕" pitchFamily="50" charset="-127"/>
              <a:ea typeface="맑은 고딕" pitchFamily="50" charset="-127"/>
            </a:rPr>
            <a:t>신규회원</a:t>
          </a:r>
          <a:r>
            <a:rPr lang="en-US" altLang="ko-KR" sz="1100" b="1" u="none" kern="1200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100" b="1" u="none" kern="1200" dirty="0">
              <a:latin typeface="맑은 고딕" pitchFamily="50" charset="-127"/>
              <a:ea typeface="맑은 고딕" pitchFamily="50" charset="-127"/>
            </a:rPr>
            <a:t>서비스 이용자 등록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학자금대출 실행에 앞서</a:t>
          </a:r>
          <a:r>
            <a:rPr lang="en-US" altLang="ko-KR" sz="1200" b="1" u="none" kern="120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u="none" kern="12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본인명의 전자서명수단 준비</a:t>
          </a:r>
          <a:r>
            <a:rPr lang="en-US" altLang="ko-KR" sz="1200" b="1" u="none" kern="12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u="none" kern="12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공동인증서</a:t>
          </a:r>
          <a:r>
            <a:rPr lang="en-US" altLang="ko-KR" sz="1200" b="1" u="none" kern="12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u="none" kern="12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간편인증서 등</a:t>
          </a:r>
          <a:r>
            <a:rPr lang="en-US" altLang="ko-KR" sz="1200" b="1" u="none" kern="12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1200" b="1" u="none" kern="120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필수</a:t>
          </a:r>
        </a:p>
      </dsp:txBody>
      <dsp:txXfrm rot="-5400000">
        <a:off x="398330" y="248978"/>
        <a:ext cx="6116044" cy="1150169"/>
      </dsp:txXfrm>
    </dsp:sp>
    <dsp:sp modelId="{4C78533F-7AAD-4CB6-88BE-FD1AB616716C}">
      <dsp:nvSpPr>
        <dsp:cNvPr id="0" name=""/>
        <dsp:cNvSpPr/>
      </dsp:nvSpPr>
      <dsp:spPr>
        <a:xfrm>
          <a:off x="22664" y="173998"/>
          <a:ext cx="455751" cy="1300135"/>
        </a:xfrm>
        <a:prstGeom prst="roundRect">
          <a:avLst/>
        </a:prstGeom>
        <a:solidFill>
          <a:srgbClr val="EAEC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44912" y="196246"/>
        <a:ext cx="411255" cy="1255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7045" cy="340360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1"/>
            <a:ext cx="4307045" cy="340360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829A6350-2B31-4A0F-8CF8-990B948BBDF2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67175" y="511175"/>
            <a:ext cx="18049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6" y="3233421"/>
            <a:ext cx="7951470" cy="3063240"/>
          </a:xfrm>
          <a:prstGeom prst="rect">
            <a:avLst/>
          </a:prstGeom>
        </p:spPr>
        <p:txBody>
          <a:bodyPr vert="horz" lIns="91415" tIns="45707" rIns="91415" bIns="457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6465661"/>
            <a:ext cx="4307045" cy="340360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61"/>
            <a:ext cx="4307045" cy="340360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DFAC497D-097E-46F4-86FF-63DA07557A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83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85975" y="744538"/>
            <a:ext cx="2635250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o-KR" altLang="en-US"/>
              <a:t>안녕하십니까</a:t>
            </a:r>
            <a:r>
              <a:rPr lang="en-US" altLang="ko-KR"/>
              <a:t>? </a:t>
            </a:r>
            <a:endParaRPr lang="ko-KR" altLang="en-US"/>
          </a:p>
          <a:p>
            <a:pPr eaLnBrk="1" hangingPunct="1">
              <a:spcBef>
                <a:spcPct val="0"/>
              </a:spcBef>
            </a:pPr>
            <a:r>
              <a:rPr lang="ko-KR" altLang="en-US"/>
              <a:t>한국장학재단 이사장 이경숙입니다</a:t>
            </a:r>
            <a:r>
              <a:rPr lang="en-US" altLang="ko-KR"/>
              <a:t>.</a:t>
            </a:r>
            <a:endParaRPr lang="ko-KR" altLang="en-US"/>
          </a:p>
          <a:p>
            <a:pPr eaLnBrk="1" hangingPunct="1">
              <a:spcBef>
                <a:spcPct val="0"/>
              </a:spcBef>
            </a:pPr>
            <a:r>
              <a:rPr lang="ko-KR" altLang="en-US"/>
              <a:t>저희 </a:t>
            </a:r>
            <a:r>
              <a:rPr lang="ko-KR" altLang="en-US" b="1"/>
              <a:t>재단 선진화 추진실적</a:t>
            </a:r>
            <a:r>
              <a:rPr lang="ko-KR" altLang="en-US"/>
              <a:t>을 </a:t>
            </a:r>
            <a:r>
              <a:rPr lang="ko-KR" altLang="en-US" b="1"/>
              <a:t>보고</a:t>
            </a:r>
            <a:r>
              <a:rPr lang="ko-KR" altLang="en-US"/>
              <a:t> 드리겠습니다</a:t>
            </a:r>
            <a:r>
              <a:rPr lang="en-US" altLang="ko-KR"/>
              <a:t>.</a:t>
            </a:r>
            <a:endParaRPr lang="ko-KR" altLang="en-US"/>
          </a:p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143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60193-121F-4D2A-A706-ED4CE7CD15DE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4538"/>
            <a:ext cx="26352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127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9587" y="2986059"/>
            <a:ext cx="5775326" cy="2060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19179" y="5446986"/>
            <a:ext cx="4756150" cy="24564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26016" y="384949"/>
            <a:ext cx="1528764" cy="82016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39728" y="384949"/>
            <a:ext cx="4473045" cy="82016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6719" y="6176802"/>
            <a:ext cx="5775326" cy="19091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6719" y="4074114"/>
            <a:ext cx="5775326" cy="21026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39725" y="2242876"/>
            <a:ext cx="3000905" cy="6343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53873" y="2242876"/>
            <a:ext cx="3000905" cy="6343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39729" y="2151651"/>
            <a:ext cx="3002084" cy="8967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39729" y="3048350"/>
            <a:ext cx="3002084" cy="55382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51517" y="2151651"/>
            <a:ext cx="3003263" cy="8967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51517" y="3048350"/>
            <a:ext cx="3003263" cy="55382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9732" y="382715"/>
            <a:ext cx="2235344" cy="16287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56466" y="382726"/>
            <a:ext cx="3798313" cy="82038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39732" y="2011466"/>
            <a:ext cx="2235344" cy="6575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1776" y="6728622"/>
            <a:ext cx="4076700" cy="7943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31776" y="858881"/>
            <a:ext cx="4076700" cy="5767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31776" y="7522977"/>
            <a:ext cx="4076700" cy="11281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39729" y="384937"/>
            <a:ext cx="6115050" cy="1602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39729" y="2242876"/>
            <a:ext cx="6115050" cy="6343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39727" y="8909195"/>
            <a:ext cx="1585384" cy="511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DB812-1B79-48A1-9071-8C5A666D84FA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21460" y="8909195"/>
            <a:ext cx="2151593" cy="511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869395" y="8909195"/>
            <a:ext cx="1585384" cy="511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af.go.k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78D1233B-3CC5-4757-9DCF-591CC1A3D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" y="-20540"/>
            <a:ext cx="6858726" cy="972323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27C89CF-2B20-4F33-BDC3-5F36B24FF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25" y="342215"/>
            <a:ext cx="6320516" cy="8527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989" y="2467520"/>
            <a:ext cx="6446522" cy="1957111"/>
          </a:xfrm>
          <a:prstGeom prst="rect">
            <a:avLst/>
          </a:prstGeom>
          <a:noFill/>
        </p:spPr>
        <p:txBody>
          <a:bodyPr wrap="square" lIns="91986" tIns="45992" rIns="91986" bIns="45992">
            <a:spAutoFit/>
          </a:bodyPr>
          <a:lstStyle/>
          <a:p>
            <a:pPr algn="ctr">
              <a:defRPr/>
            </a:pPr>
            <a:r>
              <a:rPr lang="en-US" altLang="ko-KR" sz="4038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2025</a:t>
            </a:r>
            <a:r>
              <a:rPr lang="ko-KR" altLang="en-US" sz="4038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4038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4038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학기</a:t>
            </a:r>
            <a:endParaRPr lang="en-US" altLang="ko-KR" sz="4038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endParaRPr lang="en-US" altLang="ko-KR" sz="79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3599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학점은행제 학습자 학자금대출</a:t>
            </a:r>
            <a:r>
              <a:rPr lang="ko-KR" altLang="en-US" sz="3511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3511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368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실행 매뉴얼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7872" y="4554619"/>
            <a:ext cx="4351817" cy="268443"/>
          </a:xfrm>
          <a:prstGeom prst="rect">
            <a:avLst/>
          </a:prstGeom>
          <a:noFill/>
        </p:spPr>
        <p:txBody>
          <a:bodyPr wrap="square" lIns="91986" tIns="45992" rIns="91986" bIns="45992" rtlCol="0">
            <a:spAutoFit/>
          </a:bodyPr>
          <a:lstStyle/>
          <a:p>
            <a:pPr algn="ctr"/>
            <a:r>
              <a:rPr lang="ko-KR" altLang="en-US" sz="1141" b="1" dirty="0">
                <a:solidFill>
                  <a:srgbClr val="FF0000"/>
                </a:solidFill>
              </a:rPr>
              <a:t>시스템 개선 등으로 인하여 일부 내용은 변경될 수 있음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2748" y="6349919"/>
            <a:ext cx="4762049" cy="1092515"/>
          </a:xfrm>
          <a:prstGeom prst="rect">
            <a:avLst/>
          </a:prstGeom>
          <a:noFill/>
        </p:spPr>
        <p:txBody>
          <a:bodyPr lIns="91986" tIns="45992" rIns="91986" bIns="45992">
            <a:spAutoFit/>
          </a:bodyPr>
          <a:lstStyle/>
          <a:p>
            <a:pPr algn="ctr">
              <a:defRPr/>
            </a:pPr>
            <a:r>
              <a:rPr lang="ko-KR" altLang="en-US" sz="324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한국장학재단</a:t>
            </a:r>
            <a:endParaRPr lang="en-US" altLang="ko-KR" sz="324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324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학자금대출부</a:t>
            </a:r>
            <a:endParaRPr lang="en-US" altLang="ko-KR" sz="324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68834BC-8F89-41B0-B0C9-5C5CF8A63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25" y="-20539"/>
            <a:ext cx="162158" cy="32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263" tIns="40132" rIns="80263" bIns="4013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580"/>
          </a:p>
        </p:txBody>
      </p:sp>
      <p:pic>
        <p:nvPicPr>
          <p:cNvPr id="1025" name="_x475163056" descr="EMB00000a780282">
            <a:extLst>
              <a:ext uri="{FF2B5EF4-FFF2-40B4-BE49-F238E27FC236}">
                <a16:creationId xmlns:a16="http://schemas.microsoft.com/office/drawing/2014/main" id="{0786680D-ACFF-4EF7-BBC2-AFF2A4ED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28" y="8463345"/>
            <a:ext cx="1584136" cy="39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58924019-73BA-44C8-9D2F-555F22B83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529"/>
            <a:ext cx="162158" cy="32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263" tIns="40132" rIns="80263" bIns="4013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580"/>
          </a:p>
        </p:txBody>
      </p:sp>
      <p:pic>
        <p:nvPicPr>
          <p:cNvPr id="1027" name="_x475150384" descr="EMB00000a780283">
            <a:extLst>
              <a:ext uri="{FF2B5EF4-FFF2-40B4-BE49-F238E27FC236}">
                <a16:creationId xmlns:a16="http://schemas.microsoft.com/office/drawing/2014/main" id="{2DC5A7D0-6695-4FC0-AD8D-9F51B710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179" y="342214"/>
            <a:ext cx="1456862" cy="39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9">
            <a:extLst>
              <a:ext uri="{FF2B5EF4-FFF2-40B4-BE49-F238E27FC236}">
                <a16:creationId xmlns:a16="http://schemas.microsoft.com/office/drawing/2014/main" id="{05D61F7F-42B6-4BBF-9C4D-718A951CB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5" y="1123013"/>
            <a:ext cx="6427216" cy="6761194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5CEC3258-A7FC-459D-9FDE-CB9F4E311975}"/>
              </a:ext>
            </a:extLst>
          </p:cNvPr>
          <p:cNvGrpSpPr/>
          <p:nvPr/>
        </p:nvGrpSpPr>
        <p:grpSpPr>
          <a:xfrm>
            <a:off x="137714" y="1684133"/>
            <a:ext cx="6519072" cy="5308287"/>
            <a:chOff x="-1456411" y="1655773"/>
            <a:chExt cx="6869885" cy="5371016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E4FE2EE-7DA8-42FF-8751-1F45DF91E67E}"/>
                </a:ext>
              </a:extLst>
            </p:cNvPr>
            <p:cNvSpPr/>
            <p:nvPr/>
          </p:nvSpPr>
          <p:spPr>
            <a:xfrm>
              <a:off x="2541464" y="5094188"/>
              <a:ext cx="797745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35FFB51-3C8D-4948-98BA-A64859225834}"/>
                </a:ext>
              </a:extLst>
            </p:cNvPr>
            <p:cNvSpPr/>
            <p:nvPr/>
          </p:nvSpPr>
          <p:spPr>
            <a:xfrm>
              <a:off x="1165002" y="3510012"/>
              <a:ext cx="565233" cy="13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191DE9ED-5810-412E-B31A-0AE8562DD4C3}"/>
                </a:ext>
              </a:extLst>
            </p:cNvPr>
            <p:cNvSpPr/>
            <p:nvPr/>
          </p:nvSpPr>
          <p:spPr>
            <a:xfrm>
              <a:off x="4343385" y="3222769"/>
              <a:ext cx="565233" cy="13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17CC53B7-A36A-45B2-9103-B625C1BC5268}"/>
                </a:ext>
              </a:extLst>
            </p:cNvPr>
            <p:cNvSpPr/>
            <p:nvPr/>
          </p:nvSpPr>
          <p:spPr>
            <a:xfrm>
              <a:off x="4355082" y="3797255"/>
              <a:ext cx="565233" cy="13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56C9420-D54E-4A47-8DE6-F308484B49CB}"/>
                </a:ext>
              </a:extLst>
            </p:cNvPr>
            <p:cNvSpPr/>
            <p:nvPr/>
          </p:nvSpPr>
          <p:spPr>
            <a:xfrm>
              <a:off x="4343385" y="3510012"/>
              <a:ext cx="1070089" cy="13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177E4EF-8325-44DC-90CD-AFC9AA507784}"/>
                </a:ext>
              </a:extLst>
            </p:cNvPr>
            <p:cNvSpPr/>
            <p:nvPr/>
          </p:nvSpPr>
          <p:spPr>
            <a:xfrm>
              <a:off x="1165002" y="3190534"/>
              <a:ext cx="797745" cy="166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936BD16-61C3-4921-9B62-3A76A1A04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456411" y="1655773"/>
              <a:ext cx="6794500" cy="5371016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8976F30-3499-4F76-865E-E0B55B3EDB13}"/>
                </a:ext>
              </a:extLst>
            </p:cNvPr>
            <p:cNvSpPr/>
            <p:nvPr/>
          </p:nvSpPr>
          <p:spPr>
            <a:xfrm>
              <a:off x="-360440" y="3190534"/>
              <a:ext cx="301306" cy="1034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59917A0-122E-43CE-A238-B9E39FB3D906}"/>
                </a:ext>
              </a:extLst>
            </p:cNvPr>
            <p:cNvSpPr/>
            <p:nvPr/>
          </p:nvSpPr>
          <p:spPr>
            <a:xfrm>
              <a:off x="-343375" y="3406558"/>
              <a:ext cx="535659" cy="1145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CD539FC-C0FD-49CA-A3FE-A11814FE8733}"/>
                </a:ext>
              </a:extLst>
            </p:cNvPr>
            <p:cNvSpPr/>
            <p:nvPr/>
          </p:nvSpPr>
          <p:spPr>
            <a:xfrm>
              <a:off x="2986739" y="3175290"/>
              <a:ext cx="535659" cy="1145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6CC8396-6DC9-4BA7-A18A-0B06401A325F}"/>
                </a:ext>
              </a:extLst>
            </p:cNvPr>
            <p:cNvSpPr/>
            <p:nvPr/>
          </p:nvSpPr>
          <p:spPr>
            <a:xfrm>
              <a:off x="2986739" y="3426978"/>
              <a:ext cx="535659" cy="1145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6B3FE167-3AAF-4D47-9297-ABF9916764D5}"/>
                </a:ext>
              </a:extLst>
            </p:cNvPr>
            <p:cNvSpPr/>
            <p:nvPr/>
          </p:nvSpPr>
          <p:spPr>
            <a:xfrm>
              <a:off x="2986739" y="3618182"/>
              <a:ext cx="535659" cy="13407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BA8D65D0-4BD7-4BA6-85A2-338A8C2AE425}"/>
                </a:ext>
              </a:extLst>
            </p:cNvPr>
            <p:cNvSpPr/>
            <p:nvPr/>
          </p:nvSpPr>
          <p:spPr>
            <a:xfrm>
              <a:off x="3685283" y="6822380"/>
              <a:ext cx="216024" cy="13407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46549" y="1097061"/>
            <a:ext cx="6455666" cy="68126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2C87327F-90F4-44DA-91BD-7CD398EEC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88" y="1659766"/>
            <a:ext cx="3032027" cy="30759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244DF70-4888-4693-A604-AF7639C16F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0" t="11944" r="1" b="-1"/>
          <a:stretch/>
        </p:blipFill>
        <p:spPr>
          <a:xfrm>
            <a:off x="157488" y="2215375"/>
            <a:ext cx="2540368" cy="185825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C01538CA-6B2C-48A9-899E-590EA8C503E0}"/>
              </a:ext>
            </a:extLst>
          </p:cNvPr>
          <p:cNvSpPr/>
          <p:nvPr/>
        </p:nvSpPr>
        <p:spPr>
          <a:xfrm>
            <a:off x="757128" y="2530703"/>
            <a:ext cx="720590" cy="10997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ECD0A48-B232-4297-AFB3-F7DCD6749BED}"/>
              </a:ext>
            </a:extLst>
          </p:cNvPr>
          <p:cNvSpPr/>
          <p:nvPr/>
        </p:nvSpPr>
        <p:spPr>
          <a:xfrm>
            <a:off x="757127" y="2506277"/>
            <a:ext cx="793423" cy="1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>
                <a:solidFill>
                  <a:schemeClr val="tx1">
                    <a:lumMod val="50000"/>
                    <a:lumOff val="50000"/>
                  </a:schemeClr>
                </a:solidFill>
              </a:rPr>
              <a:t>개인정보 입력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D7A322D-9971-4164-8986-A4AE8DE397DE}"/>
              </a:ext>
            </a:extLst>
          </p:cNvPr>
          <p:cNvGrpSpPr/>
          <p:nvPr/>
        </p:nvGrpSpPr>
        <p:grpSpPr>
          <a:xfrm>
            <a:off x="157488" y="2891301"/>
            <a:ext cx="6427763" cy="4314850"/>
            <a:chOff x="-1951768" y="3167124"/>
            <a:chExt cx="6794500" cy="390765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231929B0-2E04-4D57-9956-5D94AE24D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951768" y="3167124"/>
              <a:ext cx="6794500" cy="3907650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61B3D27-7C9B-40F5-82B3-A7F39565289C}"/>
                </a:ext>
              </a:extLst>
            </p:cNvPr>
            <p:cNvSpPr/>
            <p:nvPr/>
          </p:nvSpPr>
          <p:spPr>
            <a:xfrm>
              <a:off x="83143" y="3434652"/>
              <a:ext cx="508305" cy="132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F9D5BB6-88A4-49FE-88DC-0794BBBFBDEC}"/>
                </a:ext>
              </a:extLst>
            </p:cNvPr>
            <p:cNvSpPr/>
            <p:nvPr/>
          </p:nvSpPr>
          <p:spPr>
            <a:xfrm>
              <a:off x="3128119" y="3434652"/>
              <a:ext cx="956561" cy="15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A90F274F-51A0-4ABC-ABDE-230BEB44C665}"/>
                </a:ext>
              </a:extLst>
            </p:cNvPr>
            <p:cNvSpPr/>
            <p:nvPr/>
          </p:nvSpPr>
          <p:spPr>
            <a:xfrm>
              <a:off x="3146728" y="3646437"/>
              <a:ext cx="956561" cy="15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CBFA6627-15FC-4FB8-9B7C-62004F4A37F8}"/>
                </a:ext>
              </a:extLst>
            </p:cNvPr>
            <p:cNvSpPr/>
            <p:nvPr/>
          </p:nvSpPr>
          <p:spPr>
            <a:xfrm>
              <a:off x="-199434" y="3646437"/>
              <a:ext cx="956561" cy="15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1452D15-F243-4FE5-93D7-54A188F861A9}"/>
                </a:ext>
              </a:extLst>
            </p:cNvPr>
            <p:cNvSpPr/>
            <p:nvPr/>
          </p:nvSpPr>
          <p:spPr>
            <a:xfrm>
              <a:off x="-90780" y="3857627"/>
              <a:ext cx="956561" cy="15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4EF9F2EB-20D1-437F-A85F-B8D6B72AA6CB}"/>
                </a:ext>
              </a:extLst>
            </p:cNvPr>
            <p:cNvSpPr/>
            <p:nvPr/>
          </p:nvSpPr>
          <p:spPr>
            <a:xfrm>
              <a:off x="3254569" y="6922911"/>
              <a:ext cx="45719" cy="47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9C0AA02-2FF3-4650-A964-69CFD770B16A}"/>
                </a:ext>
              </a:extLst>
            </p:cNvPr>
            <p:cNvSpPr/>
            <p:nvPr/>
          </p:nvSpPr>
          <p:spPr>
            <a:xfrm>
              <a:off x="3254569" y="6812335"/>
              <a:ext cx="72000" cy="15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A15A5AD-B7E6-4B3A-B4E7-E8241C84F9D0}"/>
                </a:ext>
              </a:extLst>
            </p:cNvPr>
            <p:cNvSpPr/>
            <p:nvPr/>
          </p:nvSpPr>
          <p:spPr>
            <a:xfrm>
              <a:off x="3653873" y="6888949"/>
              <a:ext cx="277563" cy="81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EC56741A-C9A0-4ADD-842F-9EFFFBF5B3A3}"/>
              </a:ext>
            </a:extLst>
          </p:cNvPr>
          <p:cNvGrpSpPr/>
          <p:nvPr/>
        </p:nvGrpSpPr>
        <p:grpSpPr>
          <a:xfrm>
            <a:off x="624197" y="7985483"/>
            <a:ext cx="5978018" cy="1530449"/>
            <a:chOff x="398329" y="186758"/>
            <a:chExt cx="6178265" cy="1274611"/>
          </a:xfrm>
        </p:grpSpPr>
        <p:sp>
          <p:nvSpPr>
            <p:cNvPr id="40" name="사각형: 둥근 위쪽 모서리 39">
              <a:extLst>
                <a:ext uri="{FF2B5EF4-FFF2-40B4-BE49-F238E27FC236}">
                  <a16:creationId xmlns:a16="http://schemas.microsoft.com/office/drawing/2014/main" id="{906B3777-2D88-44B4-8531-A99BC3210A83}"/>
                </a:ext>
              </a:extLst>
            </p:cNvPr>
            <p:cNvSpPr/>
            <p:nvPr/>
          </p:nvSpPr>
          <p:spPr>
            <a:xfrm rot="5400000">
              <a:off x="2850156" y="-2265069"/>
              <a:ext cx="1274611" cy="6178265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사각형: 둥근 위쪽 모서리 4">
              <a:extLst>
                <a:ext uri="{FF2B5EF4-FFF2-40B4-BE49-F238E27FC236}">
                  <a16:creationId xmlns:a16="http://schemas.microsoft.com/office/drawing/2014/main" id="{F276DDAD-4FF2-4E92-B44A-29AC98A8585C}"/>
                </a:ext>
              </a:extLst>
            </p:cNvPr>
            <p:cNvSpPr txBox="1"/>
            <p:nvPr/>
          </p:nvSpPr>
          <p:spPr>
            <a:xfrm>
              <a:off x="398330" y="248978"/>
              <a:ext cx="6116044" cy="1150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r>
                <a:rPr lang="en-US" altLang="ko-KR" sz="1200" b="1" dirty="0">
                  <a:latin typeface="맑은 고딕" pitchFamily="50" charset="-127"/>
                </a:rPr>
                <a:t> 1~3</a:t>
              </a:r>
              <a:r>
                <a:rPr lang="ko-KR" altLang="en-US" sz="1200" b="1" dirty="0">
                  <a:latin typeface="맑은 고딕" pitchFamily="50" charset="-127"/>
                </a:rPr>
                <a:t>단계에서 입력했던 내용 최종 확인</a:t>
              </a:r>
            </a:p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 대출금은 수납원장에 등록된 기관 입금계좌로 입금</a:t>
              </a:r>
              <a:br>
                <a:rPr lang="en-US" altLang="ko-KR" sz="1200" b="1" dirty="0">
                  <a:latin typeface="맑은 고딕" pitchFamily="50" charset="-127"/>
                </a:rPr>
              </a:br>
              <a:r>
                <a:rPr lang="en-US" altLang="ko-KR" sz="1200" b="1" dirty="0">
                  <a:latin typeface="맑은 고딕" pitchFamily="50" charset="-127"/>
                </a:rPr>
                <a:t> * </a:t>
              </a:r>
              <a:r>
                <a:rPr lang="ko-KR" altLang="en-US" sz="1200" b="1" dirty="0">
                  <a:latin typeface="맑은 고딕" pitchFamily="50" charset="-127"/>
                </a:rPr>
                <a:t>기등록자 </a:t>
              </a:r>
              <a:r>
                <a:rPr lang="ko-KR" altLang="en-US" sz="1200" b="1" dirty="0" err="1">
                  <a:latin typeface="맑은 고딕" pitchFamily="50" charset="-127"/>
                </a:rPr>
                <a:t>학습비</a:t>
              </a:r>
              <a:r>
                <a:rPr lang="ko-KR" altLang="en-US" sz="1200" b="1" dirty="0">
                  <a:latin typeface="맑은 고딕" pitchFamily="50" charset="-127"/>
                </a:rPr>
                <a:t> 대출의 경우</a:t>
              </a:r>
              <a:r>
                <a:rPr lang="en-US" altLang="ko-KR" sz="1200" b="1" dirty="0">
                  <a:latin typeface="맑은 고딕" pitchFamily="50" charset="-127"/>
                </a:rPr>
                <a:t>, </a:t>
              </a:r>
              <a:r>
                <a:rPr lang="ko-KR" altLang="en-US" sz="1200" b="1" dirty="0">
                  <a:latin typeface="맑은 고딕" pitchFamily="50" charset="-127"/>
                </a:rPr>
                <a:t>학습자가 실행 시 입력한 개인계좌로 지급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endParaRPr lang="ko-KR" altLang="en-US" sz="1200" b="1" dirty="0">
                <a:latin typeface="맑은 고딕" pitchFamily="50" charset="-127"/>
              </a:endParaRPr>
            </a:p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 대출 거래 약정 동의단계 진행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>
                  <a:latin typeface="맑은 고딕" pitchFamily="50" charset="-127"/>
                </a:rPr>
                <a:t>다음 페이지</a:t>
              </a:r>
              <a:r>
                <a:rPr lang="en-US" altLang="ko-KR" sz="1200" b="1" dirty="0">
                  <a:latin typeface="맑은 고딕" pitchFamily="50" charset="-127"/>
                </a:rPr>
                <a:t>)</a:t>
              </a:r>
              <a:endParaRPr lang="ko-KR" altLang="en-US" sz="1200" b="1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ko-KR" altLang="en-US" sz="1200" b="1" dirty="0">
                <a:latin typeface="맑은 고딕" pitchFamily="50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BB4606B-9102-4F68-B576-D206481DF8A7}"/>
              </a:ext>
            </a:extLst>
          </p:cNvPr>
          <p:cNvGrpSpPr/>
          <p:nvPr/>
        </p:nvGrpSpPr>
        <p:grpSpPr>
          <a:xfrm>
            <a:off x="133965" y="7958918"/>
            <a:ext cx="515392" cy="1552389"/>
            <a:chOff x="22664" y="173998"/>
            <a:chExt cx="455751" cy="1300135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AB695B14-A6B2-4282-BAEF-0B915A4815CF}"/>
                </a:ext>
              </a:extLst>
            </p:cNvPr>
            <p:cNvSpPr/>
            <p:nvPr/>
          </p:nvSpPr>
          <p:spPr>
            <a:xfrm>
              <a:off x="22664" y="173998"/>
              <a:ext cx="455751" cy="1300135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사각형: 둥근 모서리 6">
              <a:extLst>
                <a:ext uri="{FF2B5EF4-FFF2-40B4-BE49-F238E27FC236}">
                  <a16:creationId xmlns:a16="http://schemas.microsoft.com/office/drawing/2014/main" id="{2164095B-5446-4F2E-A9D7-1CF072201DEC}"/>
                </a:ext>
              </a:extLst>
            </p:cNvPr>
            <p:cNvSpPr txBox="1"/>
            <p:nvPr/>
          </p:nvSpPr>
          <p:spPr>
            <a:xfrm>
              <a:off x="44912" y="196246"/>
              <a:ext cx="411255" cy="125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18D5992-208A-4DE0-8955-0DC493C34EF8}"/>
              </a:ext>
            </a:extLst>
          </p:cNvPr>
          <p:cNvSpPr/>
          <p:nvPr/>
        </p:nvSpPr>
        <p:spPr>
          <a:xfrm>
            <a:off x="295074" y="643771"/>
            <a:ext cx="476197" cy="58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C0FEFE-91A2-4869-90BA-20A319102973}"/>
              </a:ext>
            </a:extLst>
          </p:cNvPr>
          <p:cNvSpPr txBox="1"/>
          <p:nvPr/>
        </p:nvSpPr>
        <p:spPr>
          <a:xfrm>
            <a:off x="283983" y="182520"/>
            <a:ext cx="64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45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107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E34D76-E58B-4EE5-953B-21658FA150BE}"/>
              </a:ext>
            </a:extLst>
          </p:cNvPr>
          <p:cNvSpPr txBox="1"/>
          <p:nvPr/>
        </p:nvSpPr>
        <p:spPr>
          <a:xfrm>
            <a:off x="778423" y="194932"/>
            <a:ext cx="5984919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실행 </a:t>
            </a: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6395834C-8827-49B6-B5CC-8B45EB8216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503" y="864574"/>
            <a:ext cx="3071334" cy="5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54BC2B45-0935-440B-B9D4-6BBE49708EEA}"/>
              </a:ext>
            </a:extLst>
          </p:cNvPr>
          <p:cNvSpPr/>
          <p:nvPr/>
        </p:nvSpPr>
        <p:spPr>
          <a:xfrm>
            <a:off x="529014" y="970024"/>
            <a:ext cx="2367957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Step 4. </a:t>
            </a:r>
            <a:r>
              <a:rPr lang="ko-KR" altLang="en-US" sz="1580" dirty="0">
                <a:latin typeface="HY헤드라인M" pitchFamily="18" charset="-127"/>
                <a:ea typeface="HY헤드라인M" pitchFamily="18" charset="-127"/>
              </a:rPr>
              <a:t>대출약정체결</a:t>
            </a:r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(1)</a:t>
            </a:r>
            <a:endParaRPr lang="ko-KR" altLang="en-US" sz="158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284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>
            <a:extLst>
              <a:ext uri="{FF2B5EF4-FFF2-40B4-BE49-F238E27FC236}">
                <a16:creationId xmlns:a16="http://schemas.microsoft.com/office/drawing/2014/main" id="{16A531AF-CC85-4690-BF46-714851CA5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5" y="1097062"/>
            <a:ext cx="6454278" cy="680197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C2132B6-0D12-466F-9E62-45E549A35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75" y="2501900"/>
            <a:ext cx="6435140" cy="430836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01AF541-021D-4CAA-ADC8-BAFD66AD128D}"/>
              </a:ext>
            </a:extLst>
          </p:cNvPr>
          <p:cNvSpPr/>
          <p:nvPr/>
        </p:nvSpPr>
        <p:spPr>
          <a:xfrm>
            <a:off x="4312406" y="3861332"/>
            <a:ext cx="236971" cy="1527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46548" y="1097061"/>
            <a:ext cx="6454277" cy="68126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478D20A-3801-4324-BA85-38C94CCB5D62}"/>
              </a:ext>
            </a:extLst>
          </p:cNvPr>
          <p:cNvSpPr/>
          <p:nvPr/>
        </p:nvSpPr>
        <p:spPr>
          <a:xfrm flipV="1">
            <a:off x="180176" y="4425126"/>
            <a:ext cx="6371926" cy="1821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5E22C1-53B5-4417-9C90-DC46FF97E43D}"/>
              </a:ext>
            </a:extLst>
          </p:cNvPr>
          <p:cNvSpPr/>
          <p:nvPr/>
        </p:nvSpPr>
        <p:spPr>
          <a:xfrm>
            <a:off x="5091984" y="3192134"/>
            <a:ext cx="432048" cy="7200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34D6872-C0B8-4F1D-8D52-E115039A8A98}"/>
              </a:ext>
            </a:extLst>
          </p:cNvPr>
          <p:cNvSpPr/>
          <p:nvPr/>
        </p:nvSpPr>
        <p:spPr>
          <a:xfrm>
            <a:off x="4312406" y="3666136"/>
            <a:ext cx="1749139" cy="1041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750FDBC-20BF-4159-A796-08C8001D55D8}"/>
              </a:ext>
            </a:extLst>
          </p:cNvPr>
          <p:cNvSpPr/>
          <p:nvPr/>
        </p:nvSpPr>
        <p:spPr>
          <a:xfrm>
            <a:off x="4693394" y="3365996"/>
            <a:ext cx="1549527" cy="15714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23C7809-5DF3-44F1-B180-5EA7D60016FA}"/>
              </a:ext>
            </a:extLst>
          </p:cNvPr>
          <p:cNvSpPr/>
          <p:nvPr/>
        </p:nvSpPr>
        <p:spPr>
          <a:xfrm>
            <a:off x="4433438" y="3938996"/>
            <a:ext cx="1749139" cy="1041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20E8746-98BD-4E21-B7FC-563FF32D8145}"/>
              </a:ext>
            </a:extLst>
          </p:cNvPr>
          <p:cNvGrpSpPr/>
          <p:nvPr/>
        </p:nvGrpSpPr>
        <p:grpSpPr>
          <a:xfrm>
            <a:off x="663172" y="7987357"/>
            <a:ext cx="5933229" cy="1530449"/>
            <a:chOff x="398329" y="186758"/>
            <a:chExt cx="6178265" cy="1274611"/>
          </a:xfrm>
        </p:grpSpPr>
        <p:sp>
          <p:nvSpPr>
            <p:cNvPr id="20" name="사각형: 둥근 위쪽 모서리 19">
              <a:extLst>
                <a:ext uri="{FF2B5EF4-FFF2-40B4-BE49-F238E27FC236}">
                  <a16:creationId xmlns:a16="http://schemas.microsoft.com/office/drawing/2014/main" id="{05F47700-4C90-4AEE-8A87-6B7A12E23D79}"/>
                </a:ext>
              </a:extLst>
            </p:cNvPr>
            <p:cNvSpPr/>
            <p:nvPr/>
          </p:nvSpPr>
          <p:spPr>
            <a:xfrm rot="5400000">
              <a:off x="2850156" y="-2265069"/>
              <a:ext cx="1274611" cy="6178265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사각형: 둥근 위쪽 모서리 4">
              <a:extLst>
                <a:ext uri="{FF2B5EF4-FFF2-40B4-BE49-F238E27FC236}">
                  <a16:creationId xmlns:a16="http://schemas.microsoft.com/office/drawing/2014/main" id="{1FEC24A0-17BA-4369-B485-C0242C1AD506}"/>
                </a:ext>
              </a:extLst>
            </p:cNvPr>
            <p:cNvSpPr txBox="1"/>
            <p:nvPr/>
          </p:nvSpPr>
          <p:spPr>
            <a:xfrm>
              <a:off x="398330" y="248978"/>
              <a:ext cx="6116044" cy="1150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r>
                <a:rPr lang="en-US" altLang="ko-KR" sz="1200" b="1" dirty="0">
                  <a:latin typeface="맑은 고딕" pitchFamily="50" charset="-127"/>
                </a:rPr>
                <a:t> </a:t>
              </a:r>
              <a:r>
                <a:rPr lang="ko-KR" altLang="en-US" sz="1200" b="1" dirty="0">
                  <a:latin typeface="맑은 고딕" pitchFamily="50" charset="-127"/>
                </a:rPr>
                <a:t> 대출 거래 약정 항목에서 </a:t>
              </a:r>
              <a:r>
                <a:rPr lang="en-US" altLang="ko-KR" sz="1200" b="1" dirty="0">
                  <a:latin typeface="맑은 고딕" pitchFamily="50" charset="-127"/>
                </a:rPr>
                <a:t>[</a:t>
              </a:r>
              <a:r>
                <a:rPr lang="ko-KR" altLang="en-US" sz="1200" b="1" dirty="0">
                  <a:latin typeface="맑은 고딕" pitchFamily="50" charset="-127"/>
                </a:rPr>
                <a:t>내용확인</a:t>
              </a:r>
              <a:r>
                <a:rPr lang="en-US" altLang="ko-KR" sz="1200" b="1" dirty="0">
                  <a:latin typeface="맑은 고딕" pitchFamily="50" charset="-127"/>
                </a:rPr>
                <a:t>] </a:t>
              </a:r>
              <a:r>
                <a:rPr lang="ko-KR" altLang="en-US" sz="1200" b="1" dirty="0">
                  <a:latin typeface="맑은 고딕" pitchFamily="50" charset="-127"/>
                </a:rPr>
                <a:t>선택 시</a:t>
              </a:r>
              <a:r>
                <a:rPr lang="en-US" altLang="ko-KR" sz="1200" b="1" dirty="0">
                  <a:latin typeface="맑은 고딕" pitchFamily="50" charset="-127"/>
                </a:rPr>
                <a:t> </a:t>
              </a:r>
              <a:r>
                <a:rPr lang="ko-KR" altLang="en-US" sz="1200" b="1" dirty="0">
                  <a:latin typeface="맑은 고딕" pitchFamily="50" charset="-127"/>
                </a:rPr>
                <a:t>약정서</a:t>
              </a:r>
              <a:r>
                <a:rPr lang="en-US" altLang="ko-KR" sz="1200" b="1" dirty="0">
                  <a:latin typeface="맑은 고딕" pitchFamily="50" charset="-127"/>
                </a:rPr>
                <a:t>, </a:t>
              </a:r>
              <a:r>
                <a:rPr lang="ko-KR" altLang="en-US" sz="1200" b="1" dirty="0">
                  <a:latin typeface="맑은 고딕" pitchFamily="50" charset="-127"/>
                </a:rPr>
                <a:t>약관</a:t>
              </a:r>
              <a:r>
                <a:rPr lang="en-US" altLang="ko-KR" sz="1200" b="1" dirty="0">
                  <a:latin typeface="맑은 고딕" pitchFamily="50" charset="-127"/>
                </a:rPr>
                <a:t>, </a:t>
              </a:r>
              <a:r>
                <a:rPr lang="ko-KR" altLang="en-US" sz="1200" b="1" dirty="0">
                  <a:latin typeface="맑은 고딕" pitchFamily="50" charset="-127"/>
                </a:rPr>
                <a:t>핵심설명서 </a:t>
              </a:r>
              <a:br>
                <a:rPr lang="en-US" altLang="ko-KR" sz="1200" b="1" dirty="0">
                  <a:latin typeface="맑은 고딕" pitchFamily="50" charset="-127"/>
                </a:rPr>
              </a:br>
              <a:r>
                <a:rPr lang="ko-KR" altLang="en-US" sz="1200" b="1" dirty="0">
                  <a:latin typeface="맑은 고딕" pitchFamily="50" charset="-127"/>
                </a:rPr>
                <a:t>  팝업창으로 나타남</a:t>
              </a:r>
              <a:r>
                <a:rPr lang="en-US" altLang="ko-KR" sz="1200" b="1" dirty="0">
                  <a:latin typeface="맑은 고딕" pitchFamily="50" charset="-127"/>
                </a:rPr>
                <a:t>, </a:t>
              </a:r>
              <a:r>
                <a:rPr lang="ko-KR" altLang="en-US" sz="1200" b="1" dirty="0">
                  <a:latin typeface="맑은 고딕" pitchFamily="50" charset="-127"/>
                </a:rPr>
                <a:t>내용 꼼꼼히 확인 후 </a:t>
              </a:r>
              <a:r>
                <a:rPr lang="en-US" altLang="ko-KR" sz="1200" b="1" dirty="0">
                  <a:latin typeface="맑은 고딕" pitchFamily="50" charset="-127"/>
                </a:rPr>
                <a:t>[</a:t>
              </a:r>
              <a:r>
                <a:rPr lang="ko-KR" altLang="en-US" sz="1200" b="1" dirty="0">
                  <a:latin typeface="맑은 고딕" pitchFamily="50" charset="-127"/>
                </a:rPr>
                <a:t>대출금 지급실행</a:t>
              </a:r>
              <a:r>
                <a:rPr lang="en-US" altLang="ko-KR" sz="1200" b="1" dirty="0">
                  <a:latin typeface="맑은 고딕" pitchFamily="50" charset="-127"/>
                </a:rPr>
                <a:t>]</a:t>
              </a:r>
              <a:r>
                <a:rPr lang="ko-KR" altLang="en-US" sz="1200" b="1" dirty="0">
                  <a:latin typeface="맑은 고딕" pitchFamily="50" charset="-127"/>
                </a:rPr>
                <a:t> 버튼 클릭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endParaRPr lang="ko-KR" altLang="en-US" sz="1200" b="1" dirty="0">
                <a:latin typeface="맑은 고딕" pitchFamily="50" charset="-127"/>
              </a:endParaRPr>
            </a:p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 </a:t>
              </a:r>
              <a:r>
                <a:rPr lang="en-US" altLang="ko-KR" sz="1200" b="1" dirty="0">
                  <a:latin typeface="맑은 고딕" pitchFamily="50" charset="-127"/>
                </a:rPr>
                <a:t>[</a:t>
              </a:r>
              <a:r>
                <a:rPr lang="ko-KR" altLang="en-US" sz="1200" b="1" dirty="0">
                  <a:latin typeface="맑은 고딕" pitchFamily="50" charset="-127"/>
                </a:rPr>
                <a:t>대출금 지급실행</a:t>
              </a:r>
              <a:r>
                <a:rPr lang="en-US" altLang="ko-KR" sz="1200" b="1" dirty="0">
                  <a:latin typeface="맑은 고딕" pitchFamily="50" charset="-127"/>
                </a:rPr>
                <a:t>]</a:t>
              </a:r>
              <a:r>
                <a:rPr lang="ko-KR" altLang="en-US" sz="1200" b="1" dirty="0">
                  <a:latin typeface="맑은 고딕" pitchFamily="50" charset="-127"/>
                </a:rPr>
                <a:t> 버튼 선택 시</a:t>
              </a:r>
              <a:r>
                <a:rPr lang="en-US" altLang="ko-KR" sz="1200" b="1" dirty="0">
                  <a:latin typeface="맑은 고딕" pitchFamily="50" charset="-127"/>
                </a:rPr>
                <a:t> </a:t>
              </a:r>
              <a:r>
                <a:rPr lang="ko-KR" altLang="en-US" sz="1200" b="1" dirty="0">
                  <a:latin typeface="맑은 고딕" pitchFamily="50" charset="-127"/>
                </a:rPr>
                <a:t>전자서명수단으로 동의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endParaRPr lang="ko-KR" altLang="en-US" sz="1200" b="1" dirty="0">
                <a:latin typeface="맑은 고딕" pitchFamily="50" charset="-127"/>
              </a:endParaRPr>
            </a:p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 본인 전자서명수단 없을 경우 대출실행 불가하므로 주의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80FA1D0-1D29-41BB-B816-5CB048B5FF3B}"/>
              </a:ext>
            </a:extLst>
          </p:cNvPr>
          <p:cNvGrpSpPr/>
          <p:nvPr/>
        </p:nvGrpSpPr>
        <p:grpSpPr>
          <a:xfrm>
            <a:off x="147779" y="7946516"/>
            <a:ext cx="515392" cy="1591648"/>
            <a:chOff x="22664" y="173998"/>
            <a:chExt cx="455751" cy="1300135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1E23B068-BEE6-4207-B24E-5FDA741B429A}"/>
                </a:ext>
              </a:extLst>
            </p:cNvPr>
            <p:cNvSpPr/>
            <p:nvPr/>
          </p:nvSpPr>
          <p:spPr>
            <a:xfrm>
              <a:off x="22664" y="173998"/>
              <a:ext cx="455751" cy="1300135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사각형: 둥근 모서리 6">
              <a:extLst>
                <a:ext uri="{FF2B5EF4-FFF2-40B4-BE49-F238E27FC236}">
                  <a16:creationId xmlns:a16="http://schemas.microsoft.com/office/drawing/2014/main" id="{16301F00-74F6-43B0-941D-5467951F292F}"/>
                </a:ext>
              </a:extLst>
            </p:cNvPr>
            <p:cNvSpPr txBox="1"/>
            <p:nvPr/>
          </p:nvSpPr>
          <p:spPr>
            <a:xfrm>
              <a:off x="44912" y="196246"/>
              <a:ext cx="411255" cy="125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2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E52C11E-FC57-42CE-A6EE-DF3EA8428A35}"/>
              </a:ext>
            </a:extLst>
          </p:cNvPr>
          <p:cNvSpPr/>
          <p:nvPr/>
        </p:nvSpPr>
        <p:spPr>
          <a:xfrm>
            <a:off x="295074" y="643771"/>
            <a:ext cx="476197" cy="58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D1FC0A-E0EA-4805-99AD-0B9CE213E36A}"/>
              </a:ext>
            </a:extLst>
          </p:cNvPr>
          <p:cNvSpPr txBox="1"/>
          <p:nvPr/>
        </p:nvSpPr>
        <p:spPr>
          <a:xfrm>
            <a:off x="283983" y="182520"/>
            <a:ext cx="64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45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107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9CE352-2AFA-4529-B852-72BA5F046AAD}"/>
              </a:ext>
            </a:extLst>
          </p:cNvPr>
          <p:cNvSpPr txBox="1"/>
          <p:nvPr/>
        </p:nvSpPr>
        <p:spPr>
          <a:xfrm>
            <a:off x="778423" y="194932"/>
            <a:ext cx="5984919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실행 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7905DCB0-2AB3-46DD-9C7B-4611EABCB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03" y="864574"/>
            <a:ext cx="3071334" cy="5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FA039D96-4230-4A36-8A09-7ED9CEBED1B9}"/>
              </a:ext>
            </a:extLst>
          </p:cNvPr>
          <p:cNvSpPr/>
          <p:nvPr/>
        </p:nvSpPr>
        <p:spPr>
          <a:xfrm>
            <a:off x="529014" y="970024"/>
            <a:ext cx="2367956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Step 4. </a:t>
            </a:r>
            <a:r>
              <a:rPr lang="ko-KR" altLang="en-US" sz="1580" dirty="0">
                <a:latin typeface="HY헤드라인M" pitchFamily="18" charset="-127"/>
                <a:ea typeface="HY헤드라인M" pitchFamily="18" charset="-127"/>
              </a:rPr>
              <a:t>대출약정체결</a:t>
            </a:r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(2)</a:t>
            </a:r>
            <a:endParaRPr lang="ko-KR" altLang="en-US" sz="158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500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9">
            <a:extLst>
              <a:ext uri="{FF2B5EF4-FFF2-40B4-BE49-F238E27FC236}">
                <a16:creationId xmlns:a16="http://schemas.microsoft.com/office/drawing/2014/main" id="{0D6FFA8B-50AC-4DBF-8723-DD0E5B45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4" y="1097062"/>
            <a:ext cx="6455667" cy="6811121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4A06AB44-A5B6-47CB-9A5A-68E85257C1A9}"/>
              </a:ext>
            </a:extLst>
          </p:cNvPr>
          <p:cNvGrpSpPr/>
          <p:nvPr/>
        </p:nvGrpSpPr>
        <p:grpSpPr>
          <a:xfrm>
            <a:off x="169065" y="1922603"/>
            <a:ext cx="6456369" cy="4786714"/>
            <a:chOff x="128879" y="1766011"/>
            <a:chExt cx="6456369" cy="4786714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E8466F8F-FDA2-4176-A540-C71C2645A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879" y="2911947"/>
              <a:ext cx="6456369" cy="3640778"/>
            </a:xfrm>
            <a:prstGeom prst="rect">
              <a:avLst/>
            </a:prstGeom>
          </p:spPr>
        </p:pic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7426CC5-895A-4C99-A5A7-521CE948C8F1}"/>
                </a:ext>
              </a:extLst>
            </p:cNvPr>
            <p:cNvGrpSpPr/>
            <p:nvPr/>
          </p:nvGrpSpPr>
          <p:grpSpPr>
            <a:xfrm>
              <a:off x="128879" y="1766011"/>
              <a:ext cx="6456369" cy="1817729"/>
              <a:chOff x="128879" y="1415315"/>
              <a:chExt cx="6456369" cy="1817729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838AAD61-B70E-4652-8F88-7E3AD0069E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1220"/>
              <a:stretch/>
            </p:blipFill>
            <p:spPr>
              <a:xfrm>
                <a:off x="128879" y="1415315"/>
                <a:ext cx="6456369" cy="1168973"/>
              </a:xfrm>
              <a:prstGeom prst="rect">
                <a:avLst/>
              </a:prstGeom>
            </p:spPr>
          </p:pic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ADA39BD4-F6BA-4BFC-A085-01D99409A57C}"/>
                  </a:ext>
                </a:extLst>
              </p:cNvPr>
              <p:cNvSpPr/>
              <p:nvPr/>
            </p:nvSpPr>
            <p:spPr>
              <a:xfrm>
                <a:off x="1212360" y="3125032"/>
                <a:ext cx="600713" cy="10801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3EEBE3C-EB7B-47D7-A486-9BC32126DCC1}"/>
                </a:ext>
              </a:extLst>
            </p:cNvPr>
            <p:cNvGrpSpPr/>
            <p:nvPr/>
          </p:nvGrpSpPr>
          <p:grpSpPr>
            <a:xfrm>
              <a:off x="209252" y="1791012"/>
              <a:ext cx="3040324" cy="983706"/>
              <a:chOff x="209252" y="1440316"/>
              <a:chExt cx="3040324" cy="983706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9993C9A4-07F2-4B14-B281-984D0BB4F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549" y="1440316"/>
                <a:ext cx="3032027" cy="307597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BFC37FF0-CAAA-4847-B2B5-7F54CF34F3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30" t="11944" r="1" b="-1"/>
              <a:stretch/>
            </p:blipFill>
            <p:spPr>
              <a:xfrm>
                <a:off x="209252" y="1947295"/>
                <a:ext cx="2540368" cy="185825"/>
              </a:xfrm>
              <a:prstGeom prst="rect">
                <a:avLst/>
              </a:prstGeom>
            </p:spPr>
          </p:pic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69166E1E-3011-4009-845A-49D5C63B8296}"/>
                  </a:ext>
                </a:extLst>
              </p:cNvPr>
              <p:cNvSpPr/>
              <p:nvPr/>
            </p:nvSpPr>
            <p:spPr>
              <a:xfrm>
                <a:off x="808892" y="2262623"/>
                <a:ext cx="720590" cy="109977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9A8B00F-5BB1-4BAD-8367-8E8A6CD2B694}"/>
                  </a:ext>
                </a:extLst>
              </p:cNvPr>
              <p:cNvSpPr/>
              <p:nvPr/>
            </p:nvSpPr>
            <p:spPr>
              <a:xfrm>
                <a:off x="808891" y="2238197"/>
                <a:ext cx="793423" cy="18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개인정보 입력</a:t>
                </a:r>
              </a:p>
            </p:txBody>
          </p:sp>
        </p:grp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76BB663-916E-4999-9E2A-868E68949BD5}"/>
                </a:ext>
              </a:extLst>
            </p:cNvPr>
            <p:cNvSpPr/>
            <p:nvPr/>
          </p:nvSpPr>
          <p:spPr>
            <a:xfrm>
              <a:off x="2101106" y="3221980"/>
              <a:ext cx="576064" cy="1548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20842AE9-7122-453A-AFBE-F7A5B8B754C9}"/>
                </a:ext>
              </a:extLst>
            </p:cNvPr>
            <p:cNvSpPr/>
            <p:nvPr/>
          </p:nvSpPr>
          <p:spPr>
            <a:xfrm>
              <a:off x="1813073" y="3514076"/>
              <a:ext cx="864097" cy="1470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1AE0A37-504C-44C2-8361-048E886929BC}"/>
                </a:ext>
              </a:extLst>
            </p:cNvPr>
            <p:cNvSpPr/>
            <p:nvPr/>
          </p:nvSpPr>
          <p:spPr>
            <a:xfrm>
              <a:off x="1813073" y="3724853"/>
              <a:ext cx="864097" cy="1470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115B7D1F-3F55-40DF-92BB-2CE9173B37F5}"/>
                </a:ext>
              </a:extLst>
            </p:cNvPr>
            <p:cNvSpPr/>
            <p:nvPr/>
          </p:nvSpPr>
          <p:spPr>
            <a:xfrm>
              <a:off x="4981426" y="3466370"/>
              <a:ext cx="864097" cy="1470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EC99A25F-4AE8-40EA-9C80-B0E590C85CB2}"/>
                </a:ext>
              </a:extLst>
            </p:cNvPr>
            <p:cNvSpPr/>
            <p:nvPr/>
          </p:nvSpPr>
          <p:spPr>
            <a:xfrm>
              <a:off x="4981426" y="3220076"/>
              <a:ext cx="864097" cy="1470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F8381386-9041-4635-A9C5-C230262AADCC}"/>
                </a:ext>
              </a:extLst>
            </p:cNvPr>
            <p:cNvSpPr/>
            <p:nvPr/>
          </p:nvSpPr>
          <p:spPr>
            <a:xfrm>
              <a:off x="5439222" y="5925297"/>
              <a:ext cx="864097" cy="1470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41556" y="1097061"/>
            <a:ext cx="6455666" cy="68126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6CFAADD-9F58-4995-B40B-FA2EF6B64950}"/>
              </a:ext>
            </a:extLst>
          </p:cNvPr>
          <p:cNvGrpSpPr/>
          <p:nvPr/>
        </p:nvGrpSpPr>
        <p:grpSpPr>
          <a:xfrm>
            <a:off x="659916" y="7996500"/>
            <a:ext cx="5964904" cy="1530449"/>
            <a:chOff x="398329" y="186758"/>
            <a:chExt cx="6178265" cy="1274611"/>
          </a:xfrm>
        </p:grpSpPr>
        <p:sp>
          <p:nvSpPr>
            <p:cNvPr id="26" name="사각형: 둥근 위쪽 모서리 25">
              <a:extLst>
                <a:ext uri="{FF2B5EF4-FFF2-40B4-BE49-F238E27FC236}">
                  <a16:creationId xmlns:a16="http://schemas.microsoft.com/office/drawing/2014/main" id="{BE18937E-1932-4E6E-94F6-1C5E40AE206E}"/>
                </a:ext>
              </a:extLst>
            </p:cNvPr>
            <p:cNvSpPr/>
            <p:nvPr/>
          </p:nvSpPr>
          <p:spPr>
            <a:xfrm rot="5400000">
              <a:off x="2850156" y="-2265069"/>
              <a:ext cx="1274611" cy="6178265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사각형: 둥근 위쪽 모서리 4">
              <a:extLst>
                <a:ext uri="{FF2B5EF4-FFF2-40B4-BE49-F238E27FC236}">
                  <a16:creationId xmlns:a16="http://schemas.microsoft.com/office/drawing/2014/main" id="{BA213859-3FAF-41C7-947A-CFD9A13032AD}"/>
                </a:ext>
              </a:extLst>
            </p:cNvPr>
            <p:cNvSpPr txBox="1"/>
            <p:nvPr/>
          </p:nvSpPr>
          <p:spPr>
            <a:xfrm>
              <a:off x="398330" y="248978"/>
              <a:ext cx="6116044" cy="1150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 대출금 지급내역 확인 가능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lvl="0" hangingPunct="0"/>
              <a:br>
                <a:rPr lang="en-US" altLang="ko-KR" sz="1200" b="1" dirty="0">
                  <a:latin typeface="맑은 고딕" pitchFamily="50" charset="-127"/>
                </a:rPr>
              </a:br>
              <a:r>
                <a:rPr lang="en-US" altLang="ko-KR" sz="1200" b="1" dirty="0">
                  <a:latin typeface="맑은 고딕" pitchFamily="50" charset="-127"/>
                </a:rPr>
                <a:t>  - </a:t>
              </a:r>
              <a:r>
                <a:rPr lang="ko-KR" altLang="en-US" sz="1200" b="1" dirty="0">
                  <a:latin typeface="맑은 고딕" pitchFamily="50" charset="-127"/>
                </a:rPr>
                <a:t>학자금대출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 err="1">
                  <a:latin typeface="맑은 고딕" pitchFamily="50" charset="-127"/>
                </a:rPr>
                <a:t>학자금뱅킹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학자금대출 상환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대출내역</a:t>
              </a:r>
              <a:br>
                <a:rPr lang="en-US" altLang="ko-KR" sz="1200" b="1" dirty="0">
                  <a:latin typeface="맑은 고딕" pitchFamily="50" charset="-127"/>
                </a:rPr>
              </a:br>
              <a:r>
                <a:rPr lang="en-US" altLang="ko-KR" sz="1200" b="1" dirty="0">
                  <a:latin typeface="맑은 고딕" pitchFamily="50" charset="-127"/>
                </a:rPr>
                <a:t>  - (</a:t>
              </a:r>
              <a:r>
                <a:rPr lang="ko-KR" altLang="en-US" sz="1200" b="1" dirty="0">
                  <a:latin typeface="맑은 고딕" pitchFamily="50" charset="-127"/>
                </a:rPr>
                <a:t>홈페이지 오른쪽 상단</a:t>
              </a:r>
              <a:r>
                <a:rPr lang="en-US" altLang="ko-KR" sz="1200" b="1" dirty="0">
                  <a:latin typeface="맑은 고딕" pitchFamily="50" charset="-127"/>
                </a:rPr>
                <a:t>) </a:t>
              </a:r>
              <a:r>
                <a:rPr lang="ko-KR" altLang="en-US" sz="1200" b="1" dirty="0">
                  <a:latin typeface="맑은 고딕" pitchFamily="50" charset="-127"/>
                </a:rPr>
                <a:t>마이페이지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학자금대출 내역</a:t>
              </a: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7732481-897C-4DBE-8E4E-152CC8ACB8C7}"/>
              </a:ext>
            </a:extLst>
          </p:cNvPr>
          <p:cNvGrpSpPr/>
          <p:nvPr/>
        </p:nvGrpSpPr>
        <p:grpSpPr>
          <a:xfrm>
            <a:off x="144522" y="7955659"/>
            <a:ext cx="515392" cy="1591648"/>
            <a:chOff x="22664" y="173998"/>
            <a:chExt cx="455751" cy="1300135"/>
          </a:xfrm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56A015C9-0FB7-4B46-AA3D-23D1C647CA5C}"/>
                </a:ext>
              </a:extLst>
            </p:cNvPr>
            <p:cNvSpPr/>
            <p:nvPr/>
          </p:nvSpPr>
          <p:spPr>
            <a:xfrm>
              <a:off x="22664" y="173998"/>
              <a:ext cx="455751" cy="1300135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사각형: 둥근 모서리 6">
              <a:extLst>
                <a:ext uri="{FF2B5EF4-FFF2-40B4-BE49-F238E27FC236}">
                  <a16:creationId xmlns:a16="http://schemas.microsoft.com/office/drawing/2014/main" id="{E82DABAD-C0C8-4CD5-864E-99E2B11B6915}"/>
                </a:ext>
              </a:extLst>
            </p:cNvPr>
            <p:cNvSpPr txBox="1"/>
            <p:nvPr/>
          </p:nvSpPr>
          <p:spPr>
            <a:xfrm>
              <a:off x="44912" y="196246"/>
              <a:ext cx="411255" cy="125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39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17BCF9E-E639-4837-A25C-CAA2A095F3CB}"/>
              </a:ext>
            </a:extLst>
          </p:cNvPr>
          <p:cNvSpPr/>
          <p:nvPr/>
        </p:nvSpPr>
        <p:spPr>
          <a:xfrm>
            <a:off x="295074" y="643771"/>
            <a:ext cx="476197" cy="58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847A3F-A1F8-4C69-81D7-A2DB903FF95A}"/>
              </a:ext>
            </a:extLst>
          </p:cNvPr>
          <p:cNvSpPr txBox="1"/>
          <p:nvPr/>
        </p:nvSpPr>
        <p:spPr>
          <a:xfrm>
            <a:off x="283983" y="182520"/>
            <a:ext cx="64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45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107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689399-D66C-4F93-9E30-F4E3B54A94A6}"/>
              </a:ext>
            </a:extLst>
          </p:cNvPr>
          <p:cNvSpPr txBox="1"/>
          <p:nvPr/>
        </p:nvSpPr>
        <p:spPr>
          <a:xfrm>
            <a:off x="778423" y="194932"/>
            <a:ext cx="5984919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실행 </a:t>
            </a: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B2FE7ED9-DEB6-4E49-B4D0-5BA0737A0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503" y="864574"/>
            <a:ext cx="3071334" cy="5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426ECE1B-06CB-4E9A-A7F2-44A66708CDE9}"/>
              </a:ext>
            </a:extLst>
          </p:cNvPr>
          <p:cNvSpPr/>
          <p:nvPr/>
        </p:nvSpPr>
        <p:spPr>
          <a:xfrm>
            <a:off x="512986" y="970024"/>
            <a:ext cx="2400016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Step 5. </a:t>
            </a:r>
            <a:r>
              <a:rPr lang="ko-KR" altLang="en-US" sz="1580" dirty="0">
                <a:latin typeface="HY헤드라인M" pitchFamily="18" charset="-127"/>
                <a:ea typeface="HY헤드라인M" pitchFamily="18" charset="-127"/>
              </a:rPr>
              <a:t>대출금 지급완료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39B1B6B3-99BF-4B74-B8B8-0D933C8FB214}"/>
              </a:ext>
            </a:extLst>
          </p:cNvPr>
          <p:cNvGrpSpPr/>
          <p:nvPr/>
        </p:nvGrpSpPr>
        <p:grpSpPr>
          <a:xfrm>
            <a:off x="277998" y="5956091"/>
            <a:ext cx="6203640" cy="1761731"/>
            <a:chOff x="-1574499" y="3446317"/>
            <a:chExt cx="6794500" cy="1932918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B5ADE74F-E0B0-4521-BCB6-ED44BE52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74499" y="3446317"/>
              <a:ext cx="6794500" cy="1932918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CDF3F284-E55D-4C61-BAD4-F434F3E0845B}"/>
                </a:ext>
              </a:extLst>
            </p:cNvPr>
            <p:cNvSpPr/>
            <p:nvPr/>
          </p:nvSpPr>
          <p:spPr>
            <a:xfrm>
              <a:off x="-347166" y="4832200"/>
              <a:ext cx="743092" cy="185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ED8DF4DF-ED7E-4613-AF7C-5A1597D0AB43}"/>
                </a:ext>
              </a:extLst>
            </p:cNvPr>
            <p:cNvSpPr/>
            <p:nvPr/>
          </p:nvSpPr>
          <p:spPr>
            <a:xfrm>
              <a:off x="-347166" y="5091260"/>
              <a:ext cx="743092" cy="185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41556" y="1097061"/>
            <a:ext cx="6455666" cy="68126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B6D0FF6-A65A-4E81-9338-86F075BCCB7D}"/>
              </a:ext>
            </a:extLst>
          </p:cNvPr>
          <p:cNvSpPr/>
          <p:nvPr/>
        </p:nvSpPr>
        <p:spPr>
          <a:xfrm>
            <a:off x="230034" y="7130899"/>
            <a:ext cx="6278710" cy="257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FB27059-1C0D-4855-98D1-D462ADB3DCF2}"/>
              </a:ext>
            </a:extLst>
          </p:cNvPr>
          <p:cNvSpPr/>
          <p:nvPr/>
        </p:nvSpPr>
        <p:spPr>
          <a:xfrm>
            <a:off x="206437" y="1397383"/>
            <a:ext cx="6320554" cy="4361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6EAF64EA-49CC-4FC4-890B-0E5E2534A03B}"/>
              </a:ext>
            </a:extLst>
          </p:cNvPr>
          <p:cNvSpPr/>
          <p:nvPr/>
        </p:nvSpPr>
        <p:spPr>
          <a:xfrm>
            <a:off x="206437" y="5912235"/>
            <a:ext cx="6320554" cy="1846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AFCCF7FB-6DBB-40E6-87F2-15330DFFDE4A}"/>
              </a:ext>
            </a:extLst>
          </p:cNvPr>
          <p:cNvGrpSpPr/>
          <p:nvPr/>
        </p:nvGrpSpPr>
        <p:grpSpPr>
          <a:xfrm>
            <a:off x="245253" y="1477787"/>
            <a:ext cx="6248341" cy="4167332"/>
            <a:chOff x="245253" y="1477787"/>
            <a:chExt cx="6248341" cy="4167332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A22A4FEC-9715-40B7-93BF-0E54616994EA}"/>
                </a:ext>
              </a:extLst>
            </p:cNvPr>
            <p:cNvGrpSpPr/>
            <p:nvPr/>
          </p:nvGrpSpPr>
          <p:grpSpPr>
            <a:xfrm>
              <a:off x="245253" y="1477787"/>
              <a:ext cx="6248341" cy="4167332"/>
              <a:chOff x="245253" y="1477787"/>
              <a:chExt cx="6248341" cy="4167332"/>
            </a:xfrm>
          </p:grpSpPr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F6CF30F1-AE23-4085-A023-7F7B37C9BA09}"/>
                  </a:ext>
                </a:extLst>
              </p:cNvPr>
              <p:cNvGrpSpPr/>
              <p:nvPr/>
            </p:nvGrpSpPr>
            <p:grpSpPr>
              <a:xfrm>
                <a:off x="245253" y="1477787"/>
                <a:ext cx="6248341" cy="4167332"/>
                <a:chOff x="206438" y="1385708"/>
                <a:chExt cx="6390783" cy="4284544"/>
              </a:xfrm>
            </p:grpSpPr>
            <p:grpSp>
              <p:nvGrpSpPr>
                <p:cNvPr id="18" name="그룹 17">
                  <a:extLst>
                    <a:ext uri="{FF2B5EF4-FFF2-40B4-BE49-F238E27FC236}">
                      <a16:creationId xmlns:a16="http://schemas.microsoft.com/office/drawing/2014/main" id="{C9A8F6AD-4FAF-4AED-90F5-5F39CD0B6601}"/>
                    </a:ext>
                  </a:extLst>
                </p:cNvPr>
                <p:cNvGrpSpPr/>
                <p:nvPr/>
              </p:nvGrpSpPr>
              <p:grpSpPr>
                <a:xfrm>
                  <a:off x="206438" y="1385708"/>
                  <a:ext cx="6390783" cy="4284544"/>
                  <a:chOff x="-2579414" y="1324148"/>
                  <a:chExt cx="6794500" cy="5106006"/>
                </a:xfrm>
              </p:grpSpPr>
              <p:pic>
                <p:nvPicPr>
                  <p:cNvPr id="9" name="그림 8">
                    <a:extLst>
                      <a:ext uri="{FF2B5EF4-FFF2-40B4-BE49-F238E27FC236}">
                        <a16:creationId xmlns:a16="http://schemas.microsoft.com/office/drawing/2014/main" id="{43B71BCC-4A28-4433-85E2-9524664507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2579414" y="1324148"/>
                    <a:ext cx="6794500" cy="5106006"/>
                  </a:xfrm>
                  <a:prstGeom prst="rect">
                    <a:avLst/>
                  </a:prstGeom>
                </p:spPr>
              </p:pic>
              <p:sp>
                <p:nvSpPr>
                  <p:cNvPr id="13" name="직사각형 12">
                    <a:extLst>
                      <a:ext uri="{FF2B5EF4-FFF2-40B4-BE49-F238E27FC236}">
                        <a16:creationId xmlns:a16="http://schemas.microsoft.com/office/drawing/2014/main" id="{A339ED04-3520-4E03-B45E-C52A3BAD8934}"/>
                      </a:ext>
                    </a:extLst>
                  </p:cNvPr>
                  <p:cNvSpPr/>
                  <p:nvPr/>
                </p:nvSpPr>
                <p:spPr>
                  <a:xfrm>
                    <a:off x="-851222" y="3910339"/>
                    <a:ext cx="288032" cy="216024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직사각형 35">
                    <a:extLst>
                      <a:ext uri="{FF2B5EF4-FFF2-40B4-BE49-F238E27FC236}">
                        <a16:creationId xmlns:a16="http://schemas.microsoft.com/office/drawing/2014/main" id="{6F550872-2CDC-4824-995B-56C5A8FF7703}"/>
                      </a:ext>
                    </a:extLst>
                  </p:cNvPr>
                  <p:cNvSpPr/>
                  <p:nvPr/>
                </p:nvSpPr>
                <p:spPr>
                  <a:xfrm>
                    <a:off x="529804" y="4482132"/>
                    <a:ext cx="288032" cy="10800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/>
                  </a:p>
                </p:txBody>
              </p:sp>
              <p:sp>
                <p:nvSpPr>
                  <p:cNvPr id="40" name="직사각형 39">
                    <a:extLst>
                      <a:ext uri="{FF2B5EF4-FFF2-40B4-BE49-F238E27FC236}">
                        <a16:creationId xmlns:a16="http://schemas.microsoft.com/office/drawing/2014/main" id="{E92EFF8C-BAA9-4C95-B372-A52ECA2037AA}"/>
                      </a:ext>
                    </a:extLst>
                  </p:cNvPr>
                  <p:cNvSpPr/>
                  <p:nvPr/>
                </p:nvSpPr>
                <p:spPr>
                  <a:xfrm>
                    <a:off x="533649" y="5418236"/>
                    <a:ext cx="288032" cy="10800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/>
                  </a:p>
                </p:txBody>
              </p:sp>
            </p:grpSp>
            <p:sp>
              <p:nvSpPr>
                <p:cNvPr id="27" name="직사각형 26">
                  <a:extLst>
                    <a:ext uri="{FF2B5EF4-FFF2-40B4-BE49-F238E27FC236}">
                      <a16:creationId xmlns:a16="http://schemas.microsoft.com/office/drawing/2014/main" id="{6FF7FE0F-B615-471A-AD9C-426AAAE346C8}"/>
                    </a:ext>
                  </a:extLst>
                </p:cNvPr>
                <p:cNvSpPr/>
                <p:nvPr/>
              </p:nvSpPr>
              <p:spPr>
                <a:xfrm>
                  <a:off x="1563778" y="2877969"/>
                  <a:ext cx="4209735" cy="2792283"/>
                </a:xfrm>
                <a:prstGeom prst="rect">
                  <a:avLst/>
                </a:prstGeom>
                <a:noFill/>
                <a:ln w="57150">
                  <a:solidFill>
                    <a:srgbClr val="E7E7E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99E86C5E-42B5-421C-8E78-0F4291B8ACC9}"/>
                  </a:ext>
                </a:extLst>
              </p:cNvPr>
              <p:cNvSpPr/>
              <p:nvPr/>
            </p:nvSpPr>
            <p:spPr>
              <a:xfrm>
                <a:off x="2965202" y="4692844"/>
                <a:ext cx="864096" cy="457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23AB5AE-4FB5-433A-9157-0F9F2A8B29C7}"/>
                </a:ext>
              </a:extLst>
            </p:cNvPr>
            <p:cNvSpPr/>
            <p:nvPr/>
          </p:nvSpPr>
          <p:spPr>
            <a:xfrm>
              <a:off x="2477845" y="4355093"/>
              <a:ext cx="504056" cy="16500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3EB44080-E422-4566-9697-F275B4BCD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39" y="1520549"/>
            <a:ext cx="2540369" cy="25771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FF41E8B-87AB-4FDD-BD63-B063495F17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0" t="11944" r="1" b="-1"/>
          <a:stretch/>
        </p:blipFill>
        <p:spPr>
          <a:xfrm>
            <a:off x="242842" y="1977650"/>
            <a:ext cx="2540368" cy="18582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2722126-848C-418A-8374-BFE1DFE39A71}"/>
              </a:ext>
            </a:extLst>
          </p:cNvPr>
          <p:cNvSpPr/>
          <p:nvPr/>
        </p:nvSpPr>
        <p:spPr>
          <a:xfrm>
            <a:off x="948978" y="2415139"/>
            <a:ext cx="792088" cy="128878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B59A26D-112A-4DAF-ACD6-DA8F24CEC0B1}"/>
              </a:ext>
            </a:extLst>
          </p:cNvPr>
          <p:cNvSpPr/>
          <p:nvPr/>
        </p:nvSpPr>
        <p:spPr>
          <a:xfrm>
            <a:off x="947643" y="2390563"/>
            <a:ext cx="793423" cy="1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>
                <a:solidFill>
                  <a:schemeClr val="tx1">
                    <a:lumMod val="50000"/>
                    <a:lumOff val="50000"/>
                  </a:schemeClr>
                </a:solidFill>
              </a:rPr>
              <a:t>개인정보 입력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27EA3DF-4D10-4C24-8D01-3E573DBA1F02}"/>
              </a:ext>
            </a:extLst>
          </p:cNvPr>
          <p:cNvGrpSpPr/>
          <p:nvPr/>
        </p:nvGrpSpPr>
        <p:grpSpPr>
          <a:xfrm>
            <a:off x="1672849" y="3006387"/>
            <a:ext cx="3914887" cy="2604213"/>
            <a:chOff x="746516" y="2870087"/>
            <a:chExt cx="5478934" cy="402342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FA36956-D5B3-426E-976F-8A168E08B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671" b="7503"/>
            <a:stretch/>
          </p:blipFill>
          <p:spPr>
            <a:xfrm>
              <a:off x="746516" y="2870087"/>
              <a:ext cx="5478934" cy="4023420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23AC8486-5C4A-4F31-9C2E-EE91497F7B7C}"/>
                </a:ext>
              </a:extLst>
            </p:cNvPr>
            <p:cNvSpPr/>
            <p:nvPr/>
          </p:nvSpPr>
          <p:spPr>
            <a:xfrm>
              <a:off x="841987" y="3840638"/>
              <a:ext cx="458000" cy="2723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10D1C458-0EC4-4252-B6FF-17B85ED9DE9A}"/>
                </a:ext>
              </a:extLst>
            </p:cNvPr>
            <p:cNvSpPr/>
            <p:nvPr/>
          </p:nvSpPr>
          <p:spPr>
            <a:xfrm flipV="1">
              <a:off x="2759802" y="4634341"/>
              <a:ext cx="361375" cy="1664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07DC7630-AAC7-4E77-975E-A20BFE8D8645}"/>
                </a:ext>
              </a:extLst>
            </p:cNvPr>
            <p:cNvSpPr/>
            <p:nvPr/>
          </p:nvSpPr>
          <p:spPr>
            <a:xfrm>
              <a:off x="4644682" y="4990389"/>
              <a:ext cx="1194511" cy="168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532D619-9E57-4CA4-840F-A760E5C37E7D}"/>
                </a:ext>
              </a:extLst>
            </p:cNvPr>
            <p:cNvSpPr/>
            <p:nvPr/>
          </p:nvSpPr>
          <p:spPr>
            <a:xfrm>
              <a:off x="2748044" y="6583610"/>
              <a:ext cx="361375" cy="185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5C435654-F860-4286-AF46-812B40424EBF}"/>
              </a:ext>
            </a:extLst>
          </p:cNvPr>
          <p:cNvSpPr/>
          <p:nvPr/>
        </p:nvSpPr>
        <p:spPr>
          <a:xfrm>
            <a:off x="295074" y="643771"/>
            <a:ext cx="476197" cy="58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B9D0F8-38D8-4F14-ACE2-BA92E6F8830A}"/>
              </a:ext>
            </a:extLst>
          </p:cNvPr>
          <p:cNvSpPr txBox="1"/>
          <p:nvPr/>
        </p:nvSpPr>
        <p:spPr>
          <a:xfrm>
            <a:off x="283983" y="182520"/>
            <a:ext cx="64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45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107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98F383-28C7-4357-9024-1C52C107946A}"/>
              </a:ext>
            </a:extLst>
          </p:cNvPr>
          <p:cNvSpPr txBox="1"/>
          <p:nvPr/>
        </p:nvSpPr>
        <p:spPr>
          <a:xfrm>
            <a:off x="778423" y="194932"/>
            <a:ext cx="5984919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실행 </a:t>
            </a:r>
          </a:p>
        </p:txBody>
      </p:sp>
      <p:pic>
        <p:nvPicPr>
          <p:cNvPr id="50" name="Picture 3">
            <a:extLst>
              <a:ext uri="{FF2B5EF4-FFF2-40B4-BE49-F238E27FC236}">
                <a16:creationId xmlns:a16="http://schemas.microsoft.com/office/drawing/2014/main" id="{97134CD6-2BF6-47B0-9D0C-83DF2CE60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503" y="864574"/>
            <a:ext cx="3071334" cy="5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81D13503-EE58-40CC-A7CD-37C4CF530E9E}"/>
              </a:ext>
            </a:extLst>
          </p:cNvPr>
          <p:cNvSpPr/>
          <p:nvPr/>
        </p:nvSpPr>
        <p:spPr>
          <a:xfrm>
            <a:off x="714966" y="970024"/>
            <a:ext cx="1996059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Step 6. </a:t>
            </a:r>
            <a:r>
              <a:rPr lang="ko-KR" altLang="en-US" sz="1580" dirty="0">
                <a:latin typeface="HY헤드라인M" pitchFamily="18" charset="-127"/>
                <a:ea typeface="HY헤드라인M" pitchFamily="18" charset="-127"/>
              </a:rPr>
              <a:t>안내서 출력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8F6B3255-5329-49EE-AF59-CCF8AE548AC3}"/>
              </a:ext>
            </a:extLst>
          </p:cNvPr>
          <p:cNvGrpSpPr/>
          <p:nvPr/>
        </p:nvGrpSpPr>
        <p:grpSpPr>
          <a:xfrm>
            <a:off x="655089" y="8082438"/>
            <a:ext cx="5942133" cy="1424452"/>
            <a:chOff x="398329" y="186758"/>
            <a:chExt cx="6178265" cy="1274611"/>
          </a:xfrm>
        </p:grpSpPr>
        <p:sp>
          <p:nvSpPr>
            <p:cNvPr id="53" name="사각형: 둥근 위쪽 모서리 52">
              <a:extLst>
                <a:ext uri="{FF2B5EF4-FFF2-40B4-BE49-F238E27FC236}">
                  <a16:creationId xmlns:a16="http://schemas.microsoft.com/office/drawing/2014/main" id="{4A63116F-2DCB-41B4-A2A3-D50E90EA37F6}"/>
                </a:ext>
              </a:extLst>
            </p:cNvPr>
            <p:cNvSpPr/>
            <p:nvPr/>
          </p:nvSpPr>
          <p:spPr>
            <a:xfrm rot="5400000">
              <a:off x="2850156" y="-2265069"/>
              <a:ext cx="1274611" cy="6178265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사각형: 둥근 위쪽 모서리 4">
              <a:extLst>
                <a:ext uri="{FF2B5EF4-FFF2-40B4-BE49-F238E27FC236}">
                  <a16:creationId xmlns:a16="http://schemas.microsoft.com/office/drawing/2014/main" id="{EB1B02B2-C486-49C4-9EDB-820C02A75A80}"/>
                </a:ext>
              </a:extLst>
            </p:cNvPr>
            <p:cNvSpPr txBox="1"/>
            <p:nvPr/>
          </p:nvSpPr>
          <p:spPr>
            <a:xfrm>
              <a:off x="398330" y="248978"/>
              <a:ext cx="6116044" cy="1150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 학자금대출 실행 및 상환 안내서 확인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endParaRPr lang="ko-KR" altLang="en-US" sz="1200" b="1" dirty="0">
                <a:latin typeface="맑은 고딕" pitchFamily="50" charset="-127"/>
              </a:endParaRPr>
            </a:p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 기존 보유한 학자금 대출내역 확인</a:t>
              </a:r>
              <a:br>
                <a:rPr lang="en-US" altLang="ko-KR" sz="1200" b="1" dirty="0">
                  <a:latin typeface="맑은 고딕" pitchFamily="50" charset="-127"/>
                </a:rPr>
              </a:br>
              <a:r>
                <a:rPr lang="en-US" altLang="ko-KR" sz="1200" b="1" dirty="0">
                  <a:latin typeface="맑은 고딕" pitchFamily="50" charset="-127"/>
                </a:rPr>
                <a:t>- </a:t>
              </a:r>
              <a:r>
                <a:rPr lang="ko-KR" altLang="en-US" sz="1200" b="1" dirty="0">
                  <a:latin typeface="맑은 고딕" pitchFamily="50" charset="-127"/>
                </a:rPr>
                <a:t>학자금대출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 err="1">
                  <a:latin typeface="맑은 고딕" pitchFamily="50" charset="-127"/>
                </a:rPr>
                <a:t>학자금뱅킹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학자금대출 상환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대출내역</a:t>
              </a:r>
              <a:br>
                <a:rPr lang="en-US" altLang="ko-KR" sz="1200" b="1" dirty="0">
                  <a:latin typeface="맑은 고딕" pitchFamily="50" charset="-127"/>
                </a:rPr>
              </a:br>
              <a:r>
                <a:rPr lang="en-US" altLang="ko-KR" sz="1200" b="1" dirty="0">
                  <a:latin typeface="맑은 고딕" pitchFamily="50" charset="-127"/>
                </a:rPr>
                <a:t>- (</a:t>
              </a:r>
              <a:r>
                <a:rPr lang="ko-KR" altLang="en-US" sz="1200" b="1" dirty="0">
                  <a:latin typeface="맑은 고딕" pitchFamily="50" charset="-127"/>
                </a:rPr>
                <a:t>홈페이지 오른쪽 상단</a:t>
              </a:r>
              <a:r>
                <a:rPr lang="en-US" altLang="ko-KR" sz="1200" b="1" dirty="0">
                  <a:latin typeface="맑은 고딕" pitchFamily="50" charset="-127"/>
                </a:rPr>
                <a:t>) </a:t>
              </a:r>
              <a:r>
                <a:rPr lang="ko-KR" altLang="en-US" sz="1200" b="1" dirty="0">
                  <a:latin typeface="맑은 고딕" pitchFamily="50" charset="-127"/>
                </a:rPr>
                <a:t>마이페이지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학자금대출 내역</a:t>
              </a: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A4A9E06B-ACED-4B83-A799-6366D8C0A81F}"/>
              </a:ext>
            </a:extLst>
          </p:cNvPr>
          <p:cNvGrpSpPr/>
          <p:nvPr/>
        </p:nvGrpSpPr>
        <p:grpSpPr>
          <a:xfrm>
            <a:off x="139695" y="8045836"/>
            <a:ext cx="515392" cy="1481412"/>
            <a:chOff x="22664" y="173998"/>
            <a:chExt cx="455751" cy="1300135"/>
          </a:xfrm>
        </p:grpSpPr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0069BDCB-BD12-4751-9474-02EAC212FBE8}"/>
                </a:ext>
              </a:extLst>
            </p:cNvPr>
            <p:cNvSpPr/>
            <p:nvPr/>
          </p:nvSpPr>
          <p:spPr>
            <a:xfrm>
              <a:off x="22664" y="173998"/>
              <a:ext cx="455751" cy="1300135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사각형: 둥근 모서리 6">
              <a:extLst>
                <a:ext uri="{FF2B5EF4-FFF2-40B4-BE49-F238E27FC236}">
                  <a16:creationId xmlns:a16="http://schemas.microsoft.com/office/drawing/2014/main" id="{79F7BF2F-33CC-4297-B8E4-7BA4CEAD6BEF}"/>
                </a:ext>
              </a:extLst>
            </p:cNvPr>
            <p:cNvSpPr txBox="1"/>
            <p:nvPr/>
          </p:nvSpPr>
          <p:spPr>
            <a:xfrm>
              <a:off x="44912" y="196246"/>
              <a:ext cx="411255" cy="125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58" name="슬라이드 번호 개체 틀 1">
            <a:extLst>
              <a:ext uri="{FF2B5EF4-FFF2-40B4-BE49-F238E27FC236}">
                <a16:creationId xmlns:a16="http://schemas.microsoft.com/office/drawing/2014/main" id="{BFD0581F-2FEA-4D59-9EEB-CC32966728A9}"/>
              </a:ext>
            </a:extLst>
          </p:cNvPr>
          <p:cNvSpPr txBox="1">
            <a:spLocks/>
          </p:cNvSpPr>
          <p:nvPr/>
        </p:nvSpPr>
        <p:spPr>
          <a:xfrm>
            <a:off x="4864568" y="8924580"/>
            <a:ext cx="1585384" cy="47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587FEB-9D9A-4758-B6A3-0C9C9A309ABF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991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6549" y="1054655"/>
            <a:ext cx="6455666" cy="7867240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333670" y="1274592"/>
            <a:ext cx="5992668" cy="540000"/>
            <a:chOff x="0" y="5065193"/>
            <a:chExt cx="6048672" cy="63882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0" y="5065193"/>
              <a:ext cx="6048672" cy="6388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모서리가 둥근 직사각형 4"/>
            <p:cNvSpPr/>
            <p:nvPr/>
          </p:nvSpPr>
          <p:spPr>
            <a:xfrm>
              <a:off x="31185" y="5096378"/>
              <a:ext cx="5986302" cy="57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kern="1200"/>
                <a:t> 대출 </a:t>
              </a:r>
              <a:r>
                <a:rPr lang="ko-KR" altLang="en-US" sz="1200" b="1" kern="1200" dirty="0"/>
                <a:t>실행은 언제든지 가능한가요</a:t>
              </a:r>
              <a:r>
                <a:rPr lang="en-US" altLang="ko-KR" sz="1200" b="1" kern="1200" dirty="0"/>
                <a:t>?</a:t>
              </a:r>
              <a:endParaRPr lang="ko-KR" altLang="en-US" sz="1200" b="1" kern="1200" dirty="0"/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216665" y="1911483"/>
            <a:ext cx="6385550" cy="10127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45" tIns="12700" rIns="71120" bIns="12700" numCol="1" spcCol="1270" anchor="t" anchorCtr="0">
            <a:noAutofit/>
          </a:bodyPr>
          <a:lstStyle/>
          <a:p>
            <a:pPr marL="0" lvl="1" algn="l" defTabSz="444500" latinLnBrk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</a:pPr>
            <a:endParaRPr lang="ko-KR" altLang="en-US" sz="300" kern="1200" dirty="0"/>
          </a:p>
          <a:p>
            <a:pPr marL="57150" lvl="1" indent="-57150" algn="l" defTabSz="444500" latinLnBrk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100" kern="1200"/>
              <a:t> 학점은행제 학습자 학자금대출의 </a:t>
            </a:r>
            <a:r>
              <a:rPr lang="ko-KR" altLang="en-US" sz="1100" kern="1200" dirty="0"/>
              <a:t>경우</a:t>
            </a:r>
            <a:r>
              <a:rPr lang="en-US" altLang="ko-KR" sz="1100" kern="1200" dirty="0"/>
              <a:t>, </a:t>
            </a:r>
            <a:r>
              <a:rPr lang="ko-KR" altLang="en-US" sz="1100" dirty="0"/>
              <a:t>기관</a:t>
            </a:r>
            <a:r>
              <a:rPr lang="ko-KR" altLang="en-US" sz="1100" kern="1200" dirty="0"/>
              <a:t>별로 지정한 </a:t>
            </a:r>
            <a:r>
              <a:rPr lang="en-US" altLang="ko-KR" sz="1100" kern="1200" dirty="0"/>
              <a:t>‘</a:t>
            </a:r>
            <a:r>
              <a:rPr lang="ko-KR" altLang="en-US" sz="1100" dirty="0"/>
              <a:t>기관</a:t>
            </a:r>
            <a:r>
              <a:rPr lang="ko-KR" altLang="en-US" sz="1100" kern="1200" dirty="0"/>
              <a:t> 수납일정</a:t>
            </a:r>
            <a:r>
              <a:rPr lang="en-US" altLang="ko-KR" sz="1100" kern="1200" dirty="0"/>
              <a:t>’</a:t>
            </a:r>
            <a:r>
              <a:rPr lang="ko-KR" altLang="en-US" sz="1100" kern="1200"/>
              <a:t>내에만 실행</a:t>
            </a:r>
            <a:r>
              <a:rPr lang="en-US" altLang="ko-KR" sz="1100"/>
              <a:t> </a:t>
            </a:r>
            <a:r>
              <a:rPr lang="ko-KR" altLang="en-US" sz="1100" kern="1200"/>
              <a:t>가능합니다</a:t>
            </a:r>
            <a:r>
              <a:rPr lang="en-US" altLang="ko-KR" sz="1100" kern="1200"/>
              <a:t>.   </a:t>
            </a:r>
            <a:br>
              <a:rPr lang="en-US" altLang="ko-KR" sz="1100" kern="1200"/>
            </a:br>
            <a:r>
              <a:rPr lang="en-US" altLang="ko-KR" sz="1100" kern="1200"/>
              <a:t> </a:t>
            </a:r>
            <a:r>
              <a:rPr lang="ko-KR" altLang="en-US" sz="1100" b="0" kern="1200">
                <a:solidFill>
                  <a:schemeClr val="tx1"/>
                </a:solidFill>
              </a:rPr>
              <a:t>따라서</a:t>
            </a:r>
            <a:r>
              <a:rPr lang="ko-KR" altLang="en-US" sz="1100" b="1" kern="1200">
                <a:solidFill>
                  <a:srgbClr val="FF0000"/>
                </a:solidFill>
              </a:rPr>
              <a:t> </a:t>
            </a:r>
            <a:r>
              <a:rPr lang="ko-KR" altLang="en-US" sz="1100" b="1" kern="1200">
                <a:solidFill>
                  <a:schemeClr val="tx1"/>
                </a:solidFill>
              </a:rPr>
              <a:t>소속 </a:t>
            </a:r>
            <a:r>
              <a:rPr lang="ko-KR" altLang="en-US" sz="1100" b="1">
                <a:solidFill>
                  <a:schemeClr val="tx1"/>
                </a:solidFill>
              </a:rPr>
              <a:t>기관</a:t>
            </a:r>
            <a:r>
              <a:rPr lang="ko-KR" altLang="en-US" sz="1100" b="1" kern="1200">
                <a:solidFill>
                  <a:schemeClr val="tx1"/>
                </a:solidFill>
              </a:rPr>
              <a:t>에서 고지한 수납기간</a:t>
            </a:r>
            <a:r>
              <a:rPr lang="ko-KR" altLang="en-US" sz="1100" b="1">
                <a:solidFill>
                  <a:schemeClr val="tx1"/>
                </a:solidFill>
              </a:rPr>
              <a:t>과 학점은행제 학습자 </a:t>
            </a:r>
            <a:r>
              <a:rPr lang="ko-KR" altLang="en-US" sz="1100" b="1" kern="1200">
                <a:solidFill>
                  <a:schemeClr val="tx1"/>
                </a:solidFill>
              </a:rPr>
              <a:t>학자금대출 실행 일정</a:t>
            </a:r>
            <a:r>
              <a:rPr lang="ko-KR" altLang="en-US" sz="1100" kern="1200"/>
              <a:t>이 모두 해당</a:t>
            </a:r>
            <a:br>
              <a:rPr lang="en-US" altLang="ko-KR" sz="1100" kern="1200"/>
            </a:br>
            <a:r>
              <a:rPr lang="en-US" altLang="ko-KR" sz="1100" kern="1200"/>
              <a:t> </a:t>
            </a:r>
            <a:r>
              <a:rPr lang="ko-KR" altLang="en-US" sz="1100" kern="1200"/>
              <a:t>하는 </a:t>
            </a:r>
            <a:r>
              <a:rPr lang="ko-KR" altLang="en-US" sz="1100" kern="1200" dirty="0"/>
              <a:t>때 실행바랍니다</a:t>
            </a:r>
            <a:r>
              <a:rPr lang="en-US" altLang="ko-KR" sz="1100" kern="1200" dirty="0"/>
              <a:t>.</a:t>
            </a:r>
          </a:p>
          <a:p>
            <a:pPr marL="57150" lvl="1" indent="-57150" algn="l" defTabSz="444500" latinLnBrk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ko-KR" altLang="en-US" sz="300" kern="1200" dirty="0"/>
          </a:p>
          <a:p>
            <a:pPr marL="57150" lvl="1" indent="-57150" algn="l" defTabSz="444500" latinLnBrk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100" kern="1200" dirty="0"/>
              <a:t> </a:t>
            </a:r>
            <a:r>
              <a:rPr lang="ko-KR" altLang="en-US" sz="1100" kern="1200"/>
              <a:t>기등록대출은 </a:t>
            </a:r>
            <a:r>
              <a:rPr lang="ko-KR" altLang="en-US" sz="1100"/>
              <a:t>기관의</a:t>
            </a:r>
            <a:r>
              <a:rPr lang="ko-KR" altLang="en-US" sz="1100" kern="1200"/>
              <a:t> </a:t>
            </a:r>
            <a:r>
              <a:rPr lang="ko-KR" altLang="en-US" sz="1100" kern="1200" dirty="0"/>
              <a:t>수납일정과 관계없이 재단</a:t>
            </a:r>
            <a:r>
              <a:rPr lang="en-US" altLang="ko-KR" sz="1100" dirty="0"/>
              <a:t> </a:t>
            </a:r>
            <a:r>
              <a:rPr lang="ko-KR" altLang="en-US" sz="1100" kern="1200" dirty="0"/>
              <a:t>학자금 대출 일정 내에 가능합니다</a:t>
            </a:r>
            <a:r>
              <a:rPr lang="en-US" altLang="ko-KR" sz="1100" kern="1200" dirty="0"/>
              <a:t>.</a:t>
            </a:r>
            <a:endParaRPr lang="ko-KR" altLang="en-US" sz="1100" kern="1200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33670" y="6894388"/>
            <a:ext cx="5992668" cy="754812"/>
            <a:chOff x="0" y="289755"/>
            <a:chExt cx="5992668" cy="654845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0" y="289755"/>
              <a:ext cx="5992668" cy="654845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모서리가 둥근 직사각형 4"/>
            <p:cNvSpPr/>
            <p:nvPr/>
          </p:nvSpPr>
          <p:spPr>
            <a:xfrm>
              <a:off x="31967" y="321722"/>
              <a:ext cx="5928734" cy="590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 latinLnBrk="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b="1" dirty="0"/>
                <a:t>  </a:t>
              </a:r>
              <a:r>
                <a:rPr lang="ko-KR" altLang="en-US" sz="1200" b="1" dirty="0"/>
                <a:t>여러 학점은행제 교육훈련기관에 소속되어 있습니다</a:t>
              </a:r>
              <a:r>
                <a:rPr lang="en-US" altLang="ko-KR" sz="1200" b="1" dirty="0"/>
                <a:t>.</a:t>
              </a:r>
              <a:br>
                <a:rPr lang="en-US" altLang="ko-KR" sz="1200" b="1" dirty="0"/>
              </a:br>
              <a:r>
                <a:rPr lang="ko-KR" altLang="en-US" sz="1200" b="1" dirty="0"/>
                <a:t>  몇 개의 기관에서 학점은행제 학습자 학자금대출을 지원 받을 수 있나요</a:t>
              </a:r>
              <a:r>
                <a:rPr lang="en-US" altLang="ko-KR" sz="1200" b="1" dirty="0"/>
                <a:t>?</a:t>
              </a: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19437" y="7786442"/>
            <a:ext cx="6441786" cy="8669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267" tIns="13970" rIns="78232" bIns="13970" numCol="1" spcCol="1270" anchor="t" anchorCtr="0">
            <a:noAutofit/>
          </a:bodyPr>
          <a:lstStyle/>
          <a:p>
            <a:pPr marL="84138" indent="-84138" fontAlgn="base">
              <a:buFont typeface="Arial" panose="020B0604020202020204" pitchFamily="34" charset="0"/>
              <a:buChar char="•"/>
            </a:pPr>
            <a:r>
              <a:rPr lang="en-US" altLang="ko-KR" sz="1100" b="1" dirty="0">
                <a:latin typeface="+mn-ea"/>
              </a:rPr>
              <a:t> 2024</a:t>
            </a:r>
            <a:r>
              <a:rPr lang="ko-KR" altLang="en-US" sz="1100" b="1" dirty="0">
                <a:latin typeface="+mn-ea"/>
              </a:rPr>
              <a:t>년 </a:t>
            </a:r>
            <a:r>
              <a:rPr lang="en-US" altLang="ko-KR" sz="1100" b="1" dirty="0">
                <a:latin typeface="+mn-ea"/>
              </a:rPr>
              <a:t>1</a:t>
            </a:r>
            <a:r>
              <a:rPr lang="ko-KR" altLang="en-US" sz="1100" b="1" dirty="0">
                <a:latin typeface="+mn-ea"/>
              </a:rPr>
              <a:t>학기부터 학점은행제 학습자 학자금대출은 </a:t>
            </a:r>
            <a:r>
              <a:rPr lang="ko-KR" altLang="en-US" sz="1100" b="1" dirty="0">
                <a:solidFill>
                  <a:srgbClr val="FF0000"/>
                </a:solidFill>
                <a:latin typeface="+mn-ea"/>
              </a:rPr>
              <a:t>최대 </a:t>
            </a:r>
            <a:r>
              <a:rPr lang="en-US" altLang="ko-KR" sz="1100" b="1" dirty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1100" b="1" dirty="0">
                <a:solidFill>
                  <a:srgbClr val="FF0000"/>
                </a:solidFill>
                <a:latin typeface="+mn-ea"/>
              </a:rPr>
              <a:t>개 기관</a:t>
            </a:r>
            <a:r>
              <a:rPr lang="ko-KR" altLang="en-US" sz="1100" b="1" dirty="0">
                <a:latin typeface="+mn-ea"/>
              </a:rPr>
              <a:t>의 학자금대출을 지원합니다</a:t>
            </a:r>
            <a:r>
              <a:rPr lang="en-US" altLang="ko-KR" sz="1100" b="1" dirty="0">
                <a:latin typeface="+mn-ea"/>
              </a:rPr>
              <a:t>.</a:t>
            </a:r>
          </a:p>
          <a:p>
            <a:pPr fontAlgn="base"/>
            <a:endParaRPr lang="ko-KR" altLang="en-US" sz="800" dirty="0">
              <a:latin typeface="+mn-ea"/>
            </a:endParaRPr>
          </a:p>
          <a:p>
            <a:pPr marL="84138" lvl="1" indent="-84138" defTabSz="48895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+mj-lt"/>
              </a:rPr>
              <a:t> 3</a:t>
            </a:r>
            <a:r>
              <a:rPr lang="ko-KR" altLang="en-US" sz="1100" dirty="0">
                <a:latin typeface="+mj-lt"/>
              </a:rPr>
              <a:t>개 이상 기관의 학자금대출은 지원하지 않으므로</a:t>
            </a:r>
            <a:r>
              <a:rPr lang="en-US" altLang="ko-KR" sz="1100" dirty="0">
                <a:latin typeface="+mj-lt"/>
              </a:rPr>
              <a:t>, </a:t>
            </a:r>
            <a:r>
              <a:rPr lang="ko-KR" altLang="en-US" sz="1100" dirty="0">
                <a:latin typeface="+mj-lt"/>
              </a:rPr>
              <a:t>개인의 </a:t>
            </a:r>
            <a:r>
              <a:rPr lang="ko-KR" altLang="en-US" sz="1100" dirty="0" err="1">
                <a:latin typeface="+mj-lt"/>
              </a:rPr>
              <a:t>학습비</a:t>
            </a:r>
            <a:r>
              <a:rPr lang="ko-KR" altLang="en-US" sz="1100" dirty="0">
                <a:latin typeface="+mj-lt"/>
              </a:rPr>
              <a:t> 필요상황에 따라 학자금대출  </a:t>
            </a:r>
            <a:br>
              <a:rPr lang="en-US" altLang="ko-KR" sz="1100" dirty="0">
                <a:latin typeface="+mj-lt"/>
              </a:rPr>
            </a:br>
            <a:r>
              <a:rPr lang="en-US" altLang="ko-KR" sz="1100" dirty="0">
                <a:latin typeface="+mj-lt"/>
              </a:rPr>
              <a:t> </a:t>
            </a:r>
            <a:r>
              <a:rPr lang="ko-KR" altLang="en-US" sz="1100" dirty="0">
                <a:latin typeface="+mj-lt"/>
              </a:rPr>
              <a:t>지원 기관을 선택하시기 바랍니다</a:t>
            </a:r>
            <a:r>
              <a:rPr lang="en-US" altLang="ko-KR" sz="1100" dirty="0">
                <a:latin typeface="+mj-lt"/>
              </a:rPr>
              <a:t>.</a:t>
            </a:r>
            <a:endParaRPr lang="ko-KR" altLang="en-US" sz="1100" b="0" kern="1200" dirty="0"/>
          </a:p>
        </p:txBody>
      </p:sp>
      <p:sp>
        <p:nvSpPr>
          <p:cNvPr id="33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82095" y="89218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14</a:t>
            </a:fld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1737F82-762A-41FB-8C58-BFEE3B456C1E}"/>
              </a:ext>
            </a:extLst>
          </p:cNvPr>
          <p:cNvGrpSpPr/>
          <p:nvPr/>
        </p:nvGrpSpPr>
        <p:grpSpPr>
          <a:xfrm>
            <a:off x="333004" y="3149972"/>
            <a:ext cx="5994000" cy="540000"/>
            <a:chOff x="0" y="5065193"/>
            <a:chExt cx="6048672" cy="638820"/>
          </a:xfrm>
        </p:grpSpPr>
        <p:sp>
          <p:nvSpPr>
            <p:cNvPr id="47" name="모서리가 둥근 직사각형 26">
              <a:extLst>
                <a:ext uri="{FF2B5EF4-FFF2-40B4-BE49-F238E27FC236}">
                  <a16:creationId xmlns:a16="http://schemas.microsoft.com/office/drawing/2014/main" id="{26259D10-C2AB-4028-9982-22E89CFCA214}"/>
                </a:ext>
              </a:extLst>
            </p:cNvPr>
            <p:cNvSpPr/>
            <p:nvPr/>
          </p:nvSpPr>
          <p:spPr>
            <a:xfrm>
              <a:off x="0" y="5065193"/>
              <a:ext cx="6048672" cy="6388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모서리가 둥근 직사각형 4">
              <a:extLst>
                <a:ext uri="{FF2B5EF4-FFF2-40B4-BE49-F238E27FC236}">
                  <a16:creationId xmlns:a16="http://schemas.microsoft.com/office/drawing/2014/main" id="{607FA94A-1B7E-420A-8BB0-69C13CE9A50B}"/>
                </a:ext>
              </a:extLst>
            </p:cNvPr>
            <p:cNvSpPr/>
            <p:nvPr/>
          </p:nvSpPr>
          <p:spPr>
            <a:xfrm>
              <a:off x="31185" y="5096378"/>
              <a:ext cx="5986302" cy="57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036" tIns="51036" rIns="51036" bIns="51036" numCol="1" spcCol="1270" anchor="ctr" anchorCtr="0">
              <a:noAutofit/>
            </a:bodyPr>
            <a:lstStyle/>
            <a:p>
              <a:pPr defTabSz="5954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/>
                <a:t> 실행 </a:t>
              </a:r>
              <a:r>
                <a:rPr lang="ko-KR" altLang="en-US" sz="1200" b="1" dirty="0"/>
                <a:t>가능시간은 어떻게 되나요</a:t>
              </a:r>
              <a:r>
                <a:rPr lang="en-US" altLang="ko-KR" sz="1200" b="1" dirty="0"/>
                <a:t>?</a:t>
              </a:r>
              <a:endParaRPr lang="ko-KR" altLang="en-US" sz="1200" b="1" dirty="0"/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EAF20CC-4609-42EC-9EE8-7387A8911F8A}"/>
              </a:ext>
            </a:extLst>
          </p:cNvPr>
          <p:cNvSpPr/>
          <p:nvPr/>
        </p:nvSpPr>
        <p:spPr>
          <a:xfrm>
            <a:off x="175673" y="3885369"/>
            <a:ext cx="6385550" cy="12064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4374" tIns="14177" rIns="79389" bIns="14177" numCol="1" spcCol="1270" anchor="t" anchorCtr="0">
            <a:noAutofit/>
          </a:bodyPr>
          <a:lstStyle/>
          <a:p>
            <a:pPr marL="84138" indent="-84138" fontAlgn="base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+mj-lt"/>
              </a:rPr>
              <a:t> 대출 실행가능 시간은 </a:t>
            </a:r>
            <a:r>
              <a:rPr lang="en-US" altLang="ko-KR" sz="1100" b="1" dirty="0">
                <a:latin typeface="+mj-lt"/>
              </a:rPr>
              <a:t>09:00</a:t>
            </a:r>
            <a:r>
              <a:rPr lang="ko-KR" altLang="en-US" sz="1100" b="1" dirty="0">
                <a:latin typeface="+mj-lt"/>
              </a:rPr>
              <a:t>∼</a:t>
            </a:r>
            <a:r>
              <a:rPr lang="en-US" altLang="ko-KR" sz="1100" b="1" dirty="0">
                <a:latin typeface="+mj-lt"/>
              </a:rPr>
              <a:t>17:00</a:t>
            </a:r>
            <a:r>
              <a:rPr lang="ko-KR" altLang="en-US" sz="1100" dirty="0">
                <a:latin typeface="+mj-lt"/>
              </a:rPr>
              <a:t>입니다</a:t>
            </a:r>
            <a:r>
              <a:rPr lang="en-US" altLang="ko-KR" sz="1100" dirty="0">
                <a:latin typeface="+mj-lt"/>
              </a:rPr>
              <a:t>. (</a:t>
            </a:r>
            <a:r>
              <a:rPr lang="ko-KR" altLang="en-US" sz="1100" dirty="0">
                <a:latin typeface="+mj-lt"/>
              </a:rPr>
              <a:t>토</a:t>
            </a:r>
            <a:r>
              <a:rPr lang="en-US" altLang="ko-KR" sz="1100" dirty="0">
                <a:latin typeface="+mj-lt"/>
              </a:rPr>
              <a:t>·</a:t>
            </a:r>
            <a:r>
              <a:rPr lang="ko-KR" altLang="en-US" sz="1100" dirty="0">
                <a:latin typeface="+mj-lt"/>
              </a:rPr>
              <a:t>일 및 공휴일 제외</a:t>
            </a:r>
            <a:r>
              <a:rPr lang="en-US" altLang="ko-KR" sz="1100" dirty="0">
                <a:latin typeface="+mj-lt"/>
              </a:rPr>
              <a:t>)</a:t>
            </a:r>
          </a:p>
          <a:p>
            <a:pPr fontAlgn="base"/>
            <a:endParaRPr lang="ko-KR" altLang="en-US" sz="781" dirty="0">
              <a:latin typeface="+mj-lt"/>
            </a:endParaRPr>
          </a:p>
          <a:p>
            <a:pPr marL="84138" indent="-84138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+mj-lt"/>
              </a:rPr>
              <a:t> 17</a:t>
            </a:r>
            <a:r>
              <a:rPr lang="ko-KR" altLang="en-US" sz="1100" dirty="0">
                <a:latin typeface="+mj-lt"/>
              </a:rPr>
              <a:t>시 이후에는 대출원장 대사작업 등 실행 사후 조치사항이 이뤄지므로 대출 실행이 불가한 점   </a:t>
            </a:r>
            <a:br>
              <a:rPr lang="en-US" altLang="ko-KR" sz="1100" dirty="0">
                <a:latin typeface="+mj-lt"/>
              </a:rPr>
            </a:br>
            <a:r>
              <a:rPr lang="en-US" altLang="ko-KR" sz="1100" dirty="0">
                <a:latin typeface="+mj-lt"/>
              </a:rPr>
              <a:t> </a:t>
            </a:r>
            <a:r>
              <a:rPr lang="ko-KR" altLang="en-US" sz="1100" dirty="0">
                <a:latin typeface="+mj-lt"/>
              </a:rPr>
              <a:t>양해 부탁드립니다</a:t>
            </a:r>
            <a:r>
              <a:rPr lang="en-US" altLang="ko-KR" sz="1100" dirty="0">
                <a:latin typeface="+mj-lt"/>
              </a:rPr>
              <a:t>. </a:t>
            </a:r>
          </a:p>
          <a:p>
            <a:pPr fontAlgn="base"/>
            <a:endParaRPr lang="en-US" altLang="ko-KR" sz="781" dirty="0">
              <a:latin typeface="+mj-lt"/>
            </a:endParaRPr>
          </a:p>
          <a:p>
            <a:pPr marL="84138" indent="-84138" fontAlgn="base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+mj-lt"/>
              </a:rPr>
              <a:t> 반드시 기관 및 </a:t>
            </a:r>
            <a:r>
              <a:rPr lang="ko-KR" altLang="en-US" sz="1100" dirty="0" err="1">
                <a:latin typeface="+mj-lt"/>
              </a:rPr>
              <a:t>은행별</a:t>
            </a:r>
            <a:r>
              <a:rPr lang="ko-KR" altLang="en-US" sz="1100" dirty="0">
                <a:latin typeface="+mj-lt"/>
              </a:rPr>
              <a:t> 수납 마감기간</a:t>
            </a:r>
            <a:r>
              <a:rPr lang="en-US" altLang="ko-KR" sz="1100" dirty="0">
                <a:latin typeface="+mj-lt"/>
              </a:rPr>
              <a:t>·</a:t>
            </a:r>
            <a:r>
              <a:rPr lang="ko-KR" altLang="en-US" sz="1100" dirty="0">
                <a:latin typeface="+mj-lt"/>
              </a:rPr>
              <a:t>시간 내 실행해 주시기 바랍니다</a:t>
            </a:r>
            <a:r>
              <a:rPr lang="en-US" altLang="ko-KR" sz="1100" dirty="0">
                <a:latin typeface="+mj-lt"/>
              </a:rPr>
              <a:t>.</a:t>
            </a:r>
            <a:endParaRPr lang="ko-KR" altLang="en-US" sz="1100" dirty="0">
              <a:latin typeface="+mj-lt"/>
            </a:endParaRPr>
          </a:p>
          <a:p>
            <a:pPr marL="0" lvl="1" defTabSz="496195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</a:pPr>
            <a:endParaRPr lang="ko-KR" altLang="en-US" sz="1172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D33292-A5AC-4151-9E76-5A3B411848FE}"/>
              </a:ext>
            </a:extLst>
          </p:cNvPr>
          <p:cNvGrpSpPr/>
          <p:nvPr/>
        </p:nvGrpSpPr>
        <p:grpSpPr>
          <a:xfrm>
            <a:off x="333004" y="5197496"/>
            <a:ext cx="5994000" cy="540000"/>
            <a:chOff x="-72008" y="0"/>
            <a:chExt cx="6032709" cy="654845"/>
          </a:xfrm>
        </p:grpSpPr>
        <p:sp>
          <p:nvSpPr>
            <p:cNvPr id="53" name="모서리가 둥근 직사각형 39">
              <a:extLst>
                <a:ext uri="{FF2B5EF4-FFF2-40B4-BE49-F238E27FC236}">
                  <a16:creationId xmlns:a16="http://schemas.microsoft.com/office/drawing/2014/main" id="{32E751EA-A622-41B0-8CA1-9EE70296772F}"/>
                </a:ext>
              </a:extLst>
            </p:cNvPr>
            <p:cNvSpPr/>
            <p:nvPr/>
          </p:nvSpPr>
          <p:spPr>
            <a:xfrm>
              <a:off x="-72008" y="0"/>
              <a:ext cx="5992668" cy="654845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모서리가 둥근 직사각형 4">
              <a:extLst>
                <a:ext uri="{FF2B5EF4-FFF2-40B4-BE49-F238E27FC236}">
                  <a16:creationId xmlns:a16="http://schemas.microsoft.com/office/drawing/2014/main" id="{279D079D-C4D5-455F-B70A-0C3C6653C8EF}"/>
                </a:ext>
              </a:extLst>
            </p:cNvPr>
            <p:cNvSpPr/>
            <p:nvPr/>
          </p:nvSpPr>
          <p:spPr>
            <a:xfrm>
              <a:off x="31967" y="31967"/>
              <a:ext cx="5928734" cy="590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036" tIns="51036" rIns="51036" bIns="51036" numCol="1" spcCol="1270" anchor="ctr" anchorCtr="0">
              <a:noAutofit/>
            </a:bodyPr>
            <a:lstStyle/>
            <a:p>
              <a:pPr defTabSz="5954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dirty="0"/>
                <a:t>대출 </a:t>
              </a:r>
              <a:r>
                <a:rPr lang="ko-KR" altLang="en-US" sz="1200" b="1"/>
                <a:t>신청 후 </a:t>
              </a:r>
              <a:r>
                <a:rPr lang="ko-KR" altLang="en-US" sz="1200" b="1" dirty="0"/>
                <a:t>바로 대출 실행이 가능한가요</a:t>
              </a:r>
              <a:r>
                <a:rPr lang="en-US" altLang="ko-KR" sz="1200" b="1" dirty="0"/>
                <a:t>?</a:t>
              </a:r>
              <a:endParaRPr lang="ko-KR" altLang="en-US" sz="1200" b="1" dirty="0"/>
            </a:p>
          </p:txBody>
        </p:sp>
      </p:grp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80A61DFC-2A26-4A81-B00C-B956D60E57C6}"/>
              </a:ext>
            </a:extLst>
          </p:cNvPr>
          <p:cNvSpPr/>
          <p:nvPr/>
        </p:nvSpPr>
        <p:spPr>
          <a:xfrm>
            <a:off x="156890" y="5940163"/>
            <a:ext cx="6320748" cy="754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389" tIns="15594" rIns="87328" bIns="15594" numCol="1" spcCol="1270" anchor="t" anchorCtr="0">
            <a:noAutofit/>
          </a:bodyPr>
          <a:lstStyle/>
          <a:p>
            <a:pPr marL="84138" lvl="1" indent="-84138" defTabSz="545815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ko-KR" altLang="en-US" sz="1100"/>
              <a:t> 아닙니다</a:t>
            </a:r>
            <a:r>
              <a:rPr lang="en-US" altLang="ko-KR" sz="1100"/>
              <a:t>. </a:t>
            </a:r>
            <a:r>
              <a:rPr lang="ko-KR" altLang="en-US" sz="1100">
                <a:latin typeface="+mj-lt"/>
              </a:rPr>
              <a:t>대출 신청이 완료되면</a:t>
            </a:r>
            <a:r>
              <a:rPr lang="en-US" altLang="ko-KR" sz="1100">
                <a:latin typeface="+mj-lt"/>
              </a:rPr>
              <a:t> </a:t>
            </a:r>
            <a:r>
              <a:rPr lang="ko-KR" altLang="en-US" sz="1100" dirty="0">
                <a:latin typeface="+mj-lt"/>
              </a:rPr>
              <a:t>심사가 이뤄지며 </a:t>
            </a:r>
            <a:r>
              <a:rPr lang="ko-KR" altLang="en-US" sz="1100" b="1" dirty="0">
                <a:latin typeface="+mj-lt"/>
              </a:rPr>
              <a:t>심사 결과에 </a:t>
            </a:r>
            <a:r>
              <a:rPr lang="ko-KR" altLang="en-US" sz="1100" b="1">
                <a:latin typeface="+mj-lt"/>
              </a:rPr>
              <a:t>따라</a:t>
            </a:r>
            <a:r>
              <a:rPr lang="ko-KR" altLang="en-US" sz="1100">
                <a:latin typeface="+mj-lt"/>
              </a:rPr>
              <a:t> 승인 여부가 결정 됩니다</a:t>
            </a:r>
            <a:r>
              <a:rPr lang="en-US" altLang="ko-KR" sz="1200">
                <a:latin typeface="+mj-lt"/>
              </a:rPr>
              <a:t>.</a:t>
            </a:r>
          </a:p>
          <a:p>
            <a:pPr marL="191390" lvl="1" indent="-191390" defTabSz="545815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altLang="ko-KR" sz="400">
              <a:latin typeface="+mj-lt"/>
            </a:endParaRPr>
          </a:p>
          <a:p>
            <a:pPr marL="84138" lvl="1" indent="-84138" defTabSz="545815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ko-KR" altLang="en-US" sz="1100" spc="30">
                <a:latin typeface="+mj-lt"/>
              </a:rPr>
              <a:t> 승인된 </a:t>
            </a:r>
            <a:r>
              <a:rPr lang="ko-KR" altLang="en-US" sz="1100" spc="30" dirty="0">
                <a:latin typeface="+mj-lt"/>
              </a:rPr>
              <a:t>후에 재단 </a:t>
            </a:r>
            <a:r>
              <a:rPr lang="ko-KR" altLang="en-US" sz="1100" spc="30">
                <a:latin typeface="+mj-lt"/>
              </a:rPr>
              <a:t>홈페이지</a:t>
            </a:r>
            <a:r>
              <a:rPr lang="ko-KR" altLang="en-US" sz="1100" b="1" spc="30">
                <a:latin typeface="+mj-lt"/>
              </a:rPr>
              <a:t> ‘학점은행제 학습자 학자금대출 </a:t>
            </a:r>
            <a:r>
              <a:rPr lang="ko-KR" altLang="en-US" sz="1100" b="1" spc="30" dirty="0">
                <a:latin typeface="+mj-lt"/>
              </a:rPr>
              <a:t>실행</a:t>
            </a:r>
            <a:r>
              <a:rPr lang="en-US" altLang="ko-KR" sz="1100" b="1" spc="30" dirty="0">
                <a:latin typeface="+mj-lt"/>
              </a:rPr>
              <a:t>(</a:t>
            </a:r>
            <a:r>
              <a:rPr lang="ko-KR" altLang="en-US" sz="1100" b="1" spc="30" dirty="0">
                <a:latin typeface="+mj-lt"/>
              </a:rPr>
              <a:t>신청현황</a:t>
            </a:r>
            <a:r>
              <a:rPr lang="en-US" altLang="ko-KR" sz="1100" b="1" spc="30" dirty="0">
                <a:latin typeface="+mj-lt"/>
              </a:rPr>
              <a:t>)’ </a:t>
            </a:r>
            <a:r>
              <a:rPr lang="ko-KR" altLang="en-US" sz="1100" b="1" spc="30">
                <a:latin typeface="+mj-lt"/>
              </a:rPr>
              <a:t>화면에서 </a:t>
            </a:r>
            <a:br>
              <a:rPr lang="en-US" altLang="ko-KR" sz="1100" b="1" spc="30">
                <a:latin typeface="+mj-lt"/>
              </a:rPr>
            </a:br>
            <a:r>
              <a:rPr lang="en-US" altLang="ko-KR" sz="1100" b="1" spc="30">
                <a:latin typeface="+mj-lt"/>
              </a:rPr>
              <a:t> [</a:t>
            </a:r>
            <a:r>
              <a:rPr lang="ko-KR" altLang="en-US" sz="1100" b="1" spc="30" dirty="0">
                <a:latin typeface="+mj-lt"/>
              </a:rPr>
              <a:t>등록금 실행</a:t>
            </a:r>
            <a:r>
              <a:rPr lang="en-US" altLang="ko-KR" sz="1100" b="1" spc="30" dirty="0">
                <a:latin typeface="+mj-lt"/>
              </a:rPr>
              <a:t>]</a:t>
            </a:r>
            <a:r>
              <a:rPr lang="ko-KR" altLang="en-US" sz="1100" b="1" spc="30" dirty="0">
                <a:latin typeface="+mj-lt"/>
              </a:rPr>
              <a:t>버튼</a:t>
            </a:r>
            <a:r>
              <a:rPr lang="ko-KR" altLang="en-US" sz="1100" spc="30" dirty="0">
                <a:latin typeface="+mj-lt"/>
              </a:rPr>
              <a:t>을 눌러 실행절차를 진행합니다</a:t>
            </a:r>
            <a:r>
              <a:rPr lang="en-US" altLang="ko-KR" sz="1100" spc="30" dirty="0">
                <a:latin typeface="+mj-lt"/>
              </a:rPr>
              <a:t>.</a:t>
            </a:r>
            <a:endParaRPr lang="ko-KR" altLang="en-US" sz="1100" spc="30" dirty="0">
              <a:latin typeface="+mj-lt"/>
            </a:endParaRPr>
          </a:p>
          <a:p>
            <a:pPr marL="63797" lvl="1" indent="-63797" defTabSz="545815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ko-KR" altLang="en-US" sz="1228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A2FD1FA-C21C-4E92-B3C8-74498304AE26}"/>
              </a:ext>
            </a:extLst>
          </p:cNvPr>
          <p:cNvSpPr/>
          <p:nvPr/>
        </p:nvSpPr>
        <p:spPr>
          <a:xfrm>
            <a:off x="295074" y="643771"/>
            <a:ext cx="476197" cy="58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A504A2-3A3F-4E55-A2ED-F2D674925660}"/>
              </a:ext>
            </a:extLst>
          </p:cNvPr>
          <p:cNvSpPr txBox="1"/>
          <p:nvPr/>
        </p:nvSpPr>
        <p:spPr>
          <a:xfrm>
            <a:off x="283983" y="182520"/>
            <a:ext cx="64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</a:t>
            </a:r>
            <a:r>
              <a:rPr lang="en-US" altLang="ko-KR" sz="245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107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7E55E3-696B-4269-8ED6-61976A1D1620}"/>
              </a:ext>
            </a:extLst>
          </p:cNvPr>
          <p:cNvSpPr txBox="1"/>
          <p:nvPr/>
        </p:nvSpPr>
        <p:spPr>
          <a:xfrm>
            <a:off x="778423" y="194932"/>
            <a:ext cx="5984919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실행관련 주요 </a:t>
            </a:r>
            <a:r>
              <a:rPr lang="en-US" altLang="ko-KR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FAQ</a:t>
            </a:r>
            <a:endParaRPr lang="ko-KR" altLang="en-US" sz="210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047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실행관련 주요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FAQ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6549" y="1054654"/>
            <a:ext cx="6455666" cy="785454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56890" y="2109185"/>
            <a:ext cx="6373317" cy="948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267" tIns="13970" rIns="78232" bIns="13970" numCol="1" spcCol="1270" anchor="t" anchorCtr="0">
            <a:noAutofit/>
          </a:bodyPr>
          <a:lstStyle/>
          <a:p>
            <a:pPr marL="57150" lvl="1" indent="-57150" algn="l" defTabSz="466725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altLang="ko-KR" sz="1200"/>
              <a:t> </a:t>
            </a:r>
            <a:r>
              <a:rPr lang="ko-KR" altLang="en-US" sz="1200"/>
              <a:t>추가 대출은 불가능하며</a:t>
            </a:r>
            <a:r>
              <a:rPr lang="en-US" altLang="ko-KR" sz="1200"/>
              <a:t>, </a:t>
            </a:r>
            <a:r>
              <a:rPr lang="ko-KR" altLang="en-US" sz="1200"/>
              <a:t>기존 </a:t>
            </a:r>
            <a:r>
              <a:rPr lang="ko-KR" altLang="en-US" sz="1200" dirty="0"/>
              <a:t>대출 건 전액 완제 후 </a:t>
            </a:r>
            <a:r>
              <a:rPr lang="ko-KR" altLang="en-US" sz="1200" dirty="0" err="1"/>
              <a:t>재대출</a:t>
            </a:r>
            <a:r>
              <a:rPr lang="ko-KR" altLang="en-US" sz="1200" dirty="0"/>
              <a:t> 요청을 통하여 </a:t>
            </a:r>
            <a:r>
              <a:rPr lang="ko-KR" altLang="en-US" sz="1200"/>
              <a:t>재실행이 </a:t>
            </a:r>
            <a:br>
              <a:rPr lang="en-US" altLang="ko-KR" sz="1200"/>
            </a:br>
            <a:r>
              <a:rPr lang="en-US" altLang="ko-KR" sz="1200"/>
              <a:t> </a:t>
            </a:r>
            <a:r>
              <a:rPr lang="ko-KR" altLang="en-US" sz="1200"/>
              <a:t>가능합니다</a:t>
            </a:r>
            <a:r>
              <a:rPr lang="en-US" altLang="ko-KR" sz="1200" dirty="0"/>
              <a:t>. </a:t>
            </a:r>
          </a:p>
          <a:p>
            <a:pPr marL="57150" lvl="1" indent="-57150" algn="l" defTabSz="466725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altLang="ko-KR" sz="1100"/>
              <a:t> </a:t>
            </a:r>
            <a:r>
              <a:rPr lang="ko-KR" altLang="en-US" sz="1200" dirty="0" err="1"/>
              <a:t>재대출</a:t>
            </a:r>
            <a:r>
              <a:rPr lang="ko-KR" altLang="en-US" sz="1200" dirty="0"/>
              <a:t> 요청은 </a:t>
            </a:r>
            <a:r>
              <a:rPr lang="ko-KR" altLang="en-US" sz="1200"/>
              <a:t>재단 </a:t>
            </a:r>
            <a:r>
              <a:rPr lang="ko-KR" altLang="en-US" sz="1200" b="1">
                <a:solidFill>
                  <a:srgbClr val="FF0000"/>
                </a:solidFill>
              </a:rPr>
              <a:t>상담센터</a:t>
            </a:r>
            <a:r>
              <a:rPr lang="en-US" altLang="ko-KR" sz="1200" b="1" dirty="0">
                <a:solidFill>
                  <a:srgbClr val="FF0000"/>
                </a:solidFill>
              </a:rPr>
              <a:t>(1599-2000)</a:t>
            </a:r>
            <a:r>
              <a:rPr lang="ko-KR" altLang="en-US" sz="1200" dirty="0"/>
              <a:t>로 전화주시면 자세한 안내 도와드리겠습니다</a:t>
            </a:r>
            <a:r>
              <a:rPr lang="en-US" altLang="ko-KR" sz="1200" dirty="0"/>
              <a:t>.</a:t>
            </a:r>
            <a:endParaRPr lang="ko-KR" altLang="en-US" sz="1100" kern="1200" dirty="0"/>
          </a:p>
        </p:txBody>
      </p:sp>
      <p:sp>
        <p:nvSpPr>
          <p:cNvPr id="20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15</a:t>
            </a:fld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327116" y="1483206"/>
            <a:ext cx="5994000" cy="540000"/>
            <a:chOff x="0" y="5793687"/>
            <a:chExt cx="5992668" cy="654845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0" y="5793687"/>
              <a:ext cx="5992668" cy="654845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모서리가 둥근 직사각형 8"/>
            <p:cNvSpPr/>
            <p:nvPr/>
          </p:nvSpPr>
          <p:spPr>
            <a:xfrm>
              <a:off x="31967" y="5825654"/>
              <a:ext cx="5928734" cy="590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b="1"/>
                <a:t> </a:t>
              </a:r>
              <a:r>
                <a:rPr lang="ko-KR" altLang="en-US" sz="1200" b="1"/>
                <a:t>대출 금액을 잘못 입력했습니다</a:t>
              </a:r>
              <a:r>
                <a:rPr lang="en-US" altLang="ko-KR" sz="1200" b="1"/>
                <a:t>. </a:t>
              </a:r>
              <a:r>
                <a:rPr lang="ko-KR" altLang="en-US" sz="1200" b="1"/>
                <a:t>추가로 대출 받을 수 있나요</a:t>
              </a:r>
              <a:r>
                <a:rPr lang="en-US" altLang="ko-KR" sz="1200" b="1"/>
                <a:t>?</a:t>
              </a:r>
              <a:endParaRPr lang="ko-KR" altLang="en-US" sz="1200" b="1" kern="1200" dirty="0"/>
            </a:p>
          </p:txBody>
        </p:sp>
      </p:grp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576322F-48C2-4ED7-9F8A-8C44CB162C90}"/>
              </a:ext>
            </a:extLst>
          </p:cNvPr>
          <p:cNvSpPr/>
          <p:nvPr/>
        </p:nvSpPr>
        <p:spPr>
          <a:xfrm>
            <a:off x="298405" y="4129349"/>
            <a:ext cx="6195189" cy="8928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267" tIns="13970" rIns="78232" bIns="13970" numCol="1" spcCol="1270" anchor="t" anchorCtr="0">
            <a:noAutofit/>
          </a:bodyPr>
          <a:lstStyle/>
          <a:p>
            <a:pPr marL="84138" indent="-84138" fontAlgn="base">
              <a:buFont typeface="Arial" panose="020B0604020202020204" pitchFamily="34" charset="0"/>
              <a:buChar char="•"/>
            </a:pPr>
            <a:r>
              <a:rPr lang="ko-KR" altLang="en-US" sz="1200">
                <a:latin typeface="+mn-ea"/>
              </a:rPr>
              <a:t> 네</a:t>
            </a:r>
            <a:r>
              <a:rPr lang="en-US" altLang="ko-KR" sz="1200">
                <a:latin typeface="+mn-ea"/>
              </a:rPr>
              <a:t>, </a:t>
            </a:r>
            <a:r>
              <a:rPr lang="ko-KR" altLang="en-US" sz="1200" b="1">
                <a:latin typeface="+mn-ea"/>
              </a:rPr>
              <a:t>미성년자의 경우</a:t>
            </a:r>
            <a:r>
              <a:rPr lang="ko-KR" altLang="en-US" sz="1200">
                <a:latin typeface="+mn-ea"/>
              </a:rPr>
              <a:t> 학자금대출 신청</a:t>
            </a:r>
            <a:r>
              <a:rPr lang="en-US" altLang="ko-KR" sz="1200">
                <a:latin typeface="+mn-ea"/>
              </a:rPr>
              <a:t>, </a:t>
            </a:r>
            <a:r>
              <a:rPr lang="ko-KR" altLang="en-US" sz="1200">
                <a:latin typeface="+mn-ea"/>
              </a:rPr>
              <a:t>승인</a:t>
            </a:r>
            <a:r>
              <a:rPr lang="en-US" altLang="ko-KR" sz="1200">
                <a:latin typeface="+mn-ea"/>
              </a:rPr>
              <a:t>, </a:t>
            </a:r>
            <a:r>
              <a:rPr lang="ko-KR" altLang="en-US" sz="1200">
                <a:latin typeface="+mn-ea"/>
              </a:rPr>
              <a:t>실행 내역이 부모에게 통지 됩니다</a:t>
            </a:r>
            <a:r>
              <a:rPr lang="en-US" altLang="ko-KR" sz="1200">
                <a:latin typeface="+mn-ea"/>
              </a:rPr>
              <a:t>.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ko-KR" altLang="en-US" sz="1100" dirty="0">
              <a:latin typeface="+mn-ea"/>
            </a:endParaRPr>
          </a:p>
          <a:p>
            <a:pPr marL="84138" indent="-84138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>
                <a:latin typeface="+mn-ea"/>
              </a:rPr>
              <a:t> 재단에서 </a:t>
            </a:r>
            <a:r>
              <a:rPr lang="ko-KR" altLang="en-US" sz="1200" dirty="0">
                <a:latin typeface="+mn-ea"/>
              </a:rPr>
              <a:t>지원하는 학자금대출은 정부 재원이 투입되는 정책자금임에 따라 </a:t>
            </a:r>
            <a:r>
              <a:rPr lang="ko-KR" altLang="en-US" sz="1200">
                <a:latin typeface="+mn-ea"/>
              </a:rPr>
              <a:t>등록금  </a:t>
            </a:r>
            <a:br>
              <a:rPr lang="en-US" altLang="ko-KR" sz="1200">
                <a:latin typeface="+mn-ea"/>
              </a:rPr>
            </a:br>
            <a:r>
              <a:rPr lang="en-US" altLang="ko-KR" sz="1200">
                <a:latin typeface="+mn-ea"/>
              </a:rPr>
              <a:t> </a:t>
            </a:r>
            <a:r>
              <a:rPr lang="ko-KR" altLang="en-US" sz="1200">
                <a:latin typeface="+mn-ea"/>
              </a:rPr>
              <a:t>목적 </a:t>
            </a:r>
            <a:r>
              <a:rPr lang="ko-KR" altLang="en-US" sz="1200" dirty="0">
                <a:latin typeface="+mn-ea"/>
              </a:rPr>
              <a:t>외 사용 및 무분별한 대출 방지를 위하여 부모에게 통지됨을 양해 바랍니다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FB7D015E-69D6-4B41-AF4F-6886A303D3DF}"/>
              </a:ext>
            </a:extLst>
          </p:cNvPr>
          <p:cNvGrpSpPr/>
          <p:nvPr/>
        </p:nvGrpSpPr>
        <p:grpSpPr>
          <a:xfrm>
            <a:off x="327116" y="3426511"/>
            <a:ext cx="5994000" cy="540000"/>
            <a:chOff x="0" y="5793687"/>
            <a:chExt cx="5992668" cy="654845"/>
          </a:xfrm>
        </p:grpSpPr>
        <p:sp>
          <p:nvSpPr>
            <p:cNvPr id="52" name="모서리가 둥근 직사각형 35">
              <a:extLst>
                <a:ext uri="{FF2B5EF4-FFF2-40B4-BE49-F238E27FC236}">
                  <a16:creationId xmlns:a16="http://schemas.microsoft.com/office/drawing/2014/main" id="{487E32C2-794D-4E05-9341-A2797F786A7C}"/>
                </a:ext>
              </a:extLst>
            </p:cNvPr>
            <p:cNvSpPr/>
            <p:nvPr/>
          </p:nvSpPr>
          <p:spPr>
            <a:xfrm>
              <a:off x="0" y="5793687"/>
              <a:ext cx="5992668" cy="654845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모서리가 둥근 직사각형 8">
              <a:extLst>
                <a:ext uri="{FF2B5EF4-FFF2-40B4-BE49-F238E27FC236}">
                  <a16:creationId xmlns:a16="http://schemas.microsoft.com/office/drawing/2014/main" id="{7D6DB7FA-D07D-444F-8E24-EB2FD10C2EE8}"/>
                </a:ext>
              </a:extLst>
            </p:cNvPr>
            <p:cNvSpPr/>
            <p:nvPr/>
          </p:nvSpPr>
          <p:spPr>
            <a:xfrm>
              <a:off x="31967" y="5825654"/>
              <a:ext cx="5928734" cy="590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/>
                <a:t> 학점은행제 </a:t>
              </a:r>
              <a:r>
                <a:rPr lang="ko-KR" altLang="en-US" sz="1200" b="1" dirty="0"/>
                <a:t>학습자 학자금대출을 받을 때 부모에게 통지가 되나요</a:t>
              </a:r>
              <a:r>
                <a:rPr lang="en-US" altLang="ko-KR" sz="1200" b="1" dirty="0"/>
                <a:t>?</a:t>
              </a:r>
              <a:endParaRPr lang="ko-KR" altLang="en-US" sz="1200" b="1" kern="1200" dirty="0"/>
            </a:p>
          </p:txBody>
        </p:sp>
      </p:grp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E4621D5-5D94-4517-A31A-A58BD377D022}"/>
              </a:ext>
            </a:extLst>
          </p:cNvPr>
          <p:cNvSpPr/>
          <p:nvPr/>
        </p:nvSpPr>
        <p:spPr>
          <a:xfrm>
            <a:off x="284902" y="6103191"/>
            <a:ext cx="5992668" cy="10072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267" tIns="13970" rIns="78232" bIns="13970" numCol="1" spcCol="1270" anchor="t" anchorCtr="0">
            <a:noAutofit/>
          </a:bodyPr>
          <a:lstStyle/>
          <a:p>
            <a:pPr marL="84138" indent="-84138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>
                <a:latin typeface="+mn-ea"/>
              </a:rPr>
              <a:t> 대출기간은 </a:t>
            </a:r>
            <a:r>
              <a:rPr lang="ko-KR" altLang="en-US" sz="1200" dirty="0">
                <a:latin typeface="+mn-ea"/>
              </a:rPr>
              <a:t>이자만 내는 ‘</a:t>
            </a:r>
            <a:r>
              <a:rPr lang="ko-KR" altLang="en-US" sz="1200" dirty="0" err="1">
                <a:latin typeface="+mn-ea"/>
              </a:rPr>
              <a:t>거치기간’과</a:t>
            </a:r>
            <a:r>
              <a:rPr lang="ko-KR" altLang="en-US" sz="1200" dirty="0">
                <a:latin typeface="+mn-ea"/>
              </a:rPr>
              <a:t> 원금을 상환하는 ‘</a:t>
            </a:r>
            <a:r>
              <a:rPr lang="ko-KR" altLang="en-US" sz="1200" dirty="0" err="1">
                <a:latin typeface="+mn-ea"/>
              </a:rPr>
              <a:t>상환기간’으로</a:t>
            </a:r>
            <a:r>
              <a:rPr lang="ko-KR" altLang="en-US" sz="1200" dirty="0">
                <a:latin typeface="+mn-ea"/>
              </a:rPr>
              <a:t> 구성됩니다</a:t>
            </a:r>
            <a:r>
              <a:rPr lang="en-US" altLang="ko-KR" sz="1200">
                <a:latin typeface="+mn-ea"/>
              </a:rPr>
              <a:t>. </a:t>
            </a:r>
            <a:br>
              <a:rPr lang="en-US" altLang="ko-KR" sz="1200">
                <a:latin typeface="+mn-ea"/>
              </a:rPr>
            </a:br>
            <a:r>
              <a:rPr lang="en-US" altLang="ko-KR" sz="1200">
                <a:latin typeface="+mn-ea"/>
              </a:rPr>
              <a:t> “</a:t>
            </a:r>
            <a:r>
              <a:rPr lang="ko-KR" altLang="en-US" sz="1200">
                <a:latin typeface="+mn-ea"/>
              </a:rPr>
              <a:t>학점은행제 </a:t>
            </a:r>
            <a:r>
              <a:rPr lang="ko-KR" altLang="en-US" sz="1200" dirty="0">
                <a:latin typeface="+mn-ea"/>
              </a:rPr>
              <a:t>학습자 </a:t>
            </a:r>
            <a:r>
              <a:rPr lang="ko-KR" altLang="en-US" sz="1200" dirty="0" err="1">
                <a:latin typeface="+mn-ea"/>
              </a:rPr>
              <a:t>학자금대출”은</a:t>
            </a:r>
            <a:r>
              <a:rPr lang="ko-KR" altLang="en-US" sz="1200" dirty="0">
                <a:latin typeface="+mn-ea"/>
              </a:rPr>
              <a:t> 최장 거치기간 </a:t>
            </a:r>
            <a:r>
              <a:rPr lang="en-US" altLang="ko-KR" sz="1200">
                <a:latin typeface="+mn-ea"/>
              </a:rPr>
              <a:t>8</a:t>
            </a:r>
            <a:r>
              <a:rPr lang="ko-KR" altLang="en-US" sz="1200">
                <a:latin typeface="+mn-ea"/>
              </a:rPr>
              <a:t>년*</a:t>
            </a:r>
            <a:r>
              <a:rPr lang="en-US" altLang="ko-KR" sz="120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최장 상환기간 </a:t>
            </a:r>
            <a:r>
              <a:rPr lang="en-US" altLang="ko-KR" sz="1200" dirty="0">
                <a:latin typeface="+mn-ea"/>
              </a:rPr>
              <a:t>10</a:t>
            </a:r>
            <a:r>
              <a:rPr lang="ko-KR" altLang="en-US" sz="1200">
                <a:latin typeface="+mn-ea"/>
              </a:rPr>
              <a:t>년으로 </a:t>
            </a:r>
            <a:br>
              <a:rPr lang="en-US" altLang="ko-KR" sz="1200">
                <a:latin typeface="+mn-ea"/>
              </a:rPr>
            </a:br>
            <a:r>
              <a:rPr lang="en-US" altLang="ko-KR" sz="1200">
                <a:latin typeface="+mn-ea"/>
              </a:rPr>
              <a:t> </a:t>
            </a:r>
            <a:r>
              <a:rPr lang="ko-KR" altLang="en-US" sz="1200">
                <a:latin typeface="+mn-ea"/>
              </a:rPr>
              <a:t>최장 대출기간은 </a:t>
            </a:r>
            <a:r>
              <a:rPr lang="en-US" altLang="ko-KR" sz="1200">
                <a:latin typeface="+mn-ea"/>
              </a:rPr>
              <a:t>18</a:t>
            </a:r>
            <a:r>
              <a:rPr lang="ko-KR" altLang="en-US" sz="1200">
                <a:latin typeface="+mn-ea"/>
              </a:rPr>
              <a:t>년입니다</a:t>
            </a:r>
            <a:r>
              <a:rPr lang="en-US" altLang="ko-KR" sz="1200">
                <a:latin typeface="+mn-ea"/>
              </a:rPr>
              <a:t>.</a:t>
            </a:r>
            <a:br>
              <a:rPr lang="en-US" altLang="ko-KR" sz="1200">
                <a:latin typeface="+mn-ea"/>
              </a:rPr>
            </a:br>
            <a:r>
              <a:rPr lang="en-US" altLang="ko-KR" sz="1200">
                <a:latin typeface="+mn-ea"/>
              </a:rPr>
              <a:t>  </a:t>
            </a:r>
            <a:r>
              <a:rPr lang="ko-KR" altLang="en-US" sz="1050">
                <a:latin typeface="+mn-ea"/>
              </a:rPr>
              <a:t>* 군필자</a:t>
            </a:r>
            <a:r>
              <a:rPr lang="en-US" altLang="ko-KR" sz="1050">
                <a:latin typeface="+mn-ea"/>
              </a:rPr>
              <a:t>(</a:t>
            </a:r>
            <a:r>
              <a:rPr lang="ko-KR" altLang="en-US" sz="1050">
                <a:latin typeface="+mn-ea"/>
              </a:rPr>
              <a:t>여학생 포함</a:t>
            </a:r>
            <a:r>
              <a:rPr lang="en-US" altLang="ko-KR" sz="1050">
                <a:latin typeface="+mn-ea"/>
              </a:rPr>
              <a:t>) 5</a:t>
            </a:r>
            <a:r>
              <a:rPr lang="ko-KR" altLang="en-US" sz="1050">
                <a:latin typeface="+mn-ea"/>
              </a:rPr>
              <a:t>년</a:t>
            </a:r>
            <a:r>
              <a:rPr lang="en-US" altLang="ko-KR" sz="1050">
                <a:latin typeface="+mn-ea"/>
              </a:rPr>
              <a:t>, </a:t>
            </a:r>
            <a:r>
              <a:rPr lang="ko-KR" altLang="en-US" sz="1050">
                <a:latin typeface="+mn-ea"/>
              </a:rPr>
              <a:t>미필자 </a:t>
            </a:r>
            <a:r>
              <a:rPr lang="en-US" altLang="ko-KR" sz="1050">
                <a:latin typeface="+mn-ea"/>
              </a:rPr>
              <a:t>8</a:t>
            </a:r>
            <a:r>
              <a:rPr lang="ko-KR" altLang="en-US" sz="1050">
                <a:latin typeface="+mn-ea"/>
              </a:rPr>
              <a:t>년 이내</a:t>
            </a:r>
            <a:endParaRPr lang="en-US" altLang="ko-KR" sz="1050" dirty="0">
              <a:latin typeface="+mn-ea"/>
            </a:endParaRPr>
          </a:p>
          <a:p>
            <a:pPr fontAlgn="base"/>
            <a:endParaRPr lang="ko-KR" altLang="en-US" sz="1100" dirty="0">
              <a:latin typeface="+mn-ea"/>
            </a:endParaRPr>
          </a:p>
          <a:p>
            <a:pPr marL="84138" indent="-84138" fontAlgn="base">
              <a:buFont typeface="Arial" panose="020B0604020202020204" pitchFamily="34" charset="0"/>
              <a:buChar char="•"/>
            </a:pPr>
            <a:r>
              <a:rPr lang="ko-KR" altLang="en-US" sz="1200">
                <a:latin typeface="+mn-ea"/>
              </a:rPr>
              <a:t> 단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>
                <a:latin typeface="+mn-ea"/>
              </a:rPr>
              <a:t>차주의 연령에 </a:t>
            </a:r>
            <a:r>
              <a:rPr lang="ko-KR" altLang="en-US" sz="1200" dirty="0">
                <a:latin typeface="+mn-ea"/>
              </a:rPr>
              <a:t>따라 대출기간은 달리 적용될 수 있습니다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  <a:p>
            <a:pPr fontAlgn="base"/>
            <a:endParaRPr lang="en-US" altLang="ko-KR" sz="1100" dirty="0">
              <a:latin typeface="+mn-ea"/>
            </a:endParaRPr>
          </a:p>
          <a:p>
            <a:pPr fontAlgn="base"/>
            <a:endParaRPr lang="ko-KR" altLang="en-US" sz="1100" dirty="0">
              <a:latin typeface="+mn-ea"/>
            </a:endParaRP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4C4B323-A2BA-4B2B-9BE2-CF30EFA0F2B1}"/>
              </a:ext>
            </a:extLst>
          </p:cNvPr>
          <p:cNvGrpSpPr/>
          <p:nvPr/>
        </p:nvGrpSpPr>
        <p:grpSpPr>
          <a:xfrm>
            <a:off x="327116" y="5443870"/>
            <a:ext cx="5994000" cy="540000"/>
            <a:chOff x="0" y="5793687"/>
            <a:chExt cx="5992668" cy="654845"/>
          </a:xfrm>
        </p:grpSpPr>
        <p:sp>
          <p:nvSpPr>
            <p:cNvPr id="58" name="모서리가 둥근 직사각형 35">
              <a:extLst>
                <a:ext uri="{FF2B5EF4-FFF2-40B4-BE49-F238E27FC236}">
                  <a16:creationId xmlns:a16="http://schemas.microsoft.com/office/drawing/2014/main" id="{F3DBBD52-3BAD-4BC9-8A72-68758103B182}"/>
                </a:ext>
              </a:extLst>
            </p:cNvPr>
            <p:cNvSpPr/>
            <p:nvPr/>
          </p:nvSpPr>
          <p:spPr>
            <a:xfrm>
              <a:off x="0" y="5793687"/>
              <a:ext cx="5992668" cy="654845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모서리가 둥근 직사각형 8">
              <a:extLst>
                <a:ext uri="{FF2B5EF4-FFF2-40B4-BE49-F238E27FC236}">
                  <a16:creationId xmlns:a16="http://schemas.microsoft.com/office/drawing/2014/main" id="{B4842EDB-C908-4C7C-BC9F-B577E8200620}"/>
                </a:ext>
              </a:extLst>
            </p:cNvPr>
            <p:cNvSpPr/>
            <p:nvPr/>
          </p:nvSpPr>
          <p:spPr>
            <a:xfrm>
              <a:off x="31967" y="5825654"/>
              <a:ext cx="5928734" cy="590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/>
                <a:t> 대출 </a:t>
              </a:r>
              <a:r>
                <a:rPr lang="ko-KR" altLang="en-US" sz="1200" b="1" dirty="0"/>
                <a:t>약정 시</a:t>
              </a:r>
              <a:r>
                <a:rPr lang="en-US" altLang="ko-KR" sz="1200" b="1" dirty="0"/>
                <a:t>, </a:t>
              </a:r>
              <a:r>
                <a:rPr lang="ko-KR" altLang="en-US" sz="1200" b="1" dirty="0"/>
                <a:t>대출기간은 어떻게 선택할 수 있나요</a:t>
              </a:r>
              <a:r>
                <a:rPr lang="en-US" altLang="ko-KR" sz="1200" b="1" dirty="0"/>
                <a:t>?</a:t>
              </a:r>
              <a:endParaRPr lang="ko-KR" altLang="en-US" sz="1200" b="1" kern="1200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A220A89-35A8-4E6E-ADDA-BC69A9F74E06}"/>
              </a:ext>
            </a:extLst>
          </p:cNvPr>
          <p:cNvSpPr txBox="1"/>
          <p:nvPr/>
        </p:nvSpPr>
        <p:spPr>
          <a:xfrm>
            <a:off x="214039" y="7974508"/>
            <a:ext cx="6320685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/>
              <a:t>※ </a:t>
            </a:r>
            <a:r>
              <a:rPr lang="ko-KR" altLang="en-US" sz="1100" b="1"/>
              <a:t>자세한 내용은 한국장학재단 </a:t>
            </a:r>
            <a:r>
              <a:rPr lang="ko-KR" altLang="en-US" sz="1100" b="1">
                <a:solidFill>
                  <a:srgbClr val="FF0000"/>
                </a:solidFill>
              </a:rPr>
              <a:t>상담센터</a:t>
            </a:r>
            <a:r>
              <a:rPr lang="en-US" altLang="ko-KR" sz="1100" b="1">
                <a:solidFill>
                  <a:srgbClr val="FF0000"/>
                </a:solidFill>
              </a:rPr>
              <a:t>(1599-2000) </a:t>
            </a:r>
            <a:r>
              <a:rPr lang="ko-KR" altLang="en-US" sz="1100" b="1"/>
              <a:t>또는 </a:t>
            </a:r>
            <a:endParaRPr lang="en-US" altLang="ko-KR" sz="1100" b="1"/>
          </a:p>
          <a:p>
            <a:r>
              <a:rPr lang="en-US" altLang="ko-KR" sz="1100" b="1"/>
              <a:t>   [</a:t>
            </a:r>
            <a:r>
              <a:rPr lang="ko-KR" altLang="en-US" sz="1100" b="1"/>
              <a:t>재단 홈페이지</a:t>
            </a:r>
            <a:r>
              <a:rPr lang="en-US" altLang="ko-KR" sz="1100" b="1"/>
              <a:t>(</a:t>
            </a:r>
            <a:r>
              <a:rPr lang="en-US" altLang="ko-KR" sz="1100" b="1">
                <a:hlinkClick r:id="rId3"/>
              </a:rPr>
              <a:t>www.kosaf.go.kr</a:t>
            </a:r>
            <a:r>
              <a:rPr lang="en-US" altLang="ko-KR" sz="1100" b="1"/>
              <a:t>) &gt; </a:t>
            </a:r>
            <a:r>
              <a:rPr lang="ko-KR" altLang="en-US" sz="1100" b="1"/>
              <a:t>고객센터 </a:t>
            </a:r>
            <a:r>
              <a:rPr lang="en-US" altLang="ko-KR" sz="1100" b="1"/>
              <a:t>&gt; </a:t>
            </a:r>
            <a:r>
              <a:rPr lang="ko-KR" altLang="en-US" sz="1100" b="1"/>
              <a:t>자주묻는질문</a:t>
            </a:r>
            <a:r>
              <a:rPr lang="en-US" altLang="ko-KR" sz="1100" b="1"/>
              <a:t>(FAQ)]</a:t>
            </a:r>
            <a:r>
              <a:rPr lang="ko-KR" altLang="en-US" sz="1100" b="1"/>
              <a:t>를 통해 확인 가능합니다</a:t>
            </a:r>
            <a:r>
              <a:rPr lang="en-US" altLang="ko-KR" sz="1100"/>
              <a:t>.</a:t>
            </a:r>
            <a:endParaRPr lang="ko-KR" altLang="en-US" sz="1100"/>
          </a:p>
        </p:txBody>
      </p:sp>
    </p:spTree>
    <p:extLst>
      <p:ext uri="{BB962C8B-B14F-4D97-AF65-F5344CB8AC3E}">
        <p14:creationId xmlns:p14="http://schemas.microsoft.com/office/powerpoint/2010/main" val="341980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>
            <a:extLst>
              <a:ext uri="{FF2B5EF4-FFF2-40B4-BE49-F238E27FC236}">
                <a16:creationId xmlns:a16="http://schemas.microsoft.com/office/drawing/2014/main" id="{F480221C-D201-4F57-AA46-84C3393C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3" y="4712626"/>
            <a:ext cx="6358064" cy="306423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9E385FD-8501-464B-AEC0-EA7AD523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3" y="1465342"/>
            <a:ext cx="6358064" cy="314232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35E8180-EA16-4519-B2F5-5E0BC0310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500"/>
          <a:stretch/>
        </p:blipFill>
        <p:spPr>
          <a:xfrm>
            <a:off x="418403" y="4780464"/>
            <a:ext cx="5751778" cy="2911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직사각형 6"/>
          <p:cNvSpPr/>
          <p:nvPr/>
        </p:nvSpPr>
        <p:spPr>
          <a:xfrm>
            <a:off x="146550" y="1171889"/>
            <a:ext cx="6455666" cy="6675186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86" tIns="45992" rIns="91986" bIns="45992" rtlCol="0" anchor="ctr"/>
          <a:lstStyle/>
          <a:p>
            <a:pPr algn="ctr"/>
            <a:endParaRPr lang="ko-KR" altLang="en-US" sz="1580"/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:p14="http://schemas.microsoft.com/office/powerpoint/2010/main" val="3297410377"/>
              </p:ext>
            </p:extLst>
          </p:nvPr>
        </p:nvGraphicFramePr>
        <p:xfrm>
          <a:off x="128878" y="7844694"/>
          <a:ext cx="6634464" cy="1594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00919" y="5817458"/>
            <a:ext cx="5769263" cy="316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86" tIns="45992" rIns="91986" bIns="45992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58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06F4CE-CD8E-4F38-AD75-7B938D03DB76}"/>
              </a:ext>
            </a:extLst>
          </p:cNvPr>
          <p:cNvSpPr/>
          <p:nvPr/>
        </p:nvSpPr>
        <p:spPr>
          <a:xfrm>
            <a:off x="192285" y="1462577"/>
            <a:ext cx="6365284" cy="31450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56997D-C940-4335-9D65-1A7FAAF3E9D9}"/>
              </a:ext>
            </a:extLst>
          </p:cNvPr>
          <p:cNvSpPr/>
          <p:nvPr/>
        </p:nvSpPr>
        <p:spPr>
          <a:xfrm>
            <a:off x="192285" y="4690285"/>
            <a:ext cx="6365284" cy="30865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59C1BC7-540E-4474-B814-A9ADBC2341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980" y="1557064"/>
            <a:ext cx="6218327" cy="2979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직사각형 18"/>
          <p:cNvSpPr/>
          <p:nvPr/>
        </p:nvSpPr>
        <p:spPr>
          <a:xfrm>
            <a:off x="295074" y="3879788"/>
            <a:ext cx="252825" cy="610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86" tIns="45992" rIns="91986" bIns="45992" rtlCol="0" anchor="ctr"/>
          <a:lstStyle/>
          <a:p>
            <a:pPr algn="ctr"/>
            <a:endParaRPr lang="ko-KR" altLang="en-US" sz="158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E3BA5AE-A978-4713-9405-1A7414CB8C80}"/>
              </a:ext>
            </a:extLst>
          </p:cNvPr>
          <p:cNvSpPr/>
          <p:nvPr/>
        </p:nvSpPr>
        <p:spPr>
          <a:xfrm>
            <a:off x="5299762" y="1835458"/>
            <a:ext cx="1131393" cy="189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86" tIns="45992" rIns="91986" bIns="45992" rtlCol="0" anchor="ctr"/>
          <a:lstStyle/>
          <a:p>
            <a:pPr algn="ctr"/>
            <a:endParaRPr lang="ko-KR" altLang="en-US" sz="1580"/>
          </a:p>
        </p:txBody>
      </p:sp>
      <p:sp>
        <p:nvSpPr>
          <p:cNvPr id="20" name="모서리가 둥근 직사각형 237">
            <a:extLst>
              <a:ext uri="{FF2B5EF4-FFF2-40B4-BE49-F238E27FC236}">
                <a16:creationId xmlns:a16="http://schemas.microsoft.com/office/drawing/2014/main" id="{146A0E42-879B-4AD1-BCB6-BAF0C773B7C7}"/>
              </a:ext>
            </a:extLst>
          </p:cNvPr>
          <p:cNvSpPr/>
          <p:nvPr/>
        </p:nvSpPr>
        <p:spPr>
          <a:xfrm>
            <a:off x="0" y="665718"/>
            <a:ext cx="7943208" cy="40131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AC3D048-39D2-460F-A53F-AC54890DC621}"/>
              </a:ext>
            </a:extLst>
          </p:cNvPr>
          <p:cNvSpPr/>
          <p:nvPr/>
        </p:nvSpPr>
        <p:spPr>
          <a:xfrm>
            <a:off x="295074" y="643771"/>
            <a:ext cx="476197" cy="58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A7C005-4773-43EA-B05B-5E4136CD9411}"/>
              </a:ext>
            </a:extLst>
          </p:cNvPr>
          <p:cNvSpPr txBox="1"/>
          <p:nvPr/>
        </p:nvSpPr>
        <p:spPr>
          <a:xfrm>
            <a:off x="283983" y="182520"/>
            <a:ext cx="646607" cy="470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5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Ⅰ.</a:t>
            </a:r>
            <a:endParaRPr lang="ko-KR" altLang="en-US" sz="2107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C0D922-18F4-42B4-AE2D-B52393ACC659}"/>
              </a:ext>
            </a:extLst>
          </p:cNvPr>
          <p:cNvSpPr txBox="1"/>
          <p:nvPr/>
        </p:nvSpPr>
        <p:spPr>
          <a:xfrm>
            <a:off x="778423" y="194932"/>
            <a:ext cx="5984919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실행 준비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BE125956-FA63-4ABB-B4DF-AAD12849A4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503" y="864574"/>
            <a:ext cx="3071334" cy="5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0319E51-EDFA-476A-B2F5-A7F7B08A2EAE}"/>
              </a:ext>
            </a:extLst>
          </p:cNvPr>
          <p:cNvSpPr/>
          <p:nvPr/>
        </p:nvSpPr>
        <p:spPr>
          <a:xfrm>
            <a:off x="307792" y="970024"/>
            <a:ext cx="2810385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580" dirty="0">
                <a:latin typeface="HY헤드라인M" pitchFamily="18" charset="-127"/>
                <a:ea typeface="HY헤드라인M" pitchFamily="18" charset="-127"/>
              </a:rPr>
              <a:t>서비스이용자 등록 및 로그인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>
            <a:extLst>
              <a:ext uri="{FF2B5EF4-FFF2-40B4-BE49-F238E27FC236}">
                <a16:creationId xmlns:a16="http://schemas.microsoft.com/office/drawing/2014/main" id="{33891C58-FDB1-4E0D-B0A5-B5C348174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87" y="1476243"/>
            <a:ext cx="6373205" cy="314091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F021F20-62D9-463B-AF9D-8F7C7013F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01" y="1578815"/>
            <a:ext cx="6109695" cy="293930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29534" y="1097061"/>
            <a:ext cx="6455666" cy="68126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-1960373" y="3544720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A3EDFA1-1166-4AF9-8B60-1F0214FB1057}"/>
              </a:ext>
            </a:extLst>
          </p:cNvPr>
          <p:cNvSpPr/>
          <p:nvPr/>
        </p:nvSpPr>
        <p:spPr>
          <a:xfrm>
            <a:off x="2405903" y="3149972"/>
            <a:ext cx="775323" cy="394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9A0B2D4-B368-4BFB-858F-9D39F4DF34B7}"/>
              </a:ext>
            </a:extLst>
          </p:cNvPr>
          <p:cNvSpPr/>
          <p:nvPr/>
        </p:nvSpPr>
        <p:spPr>
          <a:xfrm>
            <a:off x="933497" y="1940090"/>
            <a:ext cx="792088" cy="273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47FA31-BD22-4F05-A162-584B88E4DCCD}"/>
              </a:ext>
            </a:extLst>
          </p:cNvPr>
          <p:cNvSpPr txBox="1"/>
          <p:nvPr/>
        </p:nvSpPr>
        <p:spPr>
          <a:xfrm>
            <a:off x="533172" y="1848029"/>
            <a:ext cx="432048" cy="36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859C3D-9457-45C4-8020-FCE8D6CD1CBA}"/>
              </a:ext>
            </a:extLst>
          </p:cNvPr>
          <p:cNvSpPr txBox="1"/>
          <p:nvPr/>
        </p:nvSpPr>
        <p:spPr>
          <a:xfrm>
            <a:off x="1995414" y="3060690"/>
            <a:ext cx="461175" cy="36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9" name="모서리가 둥근 직사각형 237">
            <a:extLst>
              <a:ext uri="{FF2B5EF4-FFF2-40B4-BE49-F238E27FC236}">
                <a16:creationId xmlns:a16="http://schemas.microsoft.com/office/drawing/2014/main" id="{86BEA967-B336-42CB-A4C5-DA0E5642293F}"/>
              </a:ext>
            </a:extLst>
          </p:cNvPr>
          <p:cNvSpPr/>
          <p:nvPr/>
        </p:nvSpPr>
        <p:spPr>
          <a:xfrm flipV="1">
            <a:off x="15579" y="654459"/>
            <a:ext cx="6763342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93F4389-3F79-4B9C-8344-842595169231}"/>
              </a:ext>
            </a:extLst>
          </p:cNvPr>
          <p:cNvSpPr/>
          <p:nvPr/>
        </p:nvSpPr>
        <p:spPr>
          <a:xfrm>
            <a:off x="295074" y="643771"/>
            <a:ext cx="476197" cy="58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82ED64-1585-42E6-87E9-5E17A2BF0076}"/>
              </a:ext>
            </a:extLst>
          </p:cNvPr>
          <p:cNvSpPr txBox="1"/>
          <p:nvPr/>
        </p:nvSpPr>
        <p:spPr>
          <a:xfrm>
            <a:off x="283983" y="182520"/>
            <a:ext cx="646607" cy="470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5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Ⅰ.</a:t>
            </a:r>
            <a:endParaRPr lang="ko-KR" altLang="en-US" sz="2107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91F8EE-DFF7-4EC4-B797-394C731C9E19}"/>
              </a:ext>
            </a:extLst>
          </p:cNvPr>
          <p:cNvSpPr txBox="1"/>
          <p:nvPr/>
        </p:nvSpPr>
        <p:spPr>
          <a:xfrm>
            <a:off x="778423" y="194932"/>
            <a:ext cx="5984919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실행 준비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5D22DA2D-3637-4DC2-B51E-33C667162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03" y="864574"/>
            <a:ext cx="3071334" cy="5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D7BC722C-1E3A-4072-942C-173199330ED4}"/>
              </a:ext>
            </a:extLst>
          </p:cNvPr>
          <p:cNvSpPr/>
          <p:nvPr/>
        </p:nvSpPr>
        <p:spPr>
          <a:xfrm>
            <a:off x="375119" y="970024"/>
            <a:ext cx="2675734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580" dirty="0">
                <a:latin typeface="HY헤드라인M" pitchFamily="18" charset="-127"/>
                <a:ea typeface="HY헤드라인M" pitchFamily="18" charset="-127"/>
              </a:rPr>
              <a:t>대출신청 및 심사 현황 확인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6CA85BF-D5CA-468F-89CA-47DCA5EA7B6C}"/>
              </a:ext>
            </a:extLst>
          </p:cNvPr>
          <p:cNvGrpSpPr/>
          <p:nvPr/>
        </p:nvGrpSpPr>
        <p:grpSpPr>
          <a:xfrm>
            <a:off x="434848" y="8054676"/>
            <a:ext cx="6178265" cy="1274611"/>
            <a:chOff x="398329" y="186758"/>
            <a:chExt cx="6178265" cy="1274611"/>
          </a:xfrm>
        </p:grpSpPr>
        <p:sp>
          <p:nvSpPr>
            <p:cNvPr id="32" name="사각형: 둥근 위쪽 모서리 31">
              <a:extLst>
                <a:ext uri="{FF2B5EF4-FFF2-40B4-BE49-F238E27FC236}">
                  <a16:creationId xmlns:a16="http://schemas.microsoft.com/office/drawing/2014/main" id="{D35CBBDC-F7D9-4B7C-AADF-66F3B96BC4BA}"/>
                </a:ext>
              </a:extLst>
            </p:cNvPr>
            <p:cNvSpPr/>
            <p:nvPr/>
          </p:nvSpPr>
          <p:spPr>
            <a:xfrm rot="5400000">
              <a:off x="2850156" y="-2265069"/>
              <a:ext cx="1274611" cy="6178265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사각형: 둥근 위쪽 모서리 4">
              <a:extLst>
                <a:ext uri="{FF2B5EF4-FFF2-40B4-BE49-F238E27FC236}">
                  <a16:creationId xmlns:a16="http://schemas.microsoft.com/office/drawing/2014/main" id="{01198273-C8F7-449A-8366-0EE16F7AB6EE}"/>
                </a:ext>
              </a:extLst>
            </p:cNvPr>
            <p:cNvSpPr txBox="1"/>
            <p:nvPr/>
          </p:nvSpPr>
          <p:spPr>
            <a:xfrm>
              <a:off x="398330" y="248978"/>
              <a:ext cx="6116044" cy="1150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 </a:t>
              </a:r>
              <a:r>
                <a:rPr lang="ko-KR" altLang="en-US" sz="1200" b="1" spc="-100" dirty="0">
                  <a:latin typeface="맑은 고딕" pitchFamily="50" charset="-127"/>
                </a:rPr>
                <a:t>학자금대출 탭 </a:t>
              </a:r>
              <a:r>
                <a:rPr lang="en-US" altLang="ko-KR" sz="1200" b="1" spc="-100" dirty="0">
                  <a:latin typeface="맑은 고딕" pitchFamily="50" charset="-127"/>
                </a:rPr>
                <a:t>‘</a:t>
              </a:r>
              <a:r>
                <a:rPr lang="ko-KR" altLang="en-US" sz="1200" b="1" spc="-100" dirty="0">
                  <a:latin typeface="맑은 고딕" pitchFamily="50" charset="-127"/>
                </a:rPr>
                <a:t>학점은행제 학습자 학자금대출 실행</a:t>
              </a:r>
              <a:r>
                <a:rPr lang="en-US" altLang="ko-KR" sz="1200" b="1" spc="-100" dirty="0">
                  <a:latin typeface="맑은 고딕" pitchFamily="50" charset="-127"/>
                </a:rPr>
                <a:t>(</a:t>
              </a:r>
              <a:r>
                <a:rPr lang="ko-KR" altLang="en-US" sz="1200" b="1" spc="-100" dirty="0">
                  <a:latin typeface="맑은 고딕" pitchFamily="50" charset="-127"/>
                </a:rPr>
                <a:t>신청현황</a:t>
              </a:r>
              <a:r>
                <a:rPr lang="en-US" altLang="ko-KR" sz="1200" b="1" spc="-100" dirty="0">
                  <a:latin typeface="맑은 고딕" pitchFamily="50" charset="-127"/>
                </a:rPr>
                <a:t>)’</a:t>
              </a:r>
              <a:r>
                <a:rPr lang="ko-KR" altLang="en-US" sz="1200" b="1" spc="-100" dirty="0">
                  <a:latin typeface="맑은 고딕" pitchFamily="50" charset="-127"/>
                </a:rPr>
                <a:t>에서 대출 신청 및</a:t>
              </a:r>
              <a:endParaRPr lang="ko-KR" altLang="en-US" sz="1200" b="1" dirty="0">
                <a:highlight>
                  <a:srgbClr val="FFFF00"/>
                </a:highlight>
                <a:latin typeface="맑은 고딕" pitchFamily="50" charset="-127"/>
              </a:endParaRPr>
            </a:p>
            <a:p>
              <a:pPr lvl="0"/>
              <a:r>
                <a:rPr lang="ko-KR" altLang="en-US" sz="1200" b="1" spc="-100" dirty="0">
                  <a:latin typeface="맑은 고딕" pitchFamily="50" charset="-127"/>
                </a:rPr>
                <a:t>     심사 현황 확인</a:t>
              </a:r>
              <a:endParaRPr lang="en-US" altLang="ko-KR" sz="1200" b="1" spc="-100" dirty="0">
                <a:latin typeface="맑은 고딕" pitchFamily="50" charset="-127"/>
              </a:endParaRPr>
            </a:p>
            <a:p>
              <a:pPr lvl="0"/>
              <a:r>
                <a:rPr lang="ko-KR" altLang="en-US" sz="1200" b="1" spc="-100" dirty="0">
                  <a:latin typeface="맑은 고딕" pitchFamily="50" charset="-127"/>
                </a:rPr>
                <a:t>      </a:t>
              </a:r>
              <a:r>
                <a:rPr lang="en-US" altLang="ko-KR" sz="1200" b="1" spc="-100" dirty="0">
                  <a:latin typeface="맑은 고딕" pitchFamily="50" charset="-127"/>
                </a:rPr>
                <a:t>- </a:t>
              </a:r>
              <a:r>
                <a:rPr lang="ko-KR" altLang="en-US" sz="1200" b="1" spc="-100" dirty="0">
                  <a:latin typeface="맑은 고딕" pitchFamily="50" charset="-127"/>
                </a:rPr>
                <a:t> </a:t>
              </a:r>
              <a:r>
                <a:rPr lang="en-US" altLang="ko-KR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‘</a:t>
              </a:r>
              <a:r>
                <a:rPr lang="ko-KR" altLang="en-US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대출승인</a:t>
              </a:r>
              <a:r>
                <a:rPr lang="en-US" altLang="ko-KR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’ </a:t>
              </a:r>
              <a:r>
                <a:rPr lang="ko-KR" altLang="en-US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인 경우 </a:t>
              </a:r>
              <a:r>
                <a:rPr lang="en-US" altLang="ko-KR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[</a:t>
              </a:r>
              <a:r>
                <a:rPr lang="ko-KR" altLang="en-US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등록금 실행</a:t>
              </a:r>
              <a:r>
                <a:rPr lang="en-US" altLang="ko-KR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] </a:t>
              </a:r>
              <a:r>
                <a:rPr lang="ko-KR" altLang="en-US" sz="1200" b="1" spc="-100" dirty="0">
                  <a:latin typeface="맑은 고딕" pitchFamily="50" charset="-127"/>
                </a:rPr>
                <a:t>클릭 </a:t>
              </a:r>
              <a:r>
                <a:rPr lang="en-US" altLang="ko-KR" sz="1200" b="1" spc="-100" dirty="0">
                  <a:latin typeface="맑은 고딕" pitchFamily="50" charset="-127"/>
                </a:rPr>
                <a:t>&gt; </a:t>
              </a:r>
              <a:r>
                <a:rPr lang="ko-KR" altLang="en-US" sz="1200" b="1" spc="-100" dirty="0">
                  <a:latin typeface="맑은 고딕" pitchFamily="50" charset="-127"/>
                </a:rPr>
                <a:t>유의사항 확인 </a:t>
              </a:r>
              <a:r>
                <a:rPr lang="en-US" altLang="ko-KR" sz="1200" b="1" spc="-100" dirty="0">
                  <a:latin typeface="맑은 고딕" pitchFamily="50" charset="-127"/>
                </a:rPr>
                <a:t>&gt;</a:t>
              </a:r>
              <a:r>
                <a:rPr lang="ko-KR" altLang="en-US" sz="1200" b="1" spc="-100" dirty="0">
                  <a:latin typeface="맑은 고딕" pitchFamily="50" charset="-127"/>
                </a:rPr>
                <a:t> 실행 단계 진입      </a:t>
              </a:r>
              <a:endParaRPr lang="en-US" altLang="ko-KR" sz="700" b="1" spc="-100" dirty="0">
                <a:latin typeface="맑은 고딕" pitchFamily="50" charset="-127"/>
              </a:endParaRPr>
            </a:p>
            <a:p>
              <a:pPr lvl="0"/>
              <a:r>
                <a:rPr lang="en-US" altLang="ko-KR" sz="1200" b="1" spc="-100" dirty="0">
                  <a:latin typeface="맑은 고딕" pitchFamily="50" charset="-127"/>
                </a:rPr>
                <a:t>      - </a:t>
              </a:r>
              <a:r>
                <a:rPr lang="ko-KR" altLang="en-US" sz="1200" b="1" spc="-100" dirty="0">
                  <a:latin typeface="맑은 고딕" pitchFamily="50" charset="-127"/>
                </a:rPr>
                <a:t> </a:t>
              </a:r>
              <a:r>
                <a:rPr lang="en-US" altLang="ko-KR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‘</a:t>
              </a:r>
              <a:r>
                <a:rPr lang="ko-KR" altLang="en-US" sz="1200" b="1" spc="-100" dirty="0" err="1">
                  <a:solidFill>
                    <a:srgbClr val="0000FF"/>
                  </a:solidFill>
                  <a:latin typeface="맑은 고딕" pitchFamily="50" charset="-127"/>
                </a:rPr>
                <a:t>대학심사중</a:t>
              </a:r>
              <a:r>
                <a:rPr lang="en-US" altLang="ko-KR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’ </a:t>
              </a:r>
              <a:r>
                <a:rPr lang="ko-KR" altLang="en-US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인 경우 </a:t>
              </a:r>
              <a:r>
                <a:rPr lang="en-US" altLang="ko-KR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[</a:t>
              </a:r>
              <a:r>
                <a:rPr lang="ko-KR" altLang="en-US" sz="1200" b="1" spc="-100" dirty="0" err="1">
                  <a:solidFill>
                    <a:srgbClr val="0000FF"/>
                  </a:solidFill>
                  <a:latin typeface="맑은 고딕" pitchFamily="50" charset="-127"/>
                </a:rPr>
                <a:t>심사중</a:t>
              </a:r>
              <a:r>
                <a:rPr lang="ko-KR" altLang="en-US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 사유</a:t>
              </a:r>
              <a:r>
                <a:rPr lang="en-US" altLang="ko-KR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] </a:t>
              </a:r>
              <a:r>
                <a:rPr lang="ko-KR" altLang="en-US" sz="1200" b="1" spc="-100" dirty="0">
                  <a:latin typeface="맑은 고딕" pitchFamily="50" charset="-127"/>
                </a:rPr>
                <a:t>클릭 </a:t>
              </a:r>
              <a:r>
                <a:rPr lang="en-US" altLang="ko-KR" sz="1200" b="1" spc="-100" dirty="0">
                  <a:latin typeface="맑은 고딕" pitchFamily="50" charset="-127"/>
                </a:rPr>
                <a:t>&gt; </a:t>
              </a:r>
              <a:r>
                <a:rPr lang="ko-KR" altLang="en-US" sz="1200" b="1" spc="-100" dirty="0">
                  <a:latin typeface="맑은 고딕" pitchFamily="50" charset="-127"/>
                </a:rPr>
                <a:t>사유 확인</a:t>
              </a:r>
            </a:p>
            <a:p>
              <a:pPr lvl="0"/>
              <a:r>
                <a:rPr lang="ko-KR" altLang="en-US" sz="1200" b="1" spc="-100" dirty="0">
                  <a:latin typeface="맑은 고딕" pitchFamily="50" charset="-127"/>
                </a:rPr>
                <a:t>      </a:t>
              </a:r>
              <a:r>
                <a:rPr lang="en-US" altLang="ko-KR" sz="1200" b="1" spc="-100" dirty="0">
                  <a:latin typeface="맑은 고딕" pitchFamily="50" charset="-127"/>
                </a:rPr>
                <a:t>- </a:t>
              </a:r>
              <a:r>
                <a:rPr lang="ko-KR" altLang="en-US" sz="1200" b="1" spc="-100" dirty="0">
                  <a:latin typeface="맑은 고딕" pitchFamily="50" charset="-127"/>
                </a:rPr>
                <a:t> </a:t>
              </a:r>
              <a:r>
                <a:rPr lang="en-US" altLang="ko-KR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‘</a:t>
              </a:r>
              <a:r>
                <a:rPr lang="ko-KR" altLang="en-US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거절</a:t>
              </a:r>
              <a:r>
                <a:rPr lang="en-US" altLang="ko-KR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’</a:t>
              </a:r>
              <a:r>
                <a:rPr lang="ko-KR" altLang="en-US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인 경우 </a:t>
              </a:r>
              <a:r>
                <a:rPr lang="en-US" altLang="ko-KR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[</a:t>
              </a:r>
              <a:r>
                <a:rPr lang="ko-KR" altLang="en-US" sz="1200" b="1" spc="-100" dirty="0" err="1">
                  <a:solidFill>
                    <a:srgbClr val="0000FF"/>
                  </a:solidFill>
                  <a:latin typeface="맑은 고딕" pitchFamily="50" charset="-127"/>
                </a:rPr>
                <a:t>거절사유상세</a:t>
              </a:r>
              <a:r>
                <a:rPr lang="en-US" altLang="ko-KR" sz="1200" b="1" spc="-100" dirty="0">
                  <a:solidFill>
                    <a:srgbClr val="0000FF"/>
                  </a:solidFill>
                  <a:latin typeface="맑은 고딕" pitchFamily="50" charset="-127"/>
                </a:rPr>
                <a:t>]</a:t>
              </a:r>
              <a:r>
                <a:rPr lang="ko-KR" altLang="en-US" sz="1200" b="1" spc="-100" dirty="0">
                  <a:latin typeface="맑은 고딕" pitchFamily="50" charset="-127"/>
                </a:rPr>
                <a:t> 클릭 </a:t>
              </a:r>
              <a:r>
                <a:rPr lang="en-US" altLang="ko-KR" sz="1200" b="1" spc="-100" dirty="0">
                  <a:latin typeface="맑은 고딕" pitchFamily="50" charset="-127"/>
                </a:rPr>
                <a:t>&gt;</a:t>
              </a:r>
              <a:r>
                <a:rPr lang="ko-KR" altLang="en-US" sz="1200" b="1" spc="-100" dirty="0">
                  <a:latin typeface="맑은 고딕" pitchFamily="50" charset="-127"/>
                </a:rPr>
                <a:t> 사유 확인 </a:t>
              </a:r>
            </a:p>
            <a:p>
              <a:pPr lvl="0"/>
              <a:endParaRPr lang="ko-KR" altLang="en-US" sz="1200" b="1" dirty="0">
                <a:highlight>
                  <a:srgbClr val="FFFF00"/>
                </a:highlight>
                <a:latin typeface="맑은 고딕" pitchFamily="50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116AA91E-441A-4687-B13E-A65EABFAC83B}"/>
              </a:ext>
            </a:extLst>
          </p:cNvPr>
          <p:cNvGrpSpPr/>
          <p:nvPr/>
        </p:nvGrpSpPr>
        <p:grpSpPr>
          <a:xfrm>
            <a:off x="59183" y="8041916"/>
            <a:ext cx="455751" cy="1300135"/>
            <a:chOff x="22664" y="173998"/>
            <a:chExt cx="455751" cy="1300135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836F9243-AA88-48F2-9961-14E9842FE5D8}"/>
                </a:ext>
              </a:extLst>
            </p:cNvPr>
            <p:cNvSpPr/>
            <p:nvPr/>
          </p:nvSpPr>
          <p:spPr>
            <a:xfrm>
              <a:off x="22664" y="173998"/>
              <a:ext cx="455751" cy="1300135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사각형: 둥근 모서리 6">
              <a:extLst>
                <a:ext uri="{FF2B5EF4-FFF2-40B4-BE49-F238E27FC236}">
                  <a16:creationId xmlns:a16="http://schemas.microsoft.com/office/drawing/2014/main" id="{96561C84-779E-4BAD-962E-A68E107E40DA}"/>
                </a:ext>
              </a:extLst>
            </p:cNvPr>
            <p:cNvSpPr txBox="1"/>
            <p:nvPr/>
          </p:nvSpPr>
          <p:spPr>
            <a:xfrm>
              <a:off x="44912" y="196246"/>
              <a:ext cx="411255" cy="125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CEF90D4-D5CE-4480-907A-4E2F6AFDB694}"/>
              </a:ext>
            </a:extLst>
          </p:cNvPr>
          <p:cNvSpPr/>
          <p:nvPr/>
        </p:nvSpPr>
        <p:spPr>
          <a:xfrm>
            <a:off x="192285" y="1462577"/>
            <a:ext cx="6365284" cy="31450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pic>
        <p:nvPicPr>
          <p:cNvPr id="36" name="Picture 9">
            <a:extLst>
              <a:ext uri="{FF2B5EF4-FFF2-40B4-BE49-F238E27FC236}">
                <a16:creationId xmlns:a16="http://schemas.microsoft.com/office/drawing/2014/main" id="{96335A1B-1EA4-4CE2-BE57-29EA29D85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24" y="4723448"/>
            <a:ext cx="6373205" cy="3140915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4B9ADF58-61E9-4506-8E04-5F3363DB516C}"/>
              </a:ext>
            </a:extLst>
          </p:cNvPr>
          <p:cNvSpPr/>
          <p:nvPr/>
        </p:nvSpPr>
        <p:spPr>
          <a:xfrm>
            <a:off x="185609" y="4734176"/>
            <a:ext cx="6365284" cy="31450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6EF11622-5214-4A9A-9488-F47FEA980946}"/>
              </a:ext>
            </a:extLst>
          </p:cNvPr>
          <p:cNvGrpSpPr/>
          <p:nvPr/>
        </p:nvGrpSpPr>
        <p:grpSpPr>
          <a:xfrm>
            <a:off x="295074" y="4799363"/>
            <a:ext cx="6115522" cy="2964922"/>
            <a:chOff x="131887" y="1853828"/>
            <a:chExt cx="6511394" cy="3273951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C7888957-C0D6-4C68-8911-2D0B24BD8F98}"/>
                </a:ext>
              </a:extLst>
            </p:cNvPr>
            <p:cNvGrpSpPr/>
            <p:nvPr/>
          </p:nvGrpSpPr>
          <p:grpSpPr>
            <a:xfrm>
              <a:off x="131887" y="1853828"/>
              <a:ext cx="6511394" cy="3273951"/>
              <a:chOff x="-22868" y="1948419"/>
              <a:chExt cx="6817368" cy="3301023"/>
            </a:xfrm>
          </p:grpSpPr>
          <p:pic>
            <p:nvPicPr>
              <p:cNvPr id="54" name="그림 53">
                <a:extLst>
                  <a:ext uri="{FF2B5EF4-FFF2-40B4-BE49-F238E27FC236}">
                    <a16:creationId xmlns:a16="http://schemas.microsoft.com/office/drawing/2014/main" id="{0622AE8E-517C-4D29-BF2B-C230858C20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40555"/>
              <a:stretch/>
            </p:blipFill>
            <p:spPr>
              <a:xfrm>
                <a:off x="0" y="2459351"/>
                <a:ext cx="6794500" cy="2790091"/>
              </a:xfrm>
              <a:prstGeom prst="rect">
                <a:avLst/>
              </a:prstGeom>
            </p:spPr>
          </p:pic>
          <p:pic>
            <p:nvPicPr>
              <p:cNvPr id="55" name="그림 54">
                <a:extLst>
                  <a:ext uri="{FF2B5EF4-FFF2-40B4-BE49-F238E27FC236}">
                    <a16:creationId xmlns:a16="http://schemas.microsoft.com/office/drawing/2014/main" id="{490F7E58-2B78-461D-88D4-CC30B3BAF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2868" y="1948419"/>
                <a:ext cx="6794500" cy="462708"/>
              </a:xfrm>
              <a:prstGeom prst="rect">
                <a:avLst/>
              </a:prstGeom>
            </p:spPr>
          </p:pic>
        </p:grp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39B38632-2FAF-4FBD-814A-52A9432A3E01}"/>
                </a:ext>
              </a:extLst>
            </p:cNvPr>
            <p:cNvSpPr/>
            <p:nvPr/>
          </p:nvSpPr>
          <p:spPr>
            <a:xfrm>
              <a:off x="300906" y="2388438"/>
              <a:ext cx="1728192" cy="174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DC871EA-F361-42FE-A7DF-8CC1C3F1E537}"/>
                </a:ext>
              </a:extLst>
            </p:cNvPr>
            <p:cNvSpPr txBox="1"/>
            <p:nvPr/>
          </p:nvSpPr>
          <p:spPr>
            <a:xfrm>
              <a:off x="192285" y="2371433"/>
              <a:ext cx="21602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b="1"/>
                <a:t>학점은행제 학습자 학자금대출 신청현황</a:t>
              </a: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B7BE7E91-09DB-4340-88FF-E4A55345917B}"/>
                </a:ext>
              </a:extLst>
            </p:cNvPr>
            <p:cNvSpPr/>
            <p:nvPr/>
          </p:nvSpPr>
          <p:spPr>
            <a:xfrm>
              <a:off x="2030512" y="2668738"/>
              <a:ext cx="267499" cy="163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1331FBD-18E3-4BD9-9AB9-B0AAAC86F203}"/>
                </a:ext>
              </a:extLst>
            </p:cNvPr>
            <p:cNvSpPr/>
            <p:nvPr/>
          </p:nvSpPr>
          <p:spPr>
            <a:xfrm>
              <a:off x="1876340" y="3992912"/>
              <a:ext cx="493790" cy="163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87373F1F-DB67-4752-ACCE-B01937A2C76E}"/>
                </a:ext>
              </a:extLst>
            </p:cNvPr>
            <p:cNvSpPr/>
            <p:nvPr/>
          </p:nvSpPr>
          <p:spPr>
            <a:xfrm>
              <a:off x="3613274" y="3584721"/>
              <a:ext cx="369477" cy="163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35AED75B-8505-447C-B6E0-BA35188B66BC}"/>
                </a:ext>
              </a:extLst>
            </p:cNvPr>
            <p:cNvSpPr/>
            <p:nvPr/>
          </p:nvSpPr>
          <p:spPr>
            <a:xfrm>
              <a:off x="1876340" y="4398881"/>
              <a:ext cx="521360" cy="163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50F1CFF0-590E-4913-A4D5-FFE65D17B6F6}"/>
                </a:ext>
              </a:extLst>
            </p:cNvPr>
            <p:cNvSpPr/>
            <p:nvPr/>
          </p:nvSpPr>
          <p:spPr>
            <a:xfrm>
              <a:off x="1892624" y="4784250"/>
              <a:ext cx="380763" cy="163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65D7103-AAED-4002-A737-93E337B82C97}"/>
                </a:ext>
              </a:extLst>
            </p:cNvPr>
            <p:cNvSpPr/>
            <p:nvPr/>
          </p:nvSpPr>
          <p:spPr>
            <a:xfrm>
              <a:off x="3613274" y="3921742"/>
              <a:ext cx="479467" cy="248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26738AC6-FFDE-4C53-AA3B-6A57416F1DA2}"/>
                </a:ext>
              </a:extLst>
            </p:cNvPr>
            <p:cNvSpPr/>
            <p:nvPr/>
          </p:nvSpPr>
          <p:spPr>
            <a:xfrm>
              <a:off x="3598951" y="4279378"/>
              <a:ext cx="521360" cy="248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F3340783-371D-4752-95E7-14CF19D7ED80}"/>
                </a:ext>
              </a:extLst>
            </p:cNvPr>
            <p:cNvSpPr/>
            <p:nvPr/>
          </p:nvSpPr>
          <p:spPr>
            <a:xfrm>
              <a:off x="1876340" y="3539430"/>
              <a:ext cx="521360" cy="163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829AEB7B-C470-43BF-B4AD-8475BBA38BAB}"/>
                </a:ext>
              </a:extLst>
            </p:cNvPr>
            <p:cNvSpPr/>
            <p:nvPr/>
          </p:nvSpPr>
          <p:spPr>
            <a:xfrm>
              <a:off x="509890" y="3539431"/>
              <a:ext cx="439088" cy="91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C17797F2-458D-462B-AAF5-42B1C654F4C8}"/>
                </a:ext>
              </a:extLst>
            </p:cNvPr>
            <p:cNvSpPr/>
            <p:nvPr/>
          </p:nvSpPr>
          <p:spPr>
            <a:xfrm>
              <a:off x="509890" y="3921741"/>
              <a:ext cx="439088" cy="91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11168657-F970-4EEA-876B-804AD4700D6B}"/>
                </a:ext>
              </a:extLst>
            </p:cNvPr>
            <p:cNvSpPr/>
            <p:nvPr/>
          </p:nvSpPr>
          <p:spPr>
            <a:xfrm>
              <a:off x="509890" y="4330896"/>
              <a:ext cx="439088" cy="91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EB9A0378-F571-4B38-B23C-ADEC00E3E2EC}"/>
                </a:ext>
              </a:extLst>
            </p:cNvPr>
            <p:cNvSpPr/>
            <p:nvPr/>
          </p:nvSpPr>
          <p:spPr>
            <a:xfrm>
              <a:off x="509890" y="4722625"/>
              <a:ext cx="439088" cy="91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6E54411-F77F-470D-9126-F53077CBB2E6}"/>
              </a:ext>
            </a:extLst>
          </p:cNvPr>
          <p:cNvSpPr/>
          <p:nvPr/>
        </p:nvSpPr>
        <p:spPr>
          <a:xfrm>
            <a:off x="5715949" y="6325861"/>
            <a:ext cx="560175" cy="2063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3FF70ABE-F75F-4709-9C36-71B5212ED10F}"/>
              </a:ext>
            </a:extLst>
          </p:cNvPr>
          <p:cNvSpPr/>
          <p:nvPr/>
        </p:nvSpPr>
        <p:spPr>
          <a:xfrm>
            <a:off x="5033015" y="7046912"/>
            <a:ext cx="674894" cy="215116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95FAE052-7130-4B23-A8F4-C88EAA98CD7D}"/>
              </a:ext>
            </a:extLst>
          </p:cNvPr>
          <p:cNvSpPr/>
          <p:nvPr/>
        </p:nvSpPr>
        <p:spPr>
          <a:xfrm>
            <a:off x="5052122" y="7389065"/>
            <a:ext cx="674894" cy="206368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B36FEC22-1947-4B3C-BD6A-D84C9076164D}"/>
              </a:ext>
            </a:extLst>
          </p:cNvPr>
          <p:cNvSpPr/>
          <p:nvPr/>
        </p:nvSpPr>
        <p:spPr>
          <a:xfrm>
            <a:off x="3580103" y="5811786"/>
            <a:ext cx="608566" cy="232969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0" name="연결선: 꺾임 59">
            <a:extLst>
              <a:ext uri="{FF2B5EF4-FFF2-40B4-BE49-F238E27FC236}">
                <a16:creationId xmlns:a16="http://schemas.microsoft.com/office/drawing/2014/main" id="{88CC785C-4295-449F-A2B6-FE3D6D2DA42C}"/>
              </a:ext>
            </a:extLst>
          </p:cNvPr>
          <p:cNvCxnSpPr>
            <a:stCxn id="56" idx="2"/>
            <a:endCxn id="62" idx="3"/>
          </p:cNvCxnSpPr>
          <p:nvPr/>
        </p:nvCxnSpPr>
        <p:spPr>
          <a:xfrm rot="5400000">
            <a:off x="5079672" y="6083846"/>
            <a:ext cx="467983" cy="136474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2F04EF7-1817-4052-B6FF-733681CE5B56}"/>
              </a:ext>
            </a:extLst>
          </p:cNvPr>
          <p:cNvGrpSpPr/>
          <p:nvPr/>
        </p:nvGrpSpPr>
        <p:grpSpPr>
          <a:xfrm>
            <a:off x="1101951" y="6160533"/>
            <a:ext cx="3529338" cy="1679357"/>
            <a:chOff x="1152024" y="5462725"/>
            <a:chExt cx="4510063" cy="1593186"/>
          </a:xfrm>
        </p:grpSpPr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2867A136-9551-4EDD-862A-ECDF327E9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2024" y="5462725"/>
              <a:ext cx="4510063" cy="15931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D0AA7366-85D3-4BEB-945F-8D337ABF3A34}"/>
                </a:ext>
              </a:extLst>
            </p:cNvPr>
            <p:cNvSpPr/>
            <p:nvPr/>
          </p:nvSpPr>
          <p:spPr>
            <a:xfrm>
              <a:off x="2379667" y="6832343"/>
              <a:ext cx="1404765" cy="118853"/>
            </a:xfrm>
            <a:prstGeom prst="rect">
              <a:avLst/>
            </a:prstGeom>
            <a:solidFill>
              <a:srgbClr val="086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BC75268-5627-4E78-8B84-6B999DF9572C}"/>
                </a:ext>
              </a:extLst>
            </p:cNvPr>
            <p:cNvSpPr txBox="1"/>
            <p:nvPr/>
          </p:nvSpPr>
          <p:spPr>
            <a:xfrm>
              <a:off x="2227097" y="6798437"/>
              <a:ext cx="1873387" cy="16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" dirty="0">
                  <a:solidFill>
                    <a:schemeClr val="bg1"/>
                  </a:solidFill>
                </a:rPr>
                <a:t>학점은행제 학자금대출 계속 실행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2230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9">
            <a:extLst>
              <a:ext uri="{FF2B5EF4-FFF2-40B4-BE49-F238E27FC236}">
                <a16:creationId xmlns:a16="http://schemas.microsoft.com/office/drawing/2014/main" id="{60A9E19C-F94C-4EA4-B2B3-590A7845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49" y="1083461"/>
            <a:ext cx="6455666" cy="682623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46549" y="1097061"/>
            <a:ext cx="6455666" cy="68126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858D64E-C752-476C-98F1-CC7A2AD13C2B}"/>
              </a:ext>
            </a:extLst>
          </p:cNvPr>
          <p:cNvGrpSpPr/>
          <p:nvPr/>
        </p:nvGrpSpPr>
        <p:grpSpPr>
          <a:xfrm>
            <a:off x="482857" y="8071785"/>
            <a:ext cx="6178265" cy="1274611"/>
            <a:chOff x="398329" y="186758"/>
            <a:chExt cx="6178265" cy="1274611"/>
          </a:xfrm>
        </p:grpSpPr>
        <p:sp>
          <p:nvSpPr>
            <p:cNvPr id="26" name="사각형: 둥근 위쪽 모서리 25">
              <a:extLst>
                <a:ext uri="{FF2B5EF4-FFF2-40B4-BE49-F238E27FC236}">
                  <a16:creationId xmlns:a16="http://schemas.microsoft.com/office/drawing/2014/main" id="{B9CF4516-4AFC-4DF5-9571-F155D97C5269}"/>
                </a:ext>
              </a:extLst>
            </p:cNvPr>
            <p:cNvSpPr/>
            <p:nvPr/>
          </p:nvSpPr>
          <p:spPr>
            <a:xfrm rot="5400000">
              <a:off x="2850156" y="-2265069"/>
              <a:ext cx="1274611" cy="6178265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사각형: 둥근 위쪽 모서리 4">
              <a:extLst>
                <a:ext uri="{FF2B5EF4-FFF2-40B4-BE49-F238E27FC236}">
                  <a16:creationId xmlns:a16="http://schemas.microsoft.com/office/drawing/2014/main" id="{7152625F-CA50-4BD1-8E69-4DC96FCF0E17}"/>
                </a:ext>
              </a:extLst>
            </p:cNvPr>
            <p:cNvSpPr txBox="1"/>
            <p:nvPr/>
          </p:nvSpPr>
          <p:spPr>
            <a:xfrm>
              <a:off x="398330" y="248978"/>
              <a:ext cx="6116044" cy="1150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 </a:t>
              </a:r>
              <a:r>
                <a:rPr lang="ko-KR" altLang="en-US" sz="1200" b="1" spc="-60" dirty="0">
                  <a:latin typeface="맑은 고딕" pitchFamily="50" charset="-127"/>
                </a:rPr>
                <a:t>홈페이지 </a:t>
              </a:r>
              <a:r>
                <a:rPr lang="en-US" altLang="ko-KR" sz="1200" b="1" spc="-60" dirty="0">
                  <a:latin typeface="맑은 고딕" pitchFamily="50" charset="-127"/>
                </a:rPr>
                <a:t>‘</a:t>
              </a:r>
              <a:r>
                <a:rPr lang="ko-KR" altLang="en-US" sz="1200" b="1" spc="-60" dirty="0">
                  <a:latin typeface="맑은 고딕" pitchFamily="50" charset="-127"/>
                </a:rPr>
                <a:t>학점은행제 학습자 학자금</a:t>
              </a:r>
              <a:r>
                <a:rPr lang="ko-KR" altLang="en-US" sz="1200" b="1" dirty="0">
                  <a:latin typeface="맑은 고딕" pitchFamily="50" charset="-127"/>
                </a:rPr>
                <a:t>대출실행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>
                  <a:latin typeface="맑은 고딕" pitchFamily="50" charset="-127"/>
                </a:rPr>
                <a:t>신청현황</a:t>
              </a:r>
              <a:r>
                <a:rPr lang="en-US" altLang="ko-KR" sz="1200" b="1" dirty="0">
                  <a:latin typeface="맑은 고딕" pitchFamily="50" charset="-127"/>
                </a:rPr>
                <a:t>)’</a:t>
              </a:r>
              <a:r>
                <a:rPr lang="ko-KR" altLang="en-US" sz="1200" b="1" spc="-60" dirty="0">
                  <a:latin typeface="맑은 고딕" pitchFamily="50" charset="-127"/>
                </a:rPr>
                <a:t> 화면에서 </a:t>
              </a:r>
              <a:br>
                <a:rPr lang="en-US" altLang="ko-KR" sz="1200" b="1" spc="-60" dirty="0">
                  <a:latin typeface="맑은 고딕" pitchFamily="50" charset="-127"/>
                </a:rPr>
              </a:br>
              <a:r>
                <a:rPr lang="en-US" altLang="ko-KR" sz="1200" b="1" spc="-60" dirty="0">
                  <a:latin typeface="맑은 고딕" pitchFamily="50" charset="-127"/>
                </a:rPr>
                <a:t> [</a:t>
              </a:r>
              <a:r>
                <a:rPr lang="ko-KR" altLang="en-US" sz="1200" b="1" spc="-60" dirty="0">
                  <a:latin typeface="맑은 고딕" pitchFamily="50" charset="-127"/>
                </a:rPr>
                <a:t>등록금실행</a:t>
              </a:r>
              <a:r>
                <a:rPr lang="en-US" altLang="ko-KR" sz="1200" b="1" spc="-60" dirty="0">
                  <a:latin typeface="맑은 고딕" pitchFamily="50" charset="-127"/>
                </a:rPr>
                <a:t>]</a:t>
              </a:r>
              <a:r>
                <a:rPr lang="ko-KR" altLang="en-US" sz="1200" b="1" spc="-60" dirty="0">
                  <a:latin typeface="맑은 고딕" pitchFamily="50" charset="-127"/>
                </a:rPr>
                <a:t> 버튼 클릭 시</a:t>
              </a:r>
              <a:r>
                <a:rPr lang="en-US" altLang="ko-KR" sz="1200" b="1" spc="-60" dirty="0">
                  <a:latin typeface="맑은 고딕" pitchFamily="50" charset="-127"/>
                </a:rPr>
                <a:t> </a:t>
              </a:r>
              <a:r>
                <a:rPr lang="ko-KR" altLang="en-US" sz="1200" b="1" spc="-60" dirty="0">
                  <a:latin typeface="맑은 고딕" pitchFamily="50" charset="-127"/>
                </a:rPr>
                <a:t>대출 실행 페이지로 연결됨</a:t>
              </a:r>
              <a:endParaRPr lang="en-US" altLang="ko-KR" sz="1200" b="1" spc="-60" dirty="0">
                <a:latin typeface="맑은 고딕" pitchFamily="50" charset="-127"/>
              </a:endParaRPr>
            </a:p>
            <a:p>
              <a:pPr lvl="0"/>
              <a:endParaRPr lang="ko-KR" altLang="en-US" sz="1200" b="1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대출 신청 시 입력한 정보 확인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>
                  <a:latin typeface="맑은 고딕" pitchFamily="50" charset="-127"/>
                </a:rPr>
                <a:t>개인정보는 마이페이지에서 수정 가능</a:t>
              </a:r>
              <a:r>
                <a:rPr lang="en-US" altLang="ko-KR" sz="1200" b="1" dirty="0">
                  <a:latin typeface="맑은 고딕" pitchFamily="50" charset="-127"/>
                </a:rPr>
                <a:t>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ko-KR" altLang="en-US" sz="1200" b="1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학자금대출 실행할 </a:t>
              </a:r>
              <a:r>
                <a:rPr lang="en-US" altLang="ko-KR" sz="1200" b="1" dirty="0">
                  <a:latin typeface="맑은 고딕" pitchFamily="50" charset="-127"/>
                </a:rPr>
                <a:t>‘</a:t>
              </a:r>
              <a:r>
                <a:rPr lang="ko-KR" altLang="en-US" sz="1200" b="1" dirty="0">
                  <a:latin typeface="맑은 고딕" pitchFamily="50" charset="-127"/>
                </a:rPr>
                <a:t>소속기관</a:t>
              </a:r>
              <a:r>
                <a:rPr lang="en-US" altLang="ko-KR" sz="1200" b="1" dirty="0">
                  <a:latin typeface="맑은 고딕" pitchFamily="50" charset="-127"/>
                </a:rPr>
                <a:t>’</a:t>
              </a:r>
              <a:r>
                <a:rPr lang="ko-KR" altLang="en-US" sz="1200" b="1" dirty="0">
                  <a:latin typeface="맑은 고딕" pitchFamily="50" charset="-127"/>
                </a:rPr>
                <a:t>재확인</a:t>
              </a:r>
            </a:p>
            <a:p>
              <a:pPr lvl="0"/>
              <a:endParaRPr lang="ko-KR" altLang="en-US" sz="1200" b="1" dirty="0">
                <a:highlight>
                  <a:srgbClr val="FFFF00"/>
                </a:highlight>
                <a:latin typeface="맑은 고딕" pitchFamily="50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FBC3BF9-6D71-4A5B-AC6D-28F3B262A765}"/>
              </a:ext>
            </a:extLst>
          </p:cNvPr>
          <p:cNvGrpSpPr/>
          <p:nvPr/>
        </p:nvGrpSpPr>
        <p:grpSpPr>
          <a:xfrm>
            <a:off x="107192" y="8059025"/>
            <a:ext cx="455751" cy="1300135"/>
            <a:chOff x="22664" y="173998"/>
            <a:chExt cx="455751" cy="1300135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E8A129A2-3810-4C18-BDB6-34E809ABE0FB}"/>
                </a:ext>
              </a:extLst>
            </p:cNvPr>
            <p:cNvSpPr/>
            <p:nvPr/>
          </p:nvSpPr>
          <p:spPr>
            <a:xfrm>
              <a:off x="22664" y="173998"/>
              <a:ext cx="455751" cy="1300135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사각형: 둥근 모서리 6">
              <a:extLst>
                <a:ext uri="{FF2B5EF4-FFF2-40B4-BE49-F238E27FC236}">
                  <a16:creationId xmlns:a16="http://schemas.microsoft.com/office/drawing/2014/main" id="{AA46B2F1-6348-4B48-BDAB-1629CC84671C}"/>
                </a:ext>
              </a:extLst>
            </p:cNvPr>
            <p:cNvSpPr txBox="1"/>
            <p:nvPr/>
          </p:nvSpPr>
          <p:spPr>
            <a:xfrm>
              <a:off x="44912" y="196246"/>
              <a:ext cx="411255" cy="125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24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37" name="모서리가 둥근 직사각형 237">
            <a:extLst>
              <a:ext uri="{FF2B5EF4-FFF2-40B4-BE49-F238E27FC236}">
                <a16:creationId xmlns:a16="http://schemas.microsoft.com/office/drawing/2014/main" id="{48D7BBF7-C8A8-4BFC-815B-B40BC40F4922}"/>
              </a:ext>
            </a:extLst>
          </p:cNvPr>
          <p:cNvSpPr/>
          <p:nvPr/>
        </p:nvSpPr>
        <p:spPr>
          <a:xfrm flipV="1">
            <a:off x="15579" y="654459"/>
            <a:ext cx="6763342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BA86150-A558-4512-B56E-3BF5E334EA54}"/>
              </a:ext>
            </a:extLst>
          </p:cNvPr>
          <p:cNvSpPr/>
          <p:nvPr/>
        </p:nvSpPr>
        <p:spPr>
          <a:xfrm>
            <a:off x="295074" y="643771"/>
            <a:ext cx="476197" cy="58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1BE9A1-36F9-4004-87BF-D7F8F5FD3610}"/>
              </a:ext>
            </a:extLst>
          </p:cNvPr>
          <p:cNvSpPr txBox="1"/>
          <p:nvPr/>
        </p:nvSpPr>
        <p:spPr>
          <a:xfrm>
            <a:off x="283983" y="182520"/>
            <a:ext cx="64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45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107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CD1705-DE0D-4888-91D8-C228D1DE5738}"/>
              </a:ext>
            </a:extLst>
          </p:cNvPr>
          <p:cNvSpPr txBox="1"/>
          <p:nvPr/>
        </p:nvSpPr>
        <p:spPr>
          <a:xfrm>
            <a:off x="778423" y="194932"/>
            <a:ext cx="5984919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실행 </a:t>
            </a:r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id="{04524E10-BF29-46AE-AEF0-15627098F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" y="864574"/>
            <a:ext cx="3071334" cy="5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직사각형 41">
            <a:extLst>
              <a:ext uri="{FF2B5EF4-FFF2-40B4-BE49-F238E27FC236}">
                <a16:creationId xmlns:a16="http://schemas.microsoft.com/office/drawing/2014/main" id="{BFA6082F-BEE1-4C38-86AB-B03D98DAA569}"/>
              </a:ext>
            </a:extLst>
          </p:cNvPr>
          <p:cNvSpPr/>
          <p:nvPr/>
        </p:nvSpPr>
        <p:spPr>
          <a:xfrm>
            <a:off x="323828" y="970024"/>
            <a:ext cx="2778326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Step 1. </a:t>
            </a:r>
            <a:r>
              <a:rPr lang="ko-KR" altLang="en-US" sz="1580" dirty="0">
                <a:latin typeface="HY헤드라인M" pitchFamily="18" charset="-127"/>
                <a:ea typeface="HY헤드라인M" pitchFamily="18" charset="-127"/>
              </a:rPr>
              <a:t>개인</a:t>
            </a:r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80" dirty="0">
                <a:latin typeface="HY헤드라인M" pitchFamily="18" charset="-127"/>
                <a:ea typeface="HY헤드라인M" pitchFamily="18" charset="-127"/>
              </a:rPr>
              <a:t>학적 정보 입력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99CD8FA-0749-44AC-A04C-CF868BF095C9}"/>
              </a:ext>
            </a:extLst>
          </p:cNvPr>
          <p:cNvGrpSpPr/>
          <p:nvPr/>
        </p:nvGrpSpPr>
        <p:grpSpPr>
          <a:xfrm>
            <a:off x="169767" y="2195640"/>
            <a:ext cx="6429135" cy="4354551"/>
            <a:chOff x="169767" y="2195640"/>
            <a:chExt cx="6429135" cy="4354551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8670117-7ADC-47CB-9D83-2F26E3EDA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767" y="2195640"/>
              <a:ext cx="6429135" cy="4354551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F67DFAA5-C6AF-49F3-8757-85E3DA55FBC1}"/>
                </a:ext>
              </a:extLst>
            </p:cNvPr>
            <p:cNvSpPr/>
            <p:nvPr/>
          </p:nvSpPr>
          <p:spPr>
            <a:xfrm>
              <a:off x="2173114" y="3859103"/>
              <a:ext cx="716515" cy="10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446943E8-696F-4720-81C3-D8B61D6C0FEB}"/>
                </a:ext>
              </a:extLst>
            </p:cNvPr>
            <p:cNvSpPr/>
            <p:nvPr/>
          </p:nvSpPr>
          <p:spPr>
            <a:xfrm>
              <a:off x="5197450" y="3859103"/>
              <a:ext cx="716515" cy="10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82166591-3D8E-4846-979E-0BAC0B5B5841}"/>
                </a:ext>
              </a:extLst>
            </p:cNvPr>
            <p:cNvSpPr/>
            <p:nvPr/>
          </p:nvSpPr>
          <p:spPr>
            <a:xfrm>
              <a:off x="5197449" y="4081375"/>
              <a:ext cx="716515" cy="10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AAE627E6-7D0B-434D-ACA7-ED45D31DF4EB}"/>
                </a:ext>
              </a:extLst>
            </p:cNvPr>
            <p:cNvSpPr/>
            <p:nvPr/>
          </p:nvSpPr>
          <p:spPr>
            <a:xfrm>
              <a:off x="5197449" y="4356288"/>
              <a:ext cx="716515" cy="10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55242E56-7A35-4FBE-87CF-7B68E5362C64}"/>
                </a:ext>
              </a:extLst>
            </p:cNvPr>
            <p:cNvSpPr/>
            <p:nvPr/>
          </p:nvSpPr>
          <p:spPr>
            <a:xfrm>
              <a:off x="5179536" y="4538853"/>
              <a:ext cx="716515" cy="145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E26A47B3-AD07-4A59-A9E6-ABBEEA42BB38}"/>
                </a:ext>
              </a:extLst>
            </p:cNvPr>
            <p:cNvSpPr/>
            <p:nvPr/>
          </p:nvSpPr>
          <p:spPr>
            <a:xfrm>
              <a:off x="1877865" y="4806156"/>
              <a:ext cx="1224289" cy="17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F256B00D-EC6D-4A66-BE86-EBD0365D9B6C}"/>
                </a:ext>
              </a:extLst>
            </p:cNvPr>
            <p:cNvSpPr/>
            <p:nvPr/>
          </p:nvSpPr>
          <p:spPr>
            <a:xfrm>
              <a:off x="1665340" y="5055783"/>
              <a:ext cx="2451990" cy="17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DE005BB3-A319-4459-A458-66858C903EFD}"/>
                </a:ext>
              </a:extLst>
            </p:cNvPr>
            <p:cNvSpPr/>
            <p:nvPr/>
          </p:nvSpPr>
          <p:spPr>
            <a:xfrm>
              <a:off x="1689642" y="5340769"/>
              <a:ext cx="3075759" cy="290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42B36FFB-A72D-47A1-BF8A-751B180F59D3}"/>
                </a:ext>
              </a:extLst>
            </p:cNvPr>
            <p:cNvSpPr/>
            <p:nvPr/>
          </p:nvSpPr>
          <p:spPr>
            <a:xfrm>
              <a:off x="1920296" y="4317366"/>
              <a:ext cx="1224289" cy="17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9">
            <a:extLst>
              <a:ext uri="{FF2B5EF4-FFF2-40B4-BE49-F238E27FC236}">
                <a16:creationId xmlns:a16="http://schemas.microsoft.com/office/drawing/2014/main" id="{0C054552-FA58-4620-92FC-D00FEAA75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69" y="1116582"/>
            <a:ext cx="6469299" cy="681263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46549" y="1097061"/>
            <a:ext cx="6455666" cy="68126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64E8CD5-5BF3-4798-86BD-BC37D0BD8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38" y="6491290"/>
            <a:ext cx="6192688" cy="1342849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80EA3E23-6AFF-4F2C-B342-F4BF429A43CC}"/>
              </a:ext>
            </a:extLst>
          </p:cNvPr>
          <p:cNvSpPr/>
          <p:nvPr/>
        </p:nvSpPr>
        <p:spPr>
          <a:xfrm>
            <a:off x="244845" y="6425755"/>
            <a:ext cx="6225881" cy="140838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97C5156-7FE8-4629-B397-78F4DC2E0FD0}"/>
              </a:ext>
            </a:extLst>
          </p:cNvPr>
          <p:cNvSpPr/>
          <p:nvPr/>
        </p:nvSpPr>
        <p:spPr>
          <a:xfrm>
            <a:off x="2677169" y="6542471"/>
            <a:ext cx="577400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4EF2828-122B-4DDE-BE4F-B0126214C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42" y="1391093"/>
            <a:ext cx="3032027" cy="307597"/>
          </a:xfrm>
          <a:prstGeom prst="rect">
            <a:avLst/>
          </a:prstGeom>
        </p:spPr>
      </p:pic>
      <p:sp>
        <p:nvSpPr>
          <p:cNvPr id="20" name="모서리가 둥근 직사각형 237">
            <a:extLst>
              <a:ext uri="{FF2B5EF4-FFF2-40B4-BE49-F238E27FC236}">
                <a16:creationId xmlns:a16="http://schemas.microsoft.com/office/drawing/2014/main" id="{A4ED6782-3004-4AC8-975C-2C94808E3F5B}"/>
              </a:ext>
            </a:extLst>
          </p:cNvPr>
          <p:cNvSpPr/>
          <p:nvPr/>
        </p:nvSpPr>
        <p:spPr>
          <a:xfrm flipV="1">
            <a:off x="15579" y="654459"/>
            <a:ext cx="6763342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86E91D1-A9A4-476C-B06C-74A5DBB7FD98}"/>
              </a:ext>
            </a:extLst>
          </p:cNvPr>
          <p:cNvSpPr/>
          <p:nvPr/>
        </p:nvSpPr>
        <p:spPr>
          <a:xfrm>
            <a:off x="295074" y="643771"/>
            <a:ext cx="476197" cy="58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5947FD-2259-4767-851A-99C8E4EFD5B4}"/>
              </a:ext>
            </a:extLst>
          </p:cNvPr>
          <p:cNvSpPr txBox="1"/>
          <p:nvPr/>
        </p:nvSpPr>
        <p:spPr>
          <a:xfrm>
            <a:off x="283983" y="182520"/>
            <a:ext cx="64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45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107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224805-C47C-4EF9-ABB4-A6C4B05854DA}"/>
              </a:ext>
            </a:extLst>
          </p:cNvPr>
          <p:cNvSpPr txBox="1"/>
          <p:nvPr/>
        </p:nvSpPr>
        <p:spPr>
          <a:xfrm>
            <a:off x="778423" y="194932"/>
            <a:ext cx="5984919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실행 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BF591901-3F7F-4295-908F-9F6B10EF6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03" y="864574"/>
            <a:ext cx="3071334" cy="5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EAACEF3F-551C-406C-8BCC-E7EB87899781}"/>
              </a:ext>
            </a:extLst>
          </p:cNvPr>
          <p:cNvSpPr/>
          <p:nvPr/>
        </p:nvSpPr>
        <p:spPr>
          <a:xfrm>
            <a:off x="495349" y="970024"/>
            <a:ext cx="2435282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Step 2. </a:t>
            </a:r>
            <a:r>
              <a:rPr lang="ko-KR" altLang="en-US" sz="1580" dirty="0">
                <a:latin typeface="HY헤드라인M" pitchFamily="18" charset="-127"/>
                <a:ea typeface="HY헤드라인M" pitchFamily="18" charset="-127"/>
              </a:rPr>
              <a:t>대출조건 입력</a:t>
            </a:r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(1)</a:t>
            </a:r>
            <a:endParaRPr lang="ko-KR" altLang="en-US" sz="1580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03CA248-3C27-4EDC-BCDB-EB7AA462748E}"/>
              </a:ext>
            </a:extLst>
          </p:cNvPr>
          <p:cNvGrpSpPr/>
          <p:nvPr/>
        </p:nvGrpSpPr>
        <p:grpSpPr>
          <a:xfrm>
            <a:off x="495349" y="8095316"/>
            <a:ext cx="6178265" cy="1274611"/>
            <a:chOff x="398329" y="186758"/>
            <a:chExt cx="6178265" cy="1274611"/>
          </a:xfrm>
        </p:grpSpPr>
        <p:sp>
          <p:nvSpPr>
            <p:cNvPr id="32" name="사각형: 둥근 위쪽 모서리 31">
              <a:extLst>
                <a:ext uri="{FF2B5EF4-FFF2-40B4-BE49-F238E27FC236}">
                  <a16:creationId xmlns:a16="http://schemas.microsoft.com/office/drawing/2014/main" id="{0C7816BC-2700-4447-9D9B-6CC07FC5CBE3}"/>
                </a:ext>
              </a:extLst>
            </p:cNvPr>
            <p:cNvSpPr/>
            <p:nvPr/>
          </p:nvSpPr>
          <p:spPr>
            <a:xfrm rot="5400000">
              <a:off x="2850156" y="-2265069"/>
              <a:ext cx="1274611" cy="6178265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사각형: 둥근 위쪽 모서리 4">
              <a:extLst>
                <a:ext uri="{FF2B5EF4-FFF2-40B4-BE49-F238E27FC236}">
                  <a16:creationId xmlns:a16="http://schemas.microsoft.com/office/drawing/2014/main" id="{FB4722CE-B663-4920-BA8E-9AC77A240BD8}"/>
                </a:ext>
              </a:extLst>
            </p:cNvPr>
            <p:cNvSpPr txBox="1"/>
            <p:nvPr/>
          </p:nvSpPr>
          <p:spPr>
            <a:xfrm>
              <a:off x="398330" y="248978"/>
              <a:ext cx="6116044" cy="1150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계좌정보 등록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 err="1">
                  <a:latin typeface="맑은 고딕" pitchFamily="50" charset="-127"/>
                </a:rPr>
                <a:t>자동이체계좌</a:t>
              </a:r>
              <a:r>
                <a:rPr lang="ko-KR" altLang="en-US" sz="1200" b="1" dirty="0">
                  <a:latin typeface="맑은 고딕" pitchFamily="50" charset="-127"/>
                </a:rPr>
                <a:t> 및 본인입출금 계좌</a:t>
              </a:r>
              <a:r>
                <a:rPr lang="en-US" altLang="ko-KR" sz="1200" b="1" dirty="0">
                  <a:latin typeface="맑은 고딕" pitchFamily="50" charset="-127"/>
                </a:rPr>
                <a:t>)</a:t>
              </a:r>
            </a:p>
            <a:p>
              <a:pPr lvl="0"/>
              <a:r>
                <a:rPr lang="en-US" altLang="ko-KR" sz="1200" b="1" dirty="0">
                  <a:latin typeface="맑은 고딕" pitchFamily="50" charset="-127"/>
                </a:rPr>
                <a:t>         </a:t>
              </a:r>
              <a:r>
                <a:rPr lang="ko-KR" altLang="en-US" sz="1200" b="1" dirty="0" err="1">
                  <a:latin typeface="맑은 고딕" pitchFamily="50" charset="-127"/>
                </a:rPr>
                <a:t>자동이체계좌</a:t>
              </a:r>
              <a:r>
                <a:rPr lang="en-US" altLang="ko-KR" sz="1200" b="1" dirty="0">
                  <a:latin typeface="맑은 고딕" pitchFamily="50" charset="-127"/>
                </a:rPr>
                <a:t>: </a:t>
              </a:r>
              <a:r>
                <a:rPr lang="ko-KR" altLang="en-US" sz="1200" b="1" dirty="0">
                  <a:latin typeface="맑은 고딕" pitchFamily="50" charset="-127"/>
                </a:rPr>
                <a:t>이자</a:t>
              </a:r>
              <a:r>
                <a:rPr lang="en-US" altLang="ko-KR" sz="1200" b="1" dirty="0">
                  <a:latin typeface="맑은 고딕" pitchFamily="50" charset="-127"/>
                </a:rPr>
                <a:t>, </a:t>
              </a:r>
              <a:r>
                <a:rPr lang="ko-KR" altLang="en-US" sz="1200" b="1" dirty="0">
                  <a:latin typeface="맑은 고딕" pitchFamily="50" charset="-127"/>
                </a:rPr>
                <a:t>원리금 상환용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lvl="0"/>
              <a:r>
                <a:rPr lang="en-US" altLang="ko-KR" sz="1200" b="1" dirty="0">
                  <a:latin typeface="맑은 고딕" pitchFamily="50" charset="-127"/>
                </a:rPr>
                <a:t> </a:t>
              </a:r>
            </a:p>
            <a:p>
              <a:pPr lvl="0"/>
              <a:r>
                <a:rPr lang="en-US" altLang="ko-KR" sz="1200" b="1" dirty="0">
                  <a:latin typeface="맑은 고딕" pitchFamily="50" charset="-127"/>
                </a:rPr>
                <a:t>         </a:t>
              </a:r>
              <a:r>
                <a:rPr lang="ko-KR" altLang="en-US" sz="1200" b="1" dirty="0">
                  <a:latin typeface="맑은 고딕" pitchFamily="50" charset="-127"/>
                </a:rPr>
                <a:t>본인입출금계좌</a:t>
              </a:r>
              <a:r>
                <a:rPr lang="en-US" altLang="ko-KR" sz="1200" b="1" dirty="0">
                  <a:latin typeface="맑은 고딕" pitchFamily="50" charset="-127"/>
                </a:rPr>
                <a:t>: </a:t>
              </a:r>
              <a:r>
                <a:rPr lang="ko-KR" altLang="en-US" sz="1200" b="1" dirty="0">
                  <a:latin typeface="맑은 고딕" pitchFamily="50" charset="-127"/>
                </a:rPr>
                <a:t>등록금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 err="1">
                  <a:latin typeface="맑은 고딕" pitchFamily="50" charset="-127"/>
                </a:rPr>
                <a:t>학습비</a:t>
              </a:r>
              <a:r>
                <a:rPr lang="en-US" altLang="ko-KR" sz="1200" b="1" dirty="0">
                  <a:latin typeface="맑은 고딕" pitchFamily="50" charset="-127"/>
                </a:rPr>
                <a:t>) </a:t>
              </a:r>
              <a:r>
                <a:rPr lang="ko-KR" altLang="en-US" sz="1200" b="1" dirty="0">
                  <a:latin typeface="맑은 고딕" pitchFamily="50" charset="-127"/>
                </a:rPr>
                <a:t>반환용</a:t>
              </a:r>
              <a:endParaRPr lang="en-US" altLang="ko-KR" sz="1200" b="1" dirty="0">
                <a:highlight>
                  <a:srgbClr val="FFFF00"/>
                </a:highlight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기존에 등록된 계좌 사용 시 </a:t>
              </a:r>
              <a:r>
                <a:rPr lang="en-US" altLang="ko-KR" sz="1200" b="1" dirty="0">
                  <a:latin typeface="맑은 고딕" pitchFamily="50" charset="-127"/>
                </a:rPr>
                <a:t>“</a:t>
              </a:r>
              <a:r>
                <a:rPr lang="ko-KR" altLang="en-US" sz="1200" b="1" dirty="0">
                  <a:latin typeface="맑은 고딕" pitchFamily="50" charset="-127"/>
                </a:rPr>
                <a:t>수취계좌 조회＂ 필요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306B395-8D54-41C0-87F8-259F7A2605A2}"/>
              </a:ext>
            </a:extLst>
          </p:cNvPr>
          <p:cNvGrpSpPr/>
          <p:nvPr/>
        </p:nvGrpSpPr>
        <p:grpSpPr>
          <a:xfrm>
            <a:off x="119684" y="8082556"/>
            <a:ext cx="455751" cy="1300135"/>
            <a:chOff x="22664" y="173998"/>
            <a:chExt cx="455751" cy="1300135"/>
          </a:xfrm>
        </p:grpSpPr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068A55E6-AF82-43FC-A59C-0BFBD6FCEFDE}"/>
                </a:ext>
              </a:extLst>
            </p:cNvPr>
            <p:cNvSpPr/>
            <p:nvPr/>
          </p:nvSpPr>
          <p:spPr>
            <a:xfrm>
              <a:off x="22664" y="173998"/>
              <a:ext cx="455751" cy="1300135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사각형: 둥근 모서리 6">
              <a:extLst>
                <a:ext uri="{FF2B5EF4-FFF2-40B4-BE49-F238E27FC236}">
                  <a16:creationId xmlns:a16="http://schemas.microsoft.com/office/drawing/2014/main" id="{D5FE77B2-291D-4756-82C0-DA9DF01FA070}"/>
                </a:ext>
              </a:extLst>
            </p:cNvPr>
            <p:cNvSpPr txBox="1"/>
            <p:nvPr/>
          </p:nvSpPr>
          <p:spPr>
            <a:xfrm>
              <a:off x="44912" y="196246"/>
              <a:ext cx="411255" cy="125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37" name="슬라이드 번호 개체 틀 1">
            <a:extLst>
              <a:ext uri="{FF2B5EF4-FFF2-40B4-BE49-F238E27FC236}">
                <a16:creationId xmlns:a16="http://schemas.microsoft.com/office/drawing/2014/main" id="{312D5BF7-1F40-48F1-8426-C58FFB9B2A25}"/>
              </a:ext>
            </a:extLst>
          </p:cNvPr>
          <p:cNvSpPr txBox="1">
            <a:spLocks/>
          </p:cNvSpPr>
          <p:nvPr/>
        </p:nvSpPr>
        <p:spPr>
          <a:xfrm>
            <a:off x="4881887" y="8932726"/>
            <a:ext cx="1585384" cy="511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587FEB-9D9A-4758-B6A3-0C9C9A309ABF}" type="slidenum">
              <a:rPr lang="ko-KR" altLang="en-US" smtClean="0"/>
              <a:pPr/>
              <a:t>5</a:t>
            </a:fld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6D8B2D5A-3103-4311-8E3F-61E2A33A30DD}"/>
              </a:ext>
            </a:extLst>
          </p:cNvPr>
          <p:cNvGrpSpPr/>
          <p:nvPr/>
        </p:nvGrpSpPr>
        <p:grpSpPr>
          <a:xfrm>
            <a:off x="868824" y="8480849"/>
            <a:ext cx="205254" cy="210425"/>
            <a:chOff x="-2250355" y="9105230"/>
            <a:chExt cx="245955" cy="245955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652AF59C-E734-40B4-9A5F-BAE936945CCD}"/>
                </a:ext>
              </a:extLst>
            </p:cNvPr>
            <p:cNvSpPr/>
            <p:nvPr/>
          </p:nvSpPr>
          <p:spPr>
            <a:xfrm>
              <a:off x="-2250355" y="9105230"/>
              <a:ext cx="245955" cy="245955"/>
            </a:xfrm>
            <a:prstGeom prst="ellipse">
              <a:avLst/>
            </a:prstGeom>
            <a:solidFill>
              <a:srgbClr val="D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90CDB729-C07C-4F24-8B18-8A514F047E98}"/>
                </a:ext>
              </a:extLst>
            </p:cNvPr>
            <p:cNvSpPr/>
            <p:nvPr/>
          </p:nvSpPr>
          <p:spPr>
            <a:xfrm>
              <a:off x="-2194099" y="9173291"/>
              <a:ext cx="145182" cy="109832"/>
            </a:xfrm>
            <a:custGeom>
              <a:avLst/>
              <a:gdLst>
                <a:gd name="connsiteX0" fmla="*/ 140297 w 145182"/>
                <a:gd name="connsiteY0" fmla="*/ 4874 h 109832"/>
                <a:gd name="connsiteX1" fmla="*/ 116753 w 145182"/>
                <a:gd name="connsiteY1" fmla="*/ 4874 h 109832"/>
                <a:gd name="connsiteX2" fmla="*/ 51981 w 145182"/>
                <a:gd name="connsiteY2" fmla="*/ 69638 h 109832"/>
                <a:gd name="connsiteX3" fmla="*/ 28429 w 145182"/>
                <a:gd name="connsiteY3" fmla="*/ 46086 h 109832"/>
                <a:gd name="connsiteX4" fmla="*/ 4878 w 145182"/>
                <a:gd name="connsiteY4" fmla="*/ 46086 h 109832"/>
                <a:gd name="connsiteX5" fmla="*/ 4878 w 145182"/>
                <a:gd name="connsiteY5" fmla="*/ 69638 h 109832"/>
                <a:gd name="connsiteX6" fmla="*/ 40207 w 145182"/>
                <a:gd name="connsiteY6" fmla="*/ 104963 h 109832"/>
                <a:gd name="connsiteX7" fmla="*/ 63742 w 145182"/>
                <a:gd name="connsiteY7" fmla="*/ 104963 h 109832"/>
                <a:gd name="connsiteX8" fmla="*/ 140313 w 145182"/>
                <a:gd name="connsiteY8" fmla="*/ 28421 h 109832"/>
                <a:gd name="connsiteX9" fmla="*/ 140313 w 145182"/>
                <a:gd name="connsiteY9" fmla="*/ 4886 h 10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82" h="109832">
                  <a:moveTo>
                    <a:pt x="140297" y="4874"/>
                  </a:moveTo>
                  <a:cubicBezTo>
                    <a:pt x="133794" y="-1625"/>
                    <a:pt x="123256" y="-1625"/>
                    <a:pt x="116753" y="4874"/>
                  </a:cubicBezTo>
                  <a:lnTo>
                    <a:pt x="51981" y="69638"/>
                  </a:lnTo>
                  <a:lnTo>
                    <a:pt x="28429" y="46086"/>
                  </a:lnTo>
                  <a:cubicBezTo>
                    <a:pt x="21926" y="39583"/>
                    <a:pt x="11381" y="39583"/>
                    <a:pt x="4878" y="46086"/>
                  </a:cubicBezTo>
                  <a:cubicBezTo>
                    <a:pt x="-1626" y="52590"/>
                    <a:pt x="-1626" y="63134"/>
                    <a:pt x="4878" y="69638"/>
                  </a:cubicBezTo>
                  <a:lnTo>
                    <a:pt x="40207" y="104963"/>
                  </a:lnTo>
                  <a:cubicBezTo>
                    <a:pt x="46709" y="111456"/>
                    <a:pt x="57240" y="111456"/>
                    <a:pt x="63742" y="104963"/>
                  </a:cubicBezTo>
                  <a:lnTo>
                    <a:pt x="140313" y="28421"/>
                  </a:lnTo>
                  <a:cubicBezTo>
                    <a:pt x="146806" y="21920"/>
                    <a:pt x="146806" y="11388"/>
                    <a:pt x="140313" y="4886"/>
                  </a:cubicBezTo>
                  <a:close/>
                </a:path>
              </a:pathLst>
            </a:custGeom>
            <a:solidFill>
              <a:srgbClr val="1B4C51"/>
            </a:solidFill>
            <a:ln w="4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7A77B023-12A0-460B-987F-0A58233065AF}"/>
              </a:ext>
            </a:extLst>
          </p:cNvPr>
          <p:cNvGrpSpPr/>
          <p:nvPr/>
        </p:nvGrpSpPr>
        <p:grpSpPr>
          <a:xfrm>
            <a:off x="868824" y="8798036"/>
            <a:ext cx="205254" cy="210425"/>
            <a:chOff x="-2250355" y="9105230"/>
            <a:chExt cx="245955" cy="245955"/>
          </a:xfrm>
        </p:grpSpPr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83D049C8-2C7C-4608-981A-DE6BD7BD6E75}"/>
                </a:ext>
              </a:extLst>
            </p:cNvPr>
            <p:cNvSpPr/>
            <p:nvPr/>
          </p:nvSpPr>
          <p:spPr>
            <a:xfrm>
              <a:off x="-2250355" y="9105230"/>
              <a:ext cx="245955" cy="245955"/>
            </a:xfrm>
            <a:prstGeom prst="ellipse">
              <a:avLst/>
            </a:prstGeom>
            <a:solidFill>
              <a:srgbClr val="D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1C4BE2FA-4D64-4F97-BF72-05E9BDA61B0E}"/>
                </a:ext>
              </a:extLst>
            </p:cNvPr>
            <p:cNvSpPr/>
            <p:nvPr/>
          </p:nvSpPr>
          <p:spPr>
            <a:xfrm>
              <a:off x="-2194099" y="9173291"/>
              <a:ext cx="145182" cy="109832"/>
            </a:xfrm>
            <a:custGeom>
              <a:avLst/>
              <a:gdLst>
                <a:gd name="connsiteX0" fmla="*/ 140297 w 145182"/>
                <a:gd name="connsiteY0" fmla="*/ 4874 h 109832"/>
                <a:gd name="connsiteX1" fmla="*/ 116753 w 145182"/>
                <a:gd name="connsiteY1" fmla="*/ 4874 h 109832"/>
                <a:gd name="connsiteX2" fmla="*/ 51981 w 145182"/>
                <a:gd name="connsiteY2" fmla="*/ 69638 h 109832"/>
                <a:gd name="connsiteX3" fmla="*/ 28429 w 145182"/>
                <a:gd name="connsiteY3" fmla="*/ 46086 h 109832"/>
                <a:gd name="connsiteX4" fmla="*/ 4878 w 145182"/>
                <a:gd name="connsiteY4" fmla="*/ 46086 h 109832"/>
                <a:gd name="connsiteX5" fmla="*/ 4878 w 145182"/>
                <a:gd name="connsiteY5" fmla="*/ 69638 h 109832"/>
                <a:gd name="connsiteX6" fmla="*/ 40207 w 145182"/>
                <a:gd name="connsiteY6" fmla="*/ 104963 h 109832"/>
                <a:gd name="connsiteX7" fmla="*/ 63742 w 145182"/>
                <a:gd name="connsiteY7" fmla="*/ 104963 h 109832"/>
                <a:gd name="connsiteX8" fmla="*/ 140313 w 145182"/>
                <a:gd name="connsiteY8" fmla="*/ 28421 h 109832"/>
                <a:gd name="connsiteX9" fmla="*/ 140313 w 145182"/>
                <a:gd name="connsiteY9" fmla="*/ 4886 h 10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82" h="109832">
                  <a:moveTo>
                    <a:pt x="140297" y="4874"/>
                  </a:moveTo>
                  <a:cubicBezTo>
                    <a:pt x="133794" y="-1625"/>
                    <a:pt x="123256" y="-1625"/>
                    <a:pt x="116753" y="4874"/>
                  </a:cubicBezTo>
                  <a:lnTo>
                    <a:pt x="51981" y="69638"/>
                  </a:lnTo>
                  <a:lnTo>
                    <a:pt x="28429" y="46086"/>
                  </a:lnTo>
                  <a:cubicBezTo>
                    <a:pt x="21926" y="39583"/>
                    <a:pt x="11381" y="39583"/>
                    <a:pt x="4878" y="46086"/>
                  </a:cubicBezTo>
                  <a:cubicBezTo>
                    <a:pt x="-1626" y="52590"/>
                    <a:pt x="-1626" y="63134"/>
                    <a:pt x="4878" y="69638"/>
                  </a:cubicBezTo>
                  <a:lnTo>
                    <a:pt x="40207" y="104963"/>
                  </a:lnTo>
                  <a:cubicBezTo>
                    <a:pt x="46709" y="111456"/>
                    <a:pt x="57240" y="111456"/>
                    <a:pt x="63742" y="104963"/>
                  </a:cubicBezTo>
                  <a:lnTo>
                    <a:pt x="140313" y="28421"/>
                  </a:lnTo>
                  <a:cubicBezTo>
                    <a:pt x="146806" y="21920"/>
                    <a:pt x="146806" y="11388"/>
                    <a:pt x="140313" y="4886"/>
                  </a:cubicBezTo>
                  <a:close/>
                </a:path>
              </a:pathLst>
            </a:custGeom>
            <a:solidFill>
              <a:srgbClr val="1B4C51"/>
            </a:solidFill>
            <a:ln w="4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22B5EB2-072F-40EC-AEC9-7BB270FECE5D}"/>
              </a:ext>
            </a:extLst>
          </p:cNvPr>
          <p:cNvGrpSpPr/>
          <p:nvPr/>
        </p:nvGrpSpPr>
        <p:grpSpPr>
          <a:xfrm>
            <a:off x="222542" y="1401148"/>
            <a:ext cx="6291186" cy="4826166"/>
            <a:chOff x="222542" y="1401148"/>
            <a:chExt cx="6291186" cy="4826166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9DA8D1C6-C6CC-47CB-9A03-EBD8944101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062"/>
            <a:stretch/>
          </p:blipFill>
          <p:spPr>
            <a:xfrm>
              <a:off x="222542" y="1401148"/>
              <a:ext cx="6291186" cy="4826166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E324AC81-7224-4549-B5D6-9AFD6647E4FA}"/>
                </a:ext>
              </a:extLst>
            </p:cNvPr>
            <p:cNvSpPr/>
            <p:nvPr/>
          </p:nvSpPr>
          <p:spPr>
            <a:xfrm>
              <a:off x="1338060" y="4745945"/>
              <a:ext cx="3056158" cy="504056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9C9ABA0E-323A-4637-91E1-C406995A8290}"/>
                </a:ext>
              </a:extLst>
            </p:cNvPr>
            <p:cNvSpPr/>
            <p:nvPr/>
          </p:nvSpPr>
          <p:spPr>
            <a:xfrm>
              <a:off x="1536605" y="4806156"/>
              <a:ext cx="128458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DC0415E6-DACB-46F1-A9A1-32E818FA1B66}"/>
                </a:ext>
              </a:extLst>
            </p:cNvPr>
            <p:cNvSpPr/>
            <p:nvPr/>
          </p:nvSpPr>
          <p:spPr>
            <a:xfrm>
              <a:off x="1536605" y="3059066"/>
              <a:ext cx="1140564" cy="64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7B55D6BE-EA77-45AE-A635-373C5272C53C}"/>
                </a:ext>
              </a:extLst>
            </p:cNvPr>
            <p:cNvSpPr/>
            <p:nvPr/>
          </p:nvSpPr>
          <p:spPr>
            <a:xfrm>
              <a:off x="1885082" y="3906852"/>
              <a:ext cx="1140564" cy="64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25400136-F362-4726-8C64-11676D05CC53}"/>
                </a:ext>
              </a:extLst>
            </p:cNvPr>
            <p:cNvSpPr/>
            <p:nvPr/>
          </p:nvSpPr>
          <p:spPr>
            <a:xfrm>
              <a:off x="5091805" y="3898196"/>
              <a:ext cx="1140564" cy="64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3992A8B-B3CF-43EE-8EBB-9AD3067532DE}"/>
              </a:ext>
            </a:extLst>
          </p:cNvPr>
          <p:cNvCxnSpPr>
            <a:cxnSpLocks/>
          </p:cNvCxnSpPr>
          <p:nvPr/>
        </p:nvCxnSpPr>
        <p:spPr>
          <a:xfrm>
            <a:off x="1453034" y="5250001"/>
            <a:ext cx="0" cy="103347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>
            <a:extLst>
              <a:ext uri="{FF2B5EF4-FFF2-40B4-BE49-F238E27FC236}">
                <a16:creationId xmlns:a16="http://schemas.microsoft.com/office/drawing/2014/main" id="{75247ABB-D2B4-4FDC-BC65-C53F756CD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5" y="1097061"/>
            <a:ext cx="6413923" cy="681263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46549" y="1097061"/>
            <a:ext cx="6455666" cy="68126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6</a:t>
            </a:fld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D19154A-6EFA-4817-B10B-2EAEEA936D9B}"/>
              </a:ext>
            </a:extLst>
          </p:cNvPr>
          <p:cNvGrpSpPr/>
          <p:nvPr/>
        </p:nvGrpSpPr>
        <p:grpSpPr>
          <a:xfrm>
            <a:off x="179126" y="1525191"/>
            <a:ext cx="6305283" cy="5191768"/>
            <a:chOff x="192285" y="1702620"/>
            <a:chExt cx="6305283" cy="5191768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F84E8412-D18D-431A-8CEB-5AAF49251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356"/>
            <a:stretch/>
          </p:blipFill>
          <p:spPr>
            <a:xfrm>
              <a:off x="192285" y="1702620"/>
              <a:ext cx="6305283" cy="5191768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B5310D64-CC0F-463E-89AA-51321E859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006" y="3248716"/>
              <a:ext cx="6282562" cy="3645672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42C8A0DD-0ED9-4BEC-B424-11AC25EF26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30" t="11944" r="1" b="-1"/>
            <a:stretch/>
          </p:blipFill>
          <p:spPr>
            <a:xfrm>
              <a:off x="215006" y="2233411"/>
              <a:ext cx="2540368" cy="185825"/>
            </a:xfrm>
            <a:prstGeom prst="rect">
              <a:avLst/>
            </a:prstGeom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295F10ED-C412-4D13-81B8-4AF2F61E1F6B}"/>
                </a:ext>
              </a:extLst>
            </p:cNvPr>
            <p:cNvSpPr/>
            <p:nvPr/>
          </p:nvSpPr>
          <p:spPr>
            <a:xfrm>
              <a:off x="948978" y="2529782"/>
              <a:ext cx="720081" cy="14678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E7DE596-BEFE-44A9-8C76-BE55EE4A88E2}"/>
                </a:ext>
              </a:extLst>
            </p:cNvPr>
            <p:cNvSpPr/>
            <p:nvPr/>
          </p:nvSpPr>
          <p:spPr>
            <a:xfrm>
              <a:off x="912306" y="2516498"/>
              <a:ext cx="793423" cy="185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7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개인정보 입력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F326BCC-30D0-413D-9857-11249182752D}"/>
              </a:ext>
            </a:extLst>
          </p:cNvPr>
          <p:cNvGrpSpPr/>
          <p:nvPr/>
        </p:nvGrpSpPr>
        <p:grpSpPr>
          <a:xfrm>
            <a:off x="1990283" y="3942060"/>
            <a:ext cx="4464496" cy="3827646"/>
            <a:chOff x="92075" y="1634331"/>
            <a:chExt cx="6610350" cy="634365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F2A04919-38C6-4FCC-8BB8-6F492173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075" y="1634331"/>
              <a:ext cx="6610350" cy="6343650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7924103-9FBE-4BF2-A6E8-3318088C4178}"/>
                </a:ext>
              </a:extLst>
            </p:cNvPr>
            <p:cNvSpPr/>
            <p:nvPr/>
          </p:nvSpPr>
          <p:spPr>
            <a:xfrm flipV="1">
              <a:off x="1175745" y="2355932"/>
              <a:ext cx="502192" cy="14118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8B99344-600F-423F-AEEE-C3221054DE35}"/>
              </a:ext>
            </a:extLst>
          </p:cNvPr>
          <p:cNvSpPr/>
          <p:nvPr/>
        </p:nvSpPr>
        <p:spPr>
          <a:xfrm>
            <a:off x="1338004" y="3781046"/>
            <a:ext cx="603495" cy="1884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AAE2B21-37F6-4B2E-856B-39DCB3ABD45F}"/>
              </a:ext>
            </a:extLst>
          </p:cNvPr>
          <p:cNvSpPr/>
          <p:nvPr/>
        </p:nvSpPr>
        <p:spPr>
          <a:xfrm>
            <a:off x="2660792" y="4699448"/>
            <a:ext cx="1656184" cy="299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C33A8B1-EACE-450D-BBD0-7BC198C71FD8}"/>
              </a:ext>
            </a:extLst>
          </p:cNvPr>
          <p:cNvGrpSpPr/>
          <p:nvPr/>
        </p:nvGrpSpPr>
        <p:grpSpPr>
          <a:xfrm>
            <a:off x="2617085" y="5394243"/>
            <a:ext cx="1757314" cy="1069930"/>
            <a:chOff x="3469679" y="5572463"/>
            <a:chExt cx="1757314" cy="1069930"/>
          </a:xfrm>
        </p:grpSpPr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96354542-A925-42C9-91A0-18FBBBDCA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200" y="5582651"/>
              <a:ext cx="1740793" cy="1059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78F9DC01-214F-49F1-849E-C01707EAED61}"/>
                </a:ext>
              </a:extLst>
            </p:cNvPr>
            <p:cNvSpPr/>
            <p:nvPr/>
          </p:nvSpPr>
          <p:spPr>
            <a:xfrm>
              <a:off x="3469679" y="5572463"/>
              <a:ext cx="1757313" cy="10699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CF79A017-B8C6-4290-8D04-EF79C3FF26A9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3488884" y="4998774"/>
            <a:ext cx="6858" cy="3784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6360403-7A1B-4453-875F-092069EFD49D}"/>
              </a:ext>
            </a:extLst>
          </p:cNvPr>
          <p:cNvSpPr/>
          <p:nvPr/>
        </p:nvSpPr>
        <p:spPr>
          <a:xfrm>
            <a:off x="2101106" y="7306336"/>
            <a:ext cx="864096" cy="168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51B11BD-B294-402D-B3D0-00D0D471B716}"/>
              </a:ext>
            </a:extLst>
          </p:cNvPr>
          <p:cNvSpPr/>
          <p:nvPr/>
        </p:nvSpPr>
        <p:spPr>
          <a:xfrm>
            <a:off x="5662087" y="7587732"/>
            <a:ext cx="399459" cy="151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06799750-B8A6-4322-A4F0-9A9ABA1FB9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542" y="1511589"/>
            <a:ext cx="3032027" cy="307597"/>
          </a:xfrm>
          <a:prstGeom prst="rect">
            <a:avLst/>
          </a:prstGeom>
        </p:spPr>
      </p:pic>
      <p:sp>
        <p:nvSpPr>
          <p:cNvPr id="26" name="슬라이드 번호 개체 틀 1">
            <a:extLst>
              <a:ext uri="{FF2B5EF4-FFF2-40B4-BE49-F238E27FC236}">
                <a16:creationId xmlns:a16="http://schemas.microsoft.com/office/drawing/2014/main" id="{B6F2EF6E-CE09-46CC-883A-6DB93AAE1654}"/>
              </a:ext>
            </a:extLst>
          </p:cNvPr>
          <p:cNvSpPr txBox="1">
            <a:spLocks/>
          </p:cNvSpPr>
          <p:nvPr/>
        </p:nvSpPr>
        <p:spPr>
          <a:xfrm>
            <a:off x="4859063" y="8940168"/>
            <a:ext cx="1585384" cy="511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587FEB-9D9A-4758-B6A3-0C9C9A309ABF}" type="slidenum">
              <a:rPr lang="ko-KR" altLang="en-US" smtClean="0"/>
              <a:pPr/>
              <a:t>6</a:t>
            </a:fld>
            <a:endParaRPr lang="ko-KR" altLang="en-US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73D6FA1-D61C-4C26-9880-055C786F0BA7}"/>
              </a:ext>
            </a:extLst>
          </p:cNvPr>
          <p:cNvGrpSpPr/>
          <p:nvPr/>
        </p:nvGrpSpPr>
        <p:grpSpPr>
          <a:xfrm>
            <a:off x="475067" y="8110736"/>
            <a:ext cx="6177883" cy="1300135"/>
            <a:chOff x="398329" y="186758"/>
            <a:chExt cx="6178265" cy="1274611"/>
          </a:xfrm>
        </p:grpSpPr>
        <p:sp>
          <p:nvSpPr>
            <p:cNvPr id="30" name="사각형: 둥근 위쪽 모서리 29">
              <a:extLst>
                <a:ext uri="{FF2B5EF4-FFF2-40B4-BE49-F238E27FC236}">
                  <a16:creationId xmlns:a16="http://schemas.microsoft.com/office/drawing/2014/main" id="{489614F1-EF9A-401E-88A4-8AC6170942FF}"/>
                </a:ext>
              </a:extLst>
            </p:cNvPr>
            <p:cNvSpPr/>
            <p:nvPr/>
          </p:nvSpPr>
          <p:spPr>
            <a:xfrm rot="5400000">
              <a:off x="2850156" y="-2265069"/>
              <a:ext cx="1274611" cy="6178265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사각형: 둥근 위쪽 모서리 4">
              <a:extLst>
                <a:ext uri="{FF2B5EF4-FFF2-40B4-BE49-F238E27FC236}">
                  <a16:creationId xmlns:a16="http://schemas.microsoft.com/office/drawing/2014/main" id="{0C5775CB-4D70-4539-9E89-5EF32B08C98B}"/>
                </a:ext>
              </a:extLst>
            </p:cNvPr>
            <p:cNvSpPr txBox="1"/>
            <p:nvPr/>
          </p:nvSpPr>
          <p:spPr>
            <a:xfrm>
              <a:off x="398330" y="248977"/>
              <a:ext cx="6116044" cy="1154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신규계좌 등록 시 </a:t>
              </a:r>
              <a:r>
                <a:rPr lang="en-US" altLang="ko-KR" sz="1200" b="1" dirty="0">
                  <a:latin typeface="맑은 고딕" pitchFamily="50" charset="-127"/>
                </a:rPr>
                <a:t>“</a:t>
              </a:r>
              <a:r>
                <a:rPr lang="ko-KR" altLang="en-US" sz="1200" b="1" dirty="0">
                  <a:latin typeface="맑은 고딕" pitchFamily="50" charset="-127"/>
                </a:rPr>
                <a:t>수취계좌 조회</a:t>
              </a:r>
              <a:r>
                <a:rPr lang="en-US" altLang="ko-KR" sz="1200" b="1" dirty="0">
                  <a:latin typeface="맑은 고딕" pitchFamily="50" charset="-127"/>
                </a:rPr>
                <a:t>” </a:t>
              </a:r>
              <a:r>
                <a:rPr lang="ko-KR" altLang="en-US" sz="1200" b="1" dirty="0">
                  <a:latin typeface="맑은 고딕" pitchFamily="50" charset="-127"/>
                </a:rPr>
                <a:t>필요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lvl="0"/>
              <a:endParaRPr lang="en-US" altLang="ko-KR" sz="1200" b="1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신규등록 에러 시 우회경로 이용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r>
                <a:rPr lang="en-US" altLang="ko-KR" sz="1200" b="1" dirty="0">
                  <a:latin typeface="맑은 고딕" pitchFamily="50" charset="-127"/>
                </a:rPr>
                <a:t>  - </a:t>
              </a:r>
              <a:r>
                <a:rPr lang="ko-KR" altLang="en-US" sz="1200" b="1" dirty="0">
                  <a:latin typeface="맑은 고딕" pitchFamily="50" charset="-127"/>
                </a:rPr>
                <a:t>학자금대출 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 err="1">
                  <a:latin typeface="맑은 고딕" pitchFamily="50" charset="-127"/>
                </a:rPr>
                <a:t>학자금뱅킹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학자금대출 상환지원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대출원리금 자동이체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자동이체   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r>
                <a:rPr lang="en-US" altLang="ko-KR" sz="1200" b="1" dirty="0">
                  <a:latin typeface="맑은 고딕" pitchFamily="50" charset="-127"/>
                </a:rPr>
                <a:t>    </a:t>
              </a:r>
              <a:r>
                <a:rPr lang="ko-KR" altLang="en-US" sz="1200" b="1" dirty="0">
                  <a:latin typeface="맑은 고딕" pitchFamily="50" charset="-127"/>
                </a:rPr>
                <a:t>계좌등록</a:t>
              </a:r>
              <a:endParaRPr lang="ko-KR" altLang="en-US" sz="1200" dirty="0"/>
            </a:p>
            <a:p>
              <a:pPr lvl="0"/>
              <a:endParaRPr lang="ko-KR" altLang="en-US" sz="1200" b="1" dirty="0">
                <a:latin typeface="맑은 고딕" pitchFamily="50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78769E70-9F3C-4399-AAB5-CC68CA239714}"/>
              </a:ext>
            </a:extLst>
          </p:cNvPr>
          <p:cNvGrpSpPr/>
          <p:nvPr/>
        </p:nvGrpSpPr>
        <p:grpSpPr>
          <a:xfrm>
            <a:off x="109685" y="8110736"/>
            <a:ext cx="455751" cy="1400375"/>
            <a:chOff x="22664" y="173998"/>
            <a:chExt cx="455751" cy="1371425"/>
          </a:xfrm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BCF8EE2B-9EC5-4E9B-8A23-DEC69DE34D4E}"/>
                </a:ext>
              </a:extLst>
            </p:cNvPr>
            <p:cNvSpPr/>
            <p:nvPr/>
          </p:nvSpPr>
          <p:spPr>
            <a:xfrm>
              <a:off x="22664" y="173998"/>
              <a:ext cx="455751" cy="1300135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사각형: 둥근 모서리 6">
              <a:extLst>
                <a:ext uri="{FF2B5EF4-FFF2-40B4-BE49-F238E27FC236}">
                  <a16:creationId xmlns:a16="http://schemas.microsoft.com/office/drawing/2014/main" id="{1F36C883-B5B2-4F64-84AD-0A5BF1AD1EAF}"/>
                </a:ext>
              </a:extLst>
            </p:cNvPr>
            <p:cNvSpPr txBox="1"/>
            <p:nvPr/>
          </p:nvSpPr>
          <p:spPr>
            <a:xfrm>
              <a:off x="44912" y="196246"/>
              <a:ext cx="411255" cy="1349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42" name="슬라이드 번호 개체 틀 1">
            <a:extLst>
              <a:ext uri="{FF2B5EF4-FFF2-40B4-BE49-F238E27FC236}">
                <a16:creationId xmlns:a16="http://schemas.microsoft.com/office/drawing/2014/main" id="{9E8149D5-9FF4-42B3-9769-631472C1DCF2}"/>
              </a:ext>
            </a:extLst>
          </p:cNvPr>
          <p:cNvSpPr txBox="1">
            <a:spLocks/>
          </p:cNvSpPr>
          <p:nvPr/>
        </p:nvSpPr>
        <p:spPr>
          <a:xfrm>
            <a:off x="4871555" y="8963699"/>
            <a:ext cx="1585384" cy="511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587FEB-9D9A-4758-B6A3-0C9C9A309ABF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51" name="Picture 3">
            <a:extLst>
              <a:ext uri="{FF2B5EF4-FFF2-40B4-BE49-F238E27FC236}">
                <a16:creationId xmlns:a16="http://schemas.microsoft.com/office/drawing/2014/main" id="{7AED2E53-E041-4C4B-87EE-67AB91D706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503" y="864574"/>
            <a:ext cx="3071334" cy="5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직사각형 51">
            <a:extLst>
              <a:ext uri="{FF2B5EF4-FFF2-40B4-BE49-F238E27FC236}">
                <a16:creationId xmlns:a16="http://schemas.microsoft.com/office/drawing/2014/main" id="{D6435201-BAB4-4722-9C44-1DE6CB378676}"/>
              </a:ext>
            </a:extLst>
          </p:cNvPr>
          <p:cNvSpPr/>
          <p:nvPr/>
        </p:nvSpPr>
        <p:spPr>
          <a:xfrm>
            <a:off x="495349" y="970024"/>
            <a:ext cx="2435282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Step 2. </a:t>
            </a:r>
            <a:r>
              <a:rPr lang="ko-KR" altLang="en-US" sz="1580" dirty="0">
                <a:latin typeface="HY헤드라인M" pitchFamily="18" charset="-127"/>
                <a:ea typeface="HY헤드라인M" pitchFamily="18" charset="-127"/>
              </a:rPr>
              <a:t>대출조건 입력</a:t>
            </a:r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(2)</a:t>
            </a:r>
            <a:endParaRPr lang="ko-KR" altLang="en-US" sz="158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3" name="모서리가 둥근 직사각형 237">
            <a:extLst>
              <a:ext uri="{FF2B5EF4-FFF2-40B4-BE49-F238E27FC236}">
                <a16:creationId xmlns:a16="http://schemas.microsoft.com/office/drawing/2014/main" id="{9C8358EE-66FF-4205-BE64-53BF3FD8186B}"/>
              </a:ext>
            </a:extLst>
          </p:cNvPr>
          <p:cNvSpPr/>
          <p:nvPr/>
        </p:nvSpPr>
        <p:spPr>
          <a:xfrm flipV="1">
            <a:off x="15579" y="654459"/>
            <a:ext cx="6763342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45C8C7C4-CF13-49EE-B0AD-E1A0CE7DF4E2}"/>
              </a:ext>
            </a:extLst>
          </p:cNvPr>
          <p:cNvSpPr/>
          <p:nvPr/>
        </p:nvSpPr>
        <p:spPr>
          <a:xfrm>
            <a:off x="295074" y="643771"/>
            <a:ext cx="476197" cy="58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3BC0B2-00E6-41C9-9516-628C07224E89}"/>
              </a:ext>
            </a:extLst>
          </p:cNvPr>
          <p:cNvSpPr txBox="1"/>
          <p:nvPr/>
        </p:nvSpPr>
        <p:spPr>
          <a:xfrm>
            <a:off x="283983" y="182520"/>
            <a:ext cx="64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45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107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FA7F86-FA46-4F64-AEB3-B583476ABC73}"/>
              </a:ext>
            </a:extLst>
          </p:cNvPr>
          <p:cNvSpPr txBox="1"/>
          <p:nvPr/>
        </p:nvSpPr>
        <p:spPr>
          <a:xfrm>
            <a:off x="778423" y="194932"/>
            <a:ext cx="5984919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실행 </a:t>
            </a:r>
          </a:p>
        </p:txBody>
      </p:sp>
    </p:spTree>
    <p:extLst>
      <p:ext uri="{BB962C8B-B14F-4D97-AF65-F5344CB8AC3E}">
        <p14:creationId xmlns:p14="http://schemas.microsoft.com/office/powerpoint/2010/main" val="364211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>
            <a:extLst>
              <a:ext uri="{FF2B5EF4-FFF2-40B4-BE49-F238E27FC236}">
                <a16:creationId xmlns:a16="http://schemas.microsoft.com/office/drawing/2014/main" id="{F2994561-28C3-41F3-9EC3-BCD1A2E3B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4" y="1111970"/>
            <a:ext cx="6442722" cy="5773468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52A5A409-1078-4D1E-8956-42A1E2FB407B}"/>
              </a:ext>
            </a:extLst>
          </p:cNvPr>
          <p:cNvGrpSpPr/>
          <p:nvPr/>
        </p:nvGrpSpPr>
        <p:grpSpPr>
          <a:xfrm>
            <a:off x="183866" y="1706446"/>
            <a:ext cx="6341816" cy="5135295"/>
            <a:chOff x="-3010338" y="1856006"/>
            <a:chExt cx="6794500" cy="5688929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EFEB7E55-6501-4128-91C0-FCBA3B832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010338" y="1856006"/>
              <a:ext cx="6794500" cy="5688929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B0FA77F-26F9-41A9-9827-20C610021BB5}"/>
                </a:ext>
              </a:extLst>
            </p:cNvPr>
            <p:cNvSpPr/>
            <p:nvPr/>
          </p:nvSpPr>
          <p:spPr>
            <a:xfrm>
              <a:off x="-131142" y="6822380"/>
              <a:ext cx="323427" cy="72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C259F1E1-B28A-449D-8DBA-A9A1B352EC45}"/>
                </a:ext>
              </a:extLst>
            </p:cNvPr>
            <p:cNvSpPr/>
            <p:nvPr/>
          </p:nvSpPr>
          <p:spPr>
            <a:xfrm>
              <a:off x="-491182" y="6822380"/>
              <a:ext cx="72008" cy="72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78BB4203-3FDC-413D-87E5-71168E3156FF}"/>
                </a:ext>
              </a:extLst>
            </p:cNvPr>
            <p:cNvSpPr/>
            <p:nvPr/>
          </p:nvSpPr>
          <p:spPr>
            <a:xfrm>
              <a:off x="-1688447" y="6750372"/>
              <a:ext cx="441788" cy="14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70E5D1-C4E2-4D69-B484-F57A841A41DA}"/>
                </a:ext>
              </a:extLst>
            </p:cNvPr>
            <p:cNvSpPr txBox="1"/>
            <p:nvPr/>
          </p:nvSpPr>
          <p:spPr>
            <a:xfrm>
              <a:off x="-1787326" y="6750372"/>
              <a:ext cx="64807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" b="1"/>
                <a:t>기관수납계좌</a:t>
              </a: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46549" y="1100252"/>
            <a:ext cx="6455666" cy="5773468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25CF014-5A90-4CA5-9377-DFACABE811CC}"/>
              </a:ext>
            </a:extLst>
          </p:cNvPr>
          <p:cNvSpPr/>
          <p:nvPr/>
        </p:nvSpPr>
        <p:spPr>
          <a:xfrm>
            <a:off x="3330401" y="2352121"/>
            <a:ext cx="3178771" cy="617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763277-2FE3-4624-8C3A-6933BDB07C42}"/>
              </a:ext>
            </a:extLst>
          </p:cNvPr>
          <p:cNvSpPr txBox="1"/>
          <p:nvPr/>
        </p:nvSpPr>
        <p:spPr>
          <a:xfrm>
            <a:off x="3703880" y="1897477"/>
            <a:ext cx="2421400" cy="2923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>
                <a:solidFill>
                  <a:srgbClr val="002060"/>
                </a:solidFill>
              </a:rPr>
              <a:t>선택경비 대출여부 선택 가능</a:t>
            </a: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C3DA61FE-1262-4EE5-A8DD-78ACCA984EB4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4914580" y="2187915"/>
            <a:ext cx="5207" cy="164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>
            <a:extLst>
              <a:ext uri="{FF2B5EF4-FFF2-40B4-BE49-F238E27FC236}">
                <a16:creationId xmlns:a16="http://schemas.microsoft.com/office/drawing/2014/main" id="{2B4874A5-80FE-4F75-927F-E8AF3011F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03" y="864574"/>
            <a:ext cx="3071334" cy="5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62374BCB-7A2A-48E3-AE82-297E4CD6C05D}"/>
              </a:ext>
            </a:extLst>
          </p:cNvPr>
          <p:cNvSpPr/>
          <p:nvPr/>
        </p:nvSpPr>
        <p:spPr>
          <a:xfrm>
            <a:off x="495349" y="970024"/>
            <a:ext cx="2435282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Step 2. </a:t>
            </a:r>
            <a:r>
              <a:rPr lang="ko-KR" altLang="en-US" sz="1580" dirty="0">
                <a:latin typeface="HY헤드라인M" pitchFamily="18" charset="-127"/>
                <a:ea typeface="HY헤드라인M" pitchFamily="18" charset="-127"/>
              </a:rPr>
              <a:t>대출조건 입력</a:t>
            </a:r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(3)</a:t>
            </a:r>
            <a:endParaRPr lang="ko-KR" altLang="en-US" sz="1580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218DBEC-23DA-4B0F-A122-7DDDD0A1445F}"/>
              </a:ext>
            </a:extLst>
          </p:cNvPr>
          <p:cNvGrpSpPr/>
          <p:nvPr/>
        </p:nvGrpSpPr>
        <p:grpSpPr>
          <a:xfrm>
            <a:off x="592755" y="6970410"/>
            <a:ext cx="6061547" cy="2553558"/>
            <a:chOff x="398330" y="186758"/>
            <a:chExt cx="6178265" cy="1274611"/>
          </a:xfrm>
        </p:grpSpPr>
        <p:sp>
          <p:nvSpPr>
            <p:cNvPr id="24" name="사각형: 둥근 위쪽 모서리 23">
              <a:extLst>
                <a:ext uri="{FF2B5EF4-FFF2-40B4-BE49-F238E27FC236}">
                  <a16:creationId xmlns:a16="http://schemas.microsoft.com/office/drawing/2014/main" id="{8F7936AA-AAA3-4254-90D9-60CD15664E7B}"/>
                </a:ext>
              </a:extLst>
            </p:cNvPr>
            <p:cNvSpPr/>
            <p:nvPr/>
          </p:nvSpPr>
          <p:spPr>
            <a:xfrm rot="5400000">
              <a:off x="2850157" y="-2265069"/>
              <a:ext cx="1274611" cy="6178265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사각형: 둥근 위쪽 모서리 4">
              <a:extLst>
                <a:ext uri="{FF2B5EF4-FFF2-40B4-BE49-F238E27FC236}">
                  <a16:creationId xmlns:a16="http://schemas.microsoft.com/office/drawing/2014/main" id="{26BD21A6-4FA2-40F6-BEC9-EDEF4E90F12F}"/>
                </a:ext>
              </a:extLst>
            </p:cNvPr>
            <p:cNvSpPr txBox="1"/>
            <p:nvPr/>
          </p:nvSpPr>
          <p:spPr>
            <a:xfrm>
              <a:off x="398330" y="248978"/>
              <a:ext cx="6116044" cy="1150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학점은행제 기관에서 업로드한 </a:t>
              </a:r>
              <a:r>
                <a:rPr lang="ko-KR" altLang="en-US" sz="1200" b="1" dirty="0" err="1">
                  <a:latin typeface="맑은 고딕" pitchFamily="50" charset="-127"/>
                </a:rPr>
                <a:t>학습비</a:t>
              </a:r>
              <a:r>
                <a:rPr lang="ko-KR" altLang="en-US" sz="1200" b="1" dirty="0">
                  <a:latin typeface="맑은 고딕" pitchFamily="50" charset="-127"/>
                </a:rPr>
                <a:t> 합계로 구성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>
                  <a:latin typeface="맑은 고딕" pitchFamily="50" charset="-127"/>
                </a:rPr>
                <a:t>필수경비 </a:t>
              </a:r>
              <a:r>
                <a:rPr lang="en-US" altLang="ko-KR" sz="1200" b="1" dirty="0">
                  <a:latin typeface="맑은 고딕" pitchFamily="50" charset="-127"/>
                </a:rPr>
                <a:t>+ </a:t>
              </a:r>
              <a:r>
                <a:rPr lang="ko-KR" altLang="en-US" sz="1200" b="1" dirty="0">
                  <a:latin typeface="맑은 고딕" pitchFamily="50" charset="-127"/>
                </a:rPr>
                <a:t>선택경비</a:t>
              </a:r>
              <a:r>
                <a:rPr lang="en-US" altLang="ko-KR" sz="1200" b="1" dirty="0">
                  <a:latin typeface="맑은 고딕" pitchFamily="50" charset="-127"/>
                </a:rPr>
                <a:t>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 err="1">
                  <a:latin typeface="맑은 고딕" pitchFamily="50" charset="-127"/>
                </a:rPr>
                <a:t>학습비</a:t>
              </a:r>
              <a:r>
                <a:rPr lang="ko-KR" altLang="en-US" sz="1200" b="1" dirty="0">
                  <a:latin typeface="맑은 고딕" pitchFamily="50" charset="-127"/>
                </a:rPr>
                <a:t> 대출금액 </a:t>
              </a:r>
              <a:r>
                <a:rPr lang="en-US" altLang="en-US" sz="1200" b="1" dirty="0">
                  <a:latin typeface="맑은 고딕" pitchFamily="50" charset="-127"/>
                  <a:ea typeface="맑은 고딕" pitchFamily="50" charset="-127"/>
                </a:rPr>
                <a:t>= </a:t>
              </a:r>
              <a:r>
                <a:rPr lang="ko-KR" altLang="en-US" sz="1200" b="1" dirty="0" err="1">
                  <a:latin typeface="맑은 고딕" pitchFamily="50" charset="-127"/>
                </a:rPr>
                <a:t>학습비</a:t>
              </a:r>
              <a:r>
                <a:rPr lang="ko-KR" altLang="en-US" sz="1200" b="1" dirty="0">
                  <a:latin typeface="맑은 고딕" pitchFamily="50" charset="-127"/>
                </a:rPr>
                <a:t> 합계 </a:t>
              </a:r>
              <a:r>
                <a:rPr lang="en-US" altLang="en-US" sz="1200" b="1" dirty="0">
                  <a:latin typeface="맑은 고딕" pitchFamily="50" charset="-127"/>
                  <a:ea typeface="맑은 고딕" pitchFamily="50" charset="-127"/>
                </a:rPr>
                <a:t>–</a:t>
              </a:r>
              <a:r>
                <a:rPr lang="ko-KR" altLang="en-US" sz="1200" b="1" dirty="0">
                  <a:latin typeface="맑은 고딕" pitchFamily="50" charset="-127"/>
                </a:rPr>
                <a:t>타기관학자금 </a:t>
              </a:r>
              <a:r>
                <a:rPr lang="en-US" altLang="en-US" sz="1200" b="1" dirty="0">
                  <a:latin typeface="맑은 고딕" pitchFamily="50" charset="-127"/>
                  <a:ea typeface="맑은 고딕" pitchFamily="50" charset="-127"/>
                </a:rPr>
                <a:t>–</a:t>
              </a:r>
              <a:r>
                <a:rPr lang="ko-KR" altLang="en-US" sz="1200" b="1" dirty="0">
                  <a:latin typeface="맑은 고딕" pitchFamily="50" charset="-127"/>
                </a:rPr>
                <a:t>장학금 </a:t>
              </a:r>
              <a:r>
                <a:rPr lang="en-US" altLang="en-US" sz="1200" b="1" dirty="0">
                  <a:latin typeface="맑은 고딕" pitchFamily="50" charset="-127"/>
                  <a:ea typeface="맑은 고딕" pitchFamily="50" charset="-127"/>
                </a:rPr>
                <a:t>–</a:t>
              </a:r>
              <a:r>
                <a:rPr lang="ko-KR" altLang="en-US" sz="1200" b="1" dirty="0">
                  <a:latin typeface="맑은 고딕" pitchFamily="50" charset="-127"/>
                </a:rPr>
                <a:t>예치금 </a:t>
              </a:r>
              <a:r>
                <a:rPr lang="en-US" altLang="en-US" sz="1200" b="1" dirty="0">
                  <a:latin typeface="맑은 고딕" pitchFamily="50" charset="-127"/>
                  <a:ea typeface="맑은 고딕" pitchFamily="50" charset="-127"/>
                </a:rPr>
                <a:t>–</a:t>
              </a:r>
              <a:r>
                <a:rPr lang="ko-KR" altLang="en-US" sz="1200" b="1" dirty="0">
                  <a:latin typeface="맑은 고딕" pitchFamily="50" charset="-127"/>
                </a:rPr>
                <a:t>본인납부금액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lvl="0"/>
              <a:endParaRPr lang="en-US" altLang="ko-KR" sz="1200" b="1" dirty="0">
                <a:latin typeface="맑은 고딕" pitchFamily="50" charset="-127"/>
              </a:endParaRPr>
            </a:p>
            <a:p>
              <a:pPr lvl="0"/>
              <a:r>
                <a:rPr lang="ko-KR" altLang="en-US" sz="1200" b="1" dirty="0">
                  <a:latin typeface="맑은 고딕" pitchFamily="50" charset="-127"/>
                </a:rPr>
                <a:t>        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>
                  <a:latin typeface="맑은 고딕" pitchFamily="50" charset="-127"/>
                </a:rPr>
                <a:t>본인납부금액</a:t>
              </a:r>
              <a:r>
                <a:rPr lang="en-US" altLang="ko-KR" sz="1200" b="1" dirty="0">
                  <a:latin typeface="맑은 고딕" pitchFamily="50" charset="-127"/>
                </a:rPr>
                <a:t>)</a:t>
              </a:r>
              <a:r>
                <a:rPr lang="ko-KR" altLang="en-US" sz="1200" b="1" dirty="0">
                  <a:latin typeface="맑은 고딕" pitchFamily="50" charset="-127"/>
                </a:rPr>
                <a:t> 본인 입출금계좌에서 해당 금액 출금하고</a:t>
              </a:r>
              <a:r>
                <a:rPr lang="en-US" altLang="ko-KR" sz="1200" b="1" dirty="0">
                  <a:latin typeface="맑은 고딕" pitchFamily="50" charset="-127"/>
                </a:rPr>
                <a:t>, </a:t>
              </a:r>
              <a:r>
                <a:rPr lang="ko-KR" altLang="en-US" sz="1200" b="1" dirty="0">
                  <a:latin typeface="맑은 고딕" pitchFamily="50" charset="-127"/>
                </a:rPr>
                <a:t>재단 대출금액과            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r>
                <a:rPr lang="en-US" altLang="ko-KR" sz="1200" b="1" dirty="0">
                  <a:latin typeface="맑은 고딕" pitchFamily="50" charset="-127"/>
                </a:rPr>
                <a:t>                            </a:t>
              </a:r>
              <a:r>
                <a:rPr lang="ko-KR" altLang="en-US" sz="1200" b="1" dirty="0">
                  <a:latin typeface="맑은 고딕" pitchFamily="50" charset="-127"/>
                </a:rPr>
                <a:t>합한 금액을 학점은행제 기관으로 입금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lvl="0"/>
              <a:r>
                <a:rPr lang="en-US" altLang="ko-KR" sz="1200" b="1" dirty="0">
                  <a:latin typeface="맑은 고딕" pitchFamily="50" charset="-127"/>
                </a:rPr>
                <a:t>                            </a:t>
              </a:r>
              <a:r>
                <a:rPr lang="en-US" altLang="ko-KR" sz="1200" dirty="0">
                  <a:latin typeface="맑은 고딕" pitchFamily="50" charset="-127"/>
                </a:rPr>
                <a:t>※ </a:t>
              </a:r>
              <a:r>
                <a:rPr lang="ko-KR" altLang="en-US" sz="1200" dirty="0">
                  <a:latin typeface="맑은 고딕" pitchFamily="50" charset="-127"/>
                </a:rPr>
                <a:t>입출금계좌 잔고 부족 시 실행오류 발생</a:t>
              </a:r>
              <a:endParaRPr lang="en-US" altLang="ko-KR" sz="1200" dirty="0">
                <a:latin typeface="맑은 고딕" pitchFamily="50" charset="-127"/>
              </a:endParaRPr>
            </a:p>
            <a:p>
              <a:pPr lvl="0"/>
              <a:endParaRPr lang="ko-KR" altLang="en-US" sz="1200" dirty="0">
                <a:latin typeface="맑은 고딕" pitchFamily="50" charset="-127"/>
              </a:endParaRPr>
            </a:p>
            <a:p>
              <a:pPr lvl="0"/>
              <a:r>
                <a:rPr lang="ko-KR" altLang="en-US" sz="1200" b="1" dirty="0">
                  <a:latin typeface="맑은 고딕" pitchFamily="50" charset="-127"/>
                </a:rPr>
                <a:t>         </a:t>
              </a:r>
              <a:r>
                <a:rPr lang="ko-KR" altLang="en-US" sz="1200" b="1" u="sng" dirty="0">
                  <a:latin typeface="맑은 고딕" pitchFamily="50" charset="-127"/>
                </a:rPr>
                <a:t>최소 대출 금액 </a:t>
              </a:r>
              <a:r>
                <a:rPr lang="en-US" altLang="en-US" sz="1200" b="1" u="sng" dirty="0"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200" b="1" u="sng" dirty="0">
                  <a:latin typeface="맑은 고딕" pitchFamily="50" charset="-127"/>
                </a:rPr>
                <a:t>등록금 </a:t>
              </a:r>
              <a:r>
                <a:rPr lang="en-US" altLang="en-US" sz="1200" b="1" u="sng" dirty="0">
                  <a:latin typeface="맑은 고딕" pitchFamily="50" charset="-127"/>
                  <a:ea typeface="맑은 고딕" pitchFamily="50" charset="-127"/>
                </a:rPr>
                <a:t>10</a:t>
              </a:r>
              <a:r>
                <a:rPr lang="ko-KR" altLang="en-US" sz="1200" b="1" u="sng" dirty="0">
                  <a:latin typeface="맑은 고딕" pitchFamily="50" charset="-127"/>
                </a:rPr>
                <a:t>만원 이상</a:t>
              </a:r>
              <a:endParaRPr lang="en-US" altLang="ko-KR" sz="1200" b="1" u="sng" dirty="0">
                <a:latin typeface="맑은 고딕" pitchFamily="50" charset="-127"/>
              </a:endParaRPr>
            </a:p>
            <a:p>
              <a:pPr lvl="0"/>
              <a:endParaRPr lang="ko-KR" altLang="en-US" sz="1200" b="1" u="sng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 </a:t>
              </a:r>
              <a:r>
                <a:rPr lang="ko-KR" altLang="en-US" sz="1200" b="1" dirty="0" err="1">
                  <a:latin typeface="맑은 고딕" pitchFamily="50" charset="-127"/>
                </a:rPr>
                <a:t>학습비</a:t>
              </a:r>
              <a:r>
                <a:rPr lang="ko-KR" altLang="en-US" sz="1200" b="1" dirty="0">
                  <a:latin typeface="맑은 고딕" pitchFamily="50" charset="-127"/>
                </a:rPr>
                <a:t> 대출금액</a:t>
              </a:r>
              <a:r>
                <a:rPr lang="en-US" altLang="ko-KR" sz="1200" b="1" dirty="0">
                  <a:latin typeface="맑은 고딕" pitchFamily="50" charset="-127"/>
                </a:rPr>
                <a:t>, </a:t>
              </a:r>
              <a:r>
                <a:rPr lang="ko-KR" altLang="en-US" sz="1200" b="1" dirty="0">
                  <a:latin typeface="맑은 고딕" pitchFamily="50" charset="-127"/>
                </a:rPr>
                <a:t>계좌 정보 확인 후 </a:t>
              </a:r>
              <a:r>
                <a:rPr lang="en-US" altLang="ko-KR" sz="1200" b="1" dirty="0">
                  <a:latin typeface="맑은 고딕" pitchFamily="50" charset="-127"/>
                </a:rPr>
                <a:t>[</a:t>
              </a:r>
              <a:r>
                <a:rPr lang="ko-KR" altLang="en-US" sz="1200" b="1" dirty="0">
                  <a:latin typeface="맑은 고딕" pitchFamily="50" charset="-127"/>
                </a:rPr>
                <a:t>다음</a:t>
              </a:r>
              <a:r>
                <a:rPr lang="en-US" altLang="ko-KR" sz="1200" b="1" dirty="0">
                  <a:latin typeface="맑은 고딕" pitchFamily="50" charset="-127"/>
                </a:rPr>
                <a:t>]</a:t>
              </a:r>
              <a:r>
                <a:rPr lang="ko-KR" altLang="en-US" sz="1200" b="1" dirty="0">
                  <a:latin typeface="맑은 고딕" pitchFamily="50" charset="-127"/>
                </a:rPr>
                <a:t> 버튼 클릭</a:t>
              </a:r>
              <a:endParaRPr lang="ko-KR" altLang="en-US" sz="1200" b="1" u="sng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 </a:t>
              </a:r>
              <a:r>
                <a:rPr lang="en-US" altLang="ko-KR" sz="1200" b="1" dirty="0">
                  <a:latin typeface="맑은 고딕" pitchFamily="50" charset="-127"/>
                </a:rPr>
                <a:t>[</a:t>
              </a:r>
              <a:r>
                <a:rPr lang="ko-KR" altLang="en-US" sz="1200" b="1" dirty="0">
                  <a:latin typeface="맑은 고딕" pitchFamily="50" charset="-127"/>
                </a:rPr>
                <a:t>팝업</a:t>
              </a:r>
              <a:r>
                <a:rPr lang="en-US" altLang="ko-KR" sz="1200" b="1" dirty="0">
                  <a:latin typeface="맑은 고딕" pitchFamily="50" charset="-127"/>
                </a:rPr>
                <a:t>]</a:t>
              </a:r>
              <a:r>
                <a:rPr lang="ko-KR" altLang="en-US" sz="1200" b="1" dirty="0">
                  <a:latin typeface="맑은 고딕" pitchFamily="50" charset="-127"/>
                </a:rPr>
                <a:t> 본인부담금</a:t>
              </a:r>
              <a:r>
                <a:rPr lang="en-US" altLang="ko-KR" sz="1200" b="1" dirty="0">
                  <a:latin typeface="맑은 고딕" pitchFamily="50" charset="-127"/>
                </a:rPr>
                <a:t>, </a:t>
              </a:r>
              <a:r>
                <a:rPr lang="ko-KR" altLang="en-US" sz="1200" b="1" dirty="0" err="1">
                  <a:latin typeface="맑은 고딕" pitchFamily="50" charset="-127"/>
                </a:rPr>
                <a:t>학습비</a:t>
              </a:r>
              <a:r>
                <a:rPr lang="ko-KR" altLang="en-US" sz="1200" b="1" dirty="0">
                  <a:latin typeface="맑은 고딕" pitchFamily="50" charset="-127"/>
                </a:rPr>
                <a:t> 대출 금액 확인 후 </a:t>
              </a:r>
              <a:r>
                <a:rPr lang="en-US" altLang="ko-KR" sz="1200" b="1" dirty="0">
                  <a:latin typeface="맑은 고딕" pitchFamily="50" charset="-127"/>
                </a:rPr>
                <a:t>[</a:t>
              </a:r>
              <a:r>
                <a:rPr lang="ko-KR" altLang="en-US" sz="1200" b="1" dirty="0">
                  <a:latin typeface="맑은 고딕" pitchFamily="50" charset="-127"/>
                </a:rPr>
                <a:t>확인</a:t>
              </a:r>
              <a:r>
                <a:rPr lang="en-US" altLang="ko-KR" sz="1200" b="1" dirty="0">
                  <a:latin typeface="맑은 고딕" pitchFamily="50" charset="-127"/>
                </a:rPr>
                <a:t>] </a:t>
              </a:r>
              <a:r>
                <a:rPr lang="ko-KR" altLang="en-US" sz="1200" b="1" dirty="0">
                  <a:latin typeface="맑은 고딕" pitchFamily="50" charset="-127"/>
                </a:rPr>
                <a:t>버튼 클릭하여 다음단계로   </a:t>
              </a:r>
              <a:r>
                <a:rPr lang="en-US" altLang="ko-KR" sz="1200" b="1" dirty="0">
                  <a:latin typeface="맑은 고딕" pitchFamily="50" charset="-127"/>
                </a:rPr>
                <a:t>  </a:t>
              </a:r>
            </a:p>
            <a:p>
              <a:pPr lvl="0"/>
              <a:r>
                <a:rPr lang="en-US" altLang="ko-KR" sz="1200" b="1" dirty="0">
                  <a:latin typeface="맑은 고딕" pitchFamily="50" charset="-127"/>
                </a:rPr>
                <a:t>     </a:t>
              </a:r>
              <a:r>
                <a:rPr lang="ko-KR" altLang="en-US" sz="1200" b="1" dirty="0">
                  <a:latin typeface="맑은 고딕" pitchFamily="50" charset="-127"/>
                </a:rPr>
                <a:t>이동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53D4BB7C-A31F-46E8-8B2A-108B145AE328}"/>
              </a:ext>
            </a:extLst>
          </p:cNvPr>
          <p:cNvGrpSpPr/>
          <p:nvPr/>
        </p:nvGrpSpPr>
        <p:grpSpPr>
          <a:xfrm>
            <a:off x="165919" y="6966397"/>
            <a:ext cx="522515" cy="2553558"/>
            <a:chOff x="22664" y="173998"/>
            <a:chExt cx="455751" cy="1300135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B3239284-FC04-41A5-9E8B-99B065B26DF5}"/>
                </a:ext>
              </a:extLst>
            </p:cNvPr>
            <p:cNvSpPr/>
            <p:nvPr/>
          </p:nvSpPr>
          <p:spPr>
            <a:xfrm>
              <a:off x="22664" y="173998"/>
              <a:ext cx="455751" cy="1300135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사각형: 둥근 모서리 6">
              <a:extLst>
                <a:ext uri="{FF2B5EF4-FFF2-40B4-BE49-F238E27FC236}">
                  <a16:creationId xmlns:a16="http://schemas.microsoft.com/office/drawing/2014/main" id="{3DC61902-2DB5-43A6-95D2-A98593D111DD}"/>
                </a:ext>
              </a:extLst>
            </p:cNvPr>
            <p:cNvSpPr txBox="1"/>
            <p:nvPr/>
          </p:nvSpPr>
          <p:spPr>
            <a:xfrm>
              <a:off x="44912" y="196246"/>
              <a:ext cx="411255" cy="125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4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ACAC80F-95C3-4AF9-8431-AFEB94BB268F}"/>
              </a:ext>
            </a:extLst>
          </p:cNvPr>
          <p:cNvGrpSpPr/>
          <p:nvPr/>
        </p:nvGrpSpPr>
        <p:grpSpPr>
          <a:xfrm>
            <a:off x="869315" y="7669894"/>
            <a:ext cx="245955" cy="245955"/>
            <a:chOff x="-2250355" y="9105230"/>
            <a:chExt cx="245955" cy="245955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1E111A7-1272-4A22-9B5B-5CC01CD0C1EF}"/>
                </a:ext>
              </a:extLst>
            </p:cNvPr>
            <p:cNvSpPr/>
            <p:nvPr/>
          </p:nvSpPr>
          <p:spPr>
            <a:xfrm>
              <a:off x="-2250355" y="9105230"/>
              <a:ext cx="245955" cy="245955"/>
            </a:xfrm>
            <a:prstGeom prst="ellipse">
              <a:avLst/>
            </a:prstGeom>
            <a:solidFill>
              <a:srgbClr val="D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F37595B0-7B06-4238-8396-9C5C29082D78}"/>
                </a:ext>
              </a:extLst>
            </p:cNvPr>
            <p:cNvSpPr/>
            <p:nvPr/>
          </p:nvSpPr>
          <p:spPr>
            <a:xfrm>
              <a:off x="-2194099" y="9173291"/>
              <a:ext cx="145182" cy="109832"/>
            </a:xfrm>
            <a:custGeom>
              <a:avLst/>
              <a:gdLst>
                <a:gd name="connsiteX0" fmla="*/ 140297 w 145182"/>
                <a:gd name="connsiteY0" fmla="*/ 4874 h 109832"/>
                <a:gd name="connsiteX1" fmla="*/ 116753 w 145182"/>
                <a:gd name="connsiteY1" fmla="*/ 4874 h 109832"/>
                <a:gd name="connsiteX2" fmla="*/ 51981 w 145182"/>
                <a:gd name="connsiteY2" fmla="*/ 69638 h 109832"/>
                <a:gd name="connsiteX3" fmla="*/ 28429 w 145182"/>
                <a:gd name="connsiteY3" fmla="*/ 46086 h 109832"/>
                <a:gd name="connsiteX4" fmla="*/ 4878 w 145182"/>
                <a:gd name="connsiteY4" fmla="*/ 46086 h 109832"/>
                <a:gd name="connsiteX5" fmla="*/ 4878 w 145182"/>
                <a:gd name="connsiteY5" fmla="*/ 69638 h 109832"/>
                <a:gd name="connsiteX6" fmla="*/ 40207 w 145182"/>
                <a:gd name="connsiteY6" fmla="*/ 104963 h 109832"/>
                <a:gd name="connsiteX7" fmla="*/ 63742 w 145182"/>
                <a:gd name="connsiteY7" fmla="*/ 104963 h 109832"/>
                <a:gd name="connsiteX8" fmla="*/ 140313 w 145182"/>
                <a:gd name="connsiteY8" fmla="*/ 28421 h 109832"/>
                <a:gd name="connsiteX9" fmla="*/ 140313 w 145182"/>
                <a:gd name="connsiteY9" fmla="*/ 4886 h 10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82" h="109832">
                  <a:moveTo>
                    <a:pt x="140297" y="4874"/>
                  </a:moveTo>
                  <a:cubicBezTo>
                    <a:pt x="133794" y="-1625"/>
                    <a:pt x="123256" y="-1625"/>
                    <a:pt x="116753" y="4874"/>
                  </a:cubicBezTo>
                  <a:lnTo>
                    <a:pt x="51981" y="69638"/>
                  </a:lnTo>
                  <a:lnTo>
                    <a:pt x="28429" y="46086"/>
                  </a:lnTo>
                  <a:cubicBezTo>
                    <a:pt x="21926" y="39583"/>
                    <a:pt x="11381" y="39583"/>
                    <a:pt x="4878" y="46086"/>
                  </a:cubicBezTo>
                  <a:cubicBezTo>
                    <a:pt x="-1626" y="52590"/>
                    <a:pt x="-1626" y="63134"/>
                    <a:pt x="4878" y="69638"/>
                  </a:cubicBezTo>
                  <a:lnTo>
                    <a:pt x="40207" y="104963"/>
                  </a:lnTo>
                  <a:cubicBezTo>
                    <a:pt x="46709" y="111456"/>
                    <a:pt x="57240" y="111456"/>
                    <a:pt x="63742" y="104963"/>
                  </a:cubicBezTo>
                  <a:lnTo>
                    <a:pt x="140313" y="28421"/>
                  </a:lnTo>
                  <a:cubicBezTo>
                    <a:pt x="146806" y="21920"/>
                    <a:pt x="146806" y="11388"/>
                    <a:pt x="140313" y="4886"/>
                  </a:cubicBezTo>
                  <a:close/>
                </a:path>
              </a:pathLst>
            </a:custGeom>
            <a:solidFill>
              <a:srgbClr val="1B4C51"/>
            </a:solidFill>
            <a:ln w="4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4A3D36D-D13B-45EC-950B-6E40E58F3236}"/>
              </a:ext>
            </a:extLst>
          </p:cNvPr>
          <p:cNvGrpSpPr/>
          <p:nvPr/>
        </p:nvGrpSpPr>
        <p:grpSpPr>
          <a:xfrm>
            <a:off x="862639" y="8411625"/>
            <a:ext cx="245955" cy="245955"/>
            <a:chOff x="-2250355" y="9105230"/>
            <a:chExt cx="245955" cy="245955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E80AE45C-0028-4E26-9521-97BEDE115FD3}"/>
                </a:ext>
              </a:extLst>
            </p:cNvPr>
            <p:cNvSpPr/>
            <p:nvPr/>
          </p:nvSpPr>
          <p:spPr>
            <a:xfrm>
              <a:off x="-2250355" y="9105230"/>
              <a:ext cx="245955" cy="245955"/>
            </a:xfrm>
            <a:prstGeom prst="ellipse">
              <a:avLst/>
            </a:prstGeom>
            <a:solidFill>
              <a:srgbClr val="D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672ABF9-8145-40C6-853B-1162AEAA5C46}"/>
                </a:ext>
              </a:extLst>
            </p:cNvPr>
            <p:cNvSpPr/>
            <p:nvPr/>
          </p:nvSpPr>
          <p:spPr>
            <a:xfrm>
              <a:off x="-2194099" y="9173291"/>
              <a:ext cx="145182" cy="109832"/>
            </a:xfrm>
            <a:custGeom>
              <a:avLst/>
              <a:gdLst>
                <a:gd name="connsiteX0" fmla="*/ 140297 w 145182"/>
                <a:gd name="connsiteY0" fmla="*/ 4874 h 109832"/>
                <a:gd name="connsiteX1" fmla="*/ 116753 w 145182"/>
                <a:gd name="connsiteY1" fmla="*/ 4874 h 109832"/>
                <a:gd name="connsiteX2" fmla="*/ 51981 w 145182"/>
                <a:gd name="connsiteY2" fmla="*/ 69638 h 109832"/>
                <a:gd name="connsiteX3" fmla="*/ 28429 w 145182"/>
                <a:gd name="connsiteY3" fmla="*/ 46086 h 109832"/>
                <a:gd name="connsiteX4" fmla="*/ 4878 w 145182"/>
                <a:gd name="connsiteY4" fmla="*/ 46086 h 109832"/>
                <a:gd name="connsiteX5" fmla="*/ 4878 w 145182"/>
                <a:gd name="connsiteY5" fmla="*/ 69638 h 109832"/>
                <a:gd name="connsiteX6" fmla="*/ 40207 w 145182"/>
                <a:gd name="connsiteY6" fmla="*/ 104963 h 109832"/>
                <a:gd name="connsiteX7" fmla="*/ 63742 w 145182"/>
                <a:gd name="connsiteY7" fmla="*/ 104963 h 109832"/>
                <a:gd name="connsiteX8" fmla="*/ 140313 w 145182"/>
                <a:gd name="connsiteY8" fmla="*/ 28421 h 109832"/>
                <a:gd name="connsiteX9" fmla="*/ 140313 w 145182"/>
                <a:gd name="connsiteY9" fmla="*/ 4886 h 10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82" h="109832">
                  <a:moveTo>
                    <a:pt x="140297" y="4874"/>
                  </a:moveTo>
                  <a:cubicBezTo>
                    <a:pt x="133794" y="-1625"/>
                    <a:pt x="123256" y="-1625"/>
                    <a:pt x="116753" y="4874"/>
                  </a:cubicBezTo>
                  <a:lnTo>
                    <a:pt x="51981" y="69638"/>
                  </a:lnTo>
                  <a:lnTo>
                    <a:pt x="28429" y="46086"/>
                  </a:lnTo>
                  <a:cubicBezTo>
                    <a:pt x="21926" y="39583"/>
                    <a:pt x="11381" y="39583"/>
                    <a:pt x="4878" y="46086"/>
                  </a:cubicBezTo>
                  <a:cubicBezTo>
                    <a:pt x="-1626" y="52590"/>
                    <a:pt x="-1626" y="63134"/>
                    <a:pt x="4878" y="69638"/>
                  </a:cubicBezTo>
                  <a:lnTo>
                    <a:pt x="40207" y="104963"/>
                  </a:lnTo>
                  <a:cubicBezTo>
                    <a:pt x="46709" y="111456"/>
                    <a:pt x="57240" y="111456"/>
                    <a:pt x="63742" y="104963"/>
                  </a:cubicBezTo>
                  <a:lnTo>
                    <a:pt x="140313" y="28421"/>
                  </a:lnTo>
                  <a:cubicBezTo>
                    <a:pt x="146806" y="21920"/>
                    <a:pt x="146806" y="11388"/>
                    <a:pt x="140313" y="4886"/>
                  </a:cubicBezTo>
                  <a:close/>
                </a:path>
              </a:pathLst>
            </a:custGeom>
            <a:solidFill>
              <a:srgbClr val="1B4C51"/>
            </a:solidFill>
            <a:ln w="4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9" name="모서리가 둥근 직사각형 237">
            <a:extLst>
              <a:ext uri="{FF2B5EF4-FFF2-40B4-BE49-F238E27FC236}">
                <a16:creationId xmlns:a16="http://schemas.microsoft.com/office/drawing/2014/main" id="{5EE26814-64CF-418C-B4A2-648D1C3EA321}"/>
              </a:ext>
            </a:extLst>
          </p:cNvPr>
          <p:cNvSpPr/>
          <p:nvPr/>
        </p:nvSpPr>
        <p:spPr>
          <a:xfrm flipV="1">
            <a:off x="15579" y="654459"/>
            <a:ext cx="6763342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D01E545-8CCD-4401-B59C-D0F3DBCBDCFF}"/>
              </a:ext>
            </a:extLst>
          </p:cNvPr>
          <p:cNvSpPr/>
          <p:nvPr/>
        </p:nvSpPr>
        <p:spPr>
          <a:xfrm>
            <a:off x="295074" y="643771"/>
            <a:ext cx="476197" cy="58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1493B3-384E-4154-80A6-E93BDEE5157C}"/>
              </a:ext>
            </a:extLst>
          </p:cNvPr>
          <p:cNvSpPr txBox="1"/>
          <p:nvPr/>
        </p:nvSpPr>
        <p:spPr>
          <a:xfrm>
            <a:off x="283983" y="182520"/>
            <a:ext cx="64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45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107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0D6959-B131-4680-B1E2-77189EA195A2}"/>
              </a:ext>
            </a:extLst>
          </p:cNvPr>
          <p:cNvSpPr txBox="1"/>
          <p:nvPr/>
        </p:nvSpPr>
        <p:spPr>
          <a:xfrm>
            <a:off x="778423" y="194932"/>
            <a:ext cx="5984919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실행 </a:t>
            </a:r>
          </a:p>
        </p:txBody>
      </p:sp>
    </p:spTree>
    <p:extLst>
      <p:ext uri="{BB962C8B-B14F-4D97-AF65-F5344CB8AC3E}">
        <p14:creationId xmlns:p14="http://schemas.microsoft.com/office/powerpoint/2010/main" val="41553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>
            <a:extLst>
              <a:ext uri="{FF2B5EF4-FFF2-40B4-BE49-F238E27FC236}">
                <a16:creationId xmlns:a16="http://schemas.microsoft.com/office/drawing/2014/main" id="{A5EAF7C8-6DA7-4FF8-8986-B7A45500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4" y="1072772"/>
            <a:ext cx="6419173" cy="659287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E273DE4-AB6F-483B-BD96-1922F78AB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77" y="1653664"/>
            <a:ext cx="6419172" cy="2231854"/>
          </a:xfrm>
          <a:prstGeom prst="rect">
            <a:avLst/>
          </a:prstGeom>
        </p:spPr>
      </p:pic>
      <p:sp>
        <p:nvSpPr>
          <p:cNvPr id="1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46549" y="1089737"/>
            <a:ext cx="6455666" cy="659287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6804319-E920-4D56-A98D-0A94E3CA2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656" y="4064731"/>
            <a:ext cx="4643187" cy="34057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B4547E5-F706-47D4-9AE9-468DBA99753E}"/>
              </a:ext>
            </a:extLst>
          </p:cNvPr>
          <p:cNvSpPr/>
          <p:nvPr/>
        </p:nvSpPr>
        <p:spPr>
          <a:xfrm>
            <a:off x="2245122" y="2146333"/>
            <a:ext cx="720080" cy="224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CB48C6CA-3012-4504-B8DD-F3F669562736}"/>
              </a:ext>
            </a:extLst>
          </p:cNvPr>
          <p:cNvCxnSpPr>
            <a:cxnSpLocks/>
          </p:cNvCxnSpPr>
          <p:nvPr/>
        </p:nvCxnSpPr>
        <p:spPr>
          <a:xfrm>
            <a:off x="2389138" y="2370967"/>
            <a:ext cx="0" cy="16937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875F7D1-48A7-45FF-9865-4B794A966B81}"/>
              </a:ext>
            </a:extLst>
          </p:cNvPr>
          <p:cNvSpPr/>
          <p:nvPr/>
        </p:nvSpPr>
        <p:spPr>
          <a:xfrm>
            <a:off x="5485482" y="3630325"/>
            <a:ext cx="591024" cy="255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237">
            <a:extLst>
              <a:ext uri="{FF2B5EF4-FFF2-40B4-BE49-F238E27FC236}">
                <a16:creationId xmlns:a16="http://schemas.microsoft.com/office/drawing/2014/main" id="{BB620EE2-627A-4F8C-BE3B-0446D539D685}"/>
              </a:ext>
            </a:extLst>
          </p:cNvPr>
          <p:cNvSpPr/>
          <p:nvPr/>
        </p:nvSpPr>
        <p:spPr>
          <a:xfrm flipV="1">
            <a:off x="15578" y="649906"/>
            <a:ext cx="7725071" cy="50271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F1E84AF-42E9-47F7-A68B-3F51AD55FA38}"/>
              </a:ext>
            </a:extLst>
          </p:cNvPr>
          <p:cNvSpPr/>
          <p:nvPr/>
        </p:nvSpPr>
        <p:spPr>
          <a:xfrm>
            <a:off x="295074" y="643771"/>
            <a:ext cx="476197" cy="58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0A870-B89A-4B97-A9C8-B567D8B2AA27}"/>
              </a:ext>
            </a:extLst>
          </p:cNvPr>
          <p:cNvSpPr txBox="1"/>
          <p:nvPr/>
        </p:nvSpPr>
        <p:spPr>
          <a:xfrm>
            <a:off x="283983" y="182520"/>
            <a:ext cx="64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45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107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34591A-7B88-4FD4-9E15-E54F5BA52EFF}"/>
              </a:ext>
            </a:extLst>
          </p:cNvPr>
          <p:cNvSpPr txBox="1"/>
          <p:nvPr/>
        </p:nvSpPr>
        <p:spPr>
          <a:xfrm>
            <a:off x="778423" y="194932"/>
            <a:ext cx="5984919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실행 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481CC3-60E1-4E5D-A9DC-EDEB10EFD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03" y="864574"/>
            <a:ext cx="3071334" cy="5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980B775B-01F3-4085-832A-AE4E2A045FD9}"/>
              </a:ext>
            </a:extLst>
          </p:cNvPr>
          <p:cNvSpPr/>
          <p:nvPr/>
        </p:nvSpPr>
        <p:spPr>
          <a:xfrm>
            <a:off x="495349" y="970024"/>
            <a:ext cx="2435282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Step 2. </a:t>
            </a:r>
            <a:r>
              <a:rPr lang="ko-KR" altLang="en-US" sz="1580" dirty="0">
                <a:latin typeface="HY헤드라인M" pitchFamily="18" charset="-127"/>
                <a:ea typeface="HY헤드라인M" pitchFamily="18" charset="-127"/>
              </a:rPr>
              <a:t>대출조건 입력</a:t>
            </a:r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(4)</a:t>
            </a:r>
            <a:endParaRPr lang="ko-KR" altLang="en-US" sz="158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슬라이드 번호 개체 틀 1">
            <a:extLst>
              <a:ext uri="{FF2B5EF4-FFF2-40B4-BE49-F238E27FC236}">
                <a16:creationId xmlns:a16="http://schemas.microsoft.com/office/drawing/2014/main" id="{AB5B0DA3-E1B6-4B0B-96DE-7E269642C1E1}"/>
              </a:ext>
            </a:extLst>
          </p:cNvPr>
          <p:cNvSpPr txBox="1">
            <a:spLocks/>
          </p:cNvSpPr>
          <p:nvPr/>
        </p:nvSpPr>
        <p:spPr>
          <a:xfrm>
            <a:off x="4835946" y="9021528"/>
            <a:ext cx="1792853" cy="511766"/>
          </a:xfrm>
          <a:prstGeom prst="rect">
            <a:avLst/>
          </a:prstGeom>
        </p:spPr>
        <p:txBody>
          <a:bodyPr vert="horz" lIns="104795" tIns="52397" rIns="104795" bIns="52397" rtlCol="0" anchor="ctr"/>
          <a:lstStyle>
            <a:defPPr>
              <a:defRPr lang="ko-KR"/>
            </a:defPPr>
            <a:lvl1pPr marL="0" algn="r" defTabSz="1047948" rtl="0" eaLnBrk="1" latinLnBrk="1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3974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7948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1921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5895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9869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843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67815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1789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587FEB-9D9A-4758-B6A3-0C9C9A309ABF}" type="slidenum">
              <a:rPr lang="ko-KR" altLang="en-US" smtClean="0"/>
              <a:pPr/>
              <a:t>8</a:t>
            </a:fld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8A451E7-92CF-4921-989A-22C8D65CA63F}"/>
              </a:ext>
            </a:extLst>
          </p:cNvPr>
          <p:cNvGrpSpPr/>
          <p:nvPr/>
        </p:nvGrpSpPr>
        <p:grpSpPr>
          <a:xfrm>
            <a:off x="576468" y="7784928"/>
            <a:ext cx="6000739" cy="1714721"/>
            <a:chOff x="398329" y="186758"/>
            <a:chExt cx="6178265" cy="1274611"/>
          </a:xfrm>
        </p:grpSpPr>
        <p:sp>
          <p:nvSpPr>
            <p:cNvPr id="26" name="사각형: 둥근 위쪽 모서리 25">
              <a:extLst>
                <a:ext uri="{FF2B5EF4-FFF2-40B4-BE49-F238E27FC236}">
                  <a16:creationId xmlns:a16="http://schemas.microsoft.com/office/drawing/2014/main" id="{CA678FFC-EDB7-41A3-A3D0-A398693E38F8}"/>
                </a:ext>
              </a:extLst>
            </p:cNvPr>
            <p:cNvSpPr/>
            <p:nvPr/>
          </p:nvSpPr>
          <p:spPr>
            <a:xfrm rot="5400000">
              <a:off x="2850156" y="-2265069"/>
              <a:ext cx="1274611" cy="6178265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사각형: 둥근 위쪽 모서리 4">
              <a:extLst>
                <a:ext uri="{FF2B5EF4-FFF2-40B4-BE49-F238E27FC236}">
                  <a16:creationId xmlns:a16="http://schemas.microsoft.com/office/drawing/2014/main" id="{FF5EFD7C-5A97-4367-AFC1-E3127AC527B0}"/>
                </a:ext>
              </a:extLst>
            </p:cNvPr>
            <p:cNvSpPr txBox="1"/>
            <p:nvPr/>
          </p:nvSpPr>
          <p:spPr>
            <a:xfrm>
              <a:off x="398330" y="248978"/>
              <a:ext cx="6116044" cy="1150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spc="-60" dirty="0">
                  <a:latin typeface="맑은 고딕" pitchFamily="50" charset="-127"/>
                </a:rPr>
                <a:t>대출약정 정보 선택</a:t>
              </a:r>
              <a:r>
                <a:rPr lang="en-US" altLang="ko-KR" sz="1200" b="1" spc="-60" dirty="0">
                  <a:latin typeface="맑은 고딕" pitchFamily="50" charset="-127"/>
                </a:rPr>
                <a:t>:  </a:t>
              </a:r>
              <a:r>
                <a:rPr lang="ko-KR" altLang="en-US" sz="1200" b="1" spc="-60" dirty="0">
                  <a:latin typeface="맑은 고딕" pitchFamily="50" charset="-127"/>
                </a:rPr>
                <a:t>상환방법</a:t>
              </a:r>
              <a:r>
                <a:rPr lang="en-US" altLang="ko-KR" sz="1200" b="1" spc="-60" dirty="0">
                  <a:latin typeface="맑은 고딕" pitchFamily="50" charset="-127"/>
                </a:rPr>
                <a:t>, </a:t>
              </a:r>
              <a:r>
                <a:rPr lang="ko-KR" altLang="en-US" sz="1200" b="1" spc="-60" dirty="0">
                  <a:latin typeface="맑은 고딕" pitchFamily="50" charset="-127"/>
                </a:rPr>
                <a:t>거치기간</a:t>
              </a:r>
              <a:r>
                <a:rPr lang="en-US" altLang="ko-KR" sz="1200" b="1" spc="-60" dirty="0">
                  <a:latin typeface="맑은 고딕" pitchFamily="50" charset="-127"/>
                </a:rPr>
                <a:t>, </a:t>
              </a:r>
              <a:r>
                <a:rPr lang="ko-KR" altLang="en-US" sz="1200" b="1" spc="-60" dirty="0">
                  <a:latin typeface="맑은 고딕" pitchFamily="50" charset="-127"/>
                </a:rPr>
                <a:t>상환기간</a:t>
              </a:r>
              <a:endParaRPr lang="ko-KR" altLang="en-US" sz="1200" b="1" dirty="0">
                <a:latin typeface="맑은 고딕" pitchFamily="50" charset="-127"/>
              </a:endParaRPr>
            </a:p>
            <a:p>
              <a:pPr lvl="0"/>
              <a:endParaRPr lang="en-US" altLang="ko-KR" sz="1200" b="1" dirty="0">
                <a:latin typeface="맑은 고딕" pitchFamily="50" charset="-127"/>
              </a:endParaRPr>
            </a:p>
            <a:p>
              <a:pPr lvl="0"/>
              <a:r>
                <a:rPr lang="en-US" altLang="ko-KR" sz="1200" b="1" dirty="0">
                  <a:latin typeface="맑은 고딕" pitchFamily="50" charset="-127"/>
                </a:rPr>
                <a:t>       </a:t>
              </a:r>
              <a:r>
                <a:rPr lang="ko-KR" altLang="en-US" sz="1200" b="1" dirty="0">
                  <a:latin typeface="맑은 고딕" pitchFamily="50" charset="-127"/>
                </a:rPr>
                <a:t>상환방법</a:t>
              </a:r>
              <a:r>
                <a:rPr lang="en-US" altLang="ko-KR" sz="1200" b="1" dirty="0">
                  <a:latin typeface="맑은 고딕" pitchFamily="50" charset="-127"/>
                </a:rPr>
                <a:t>: </a:t>
              </a:r>
              <a:r>
                <a:rPr lang="ko-KR" altLang="en-US" sz="1200" b="1" dirty="0" err="1">
                  <a:latin typeface="맑은 고딕" pitchFamily="50" charset="-127"/>
                </a:rPr>
                <a:t>원리금균등상환</a:t>
              </a:r>
              <a:r>
                <a:rPr lang="en-US" altLang="ko-KR" sz="1200" b="1" dirty="0">
                  <a:latin typeface="맑은 고딕" pitchFamily="50" charset="-127"/>
                </a:rPr>
                <a:t>, </a:t>
              </a:r>
              <a:r>
                <a:rPr lang="ko-KR" altLang="en-US" sz="1200" b="1" dirty="0" err="1">
                  <a:latin typeface="맑은 고딕" pitchFamily="50" charset="-127"/>
                </a:rPr>
                <a:t>원금균등상환</a:t>
              </a:r>
              <a:endParaRPr lang="ko-KR" altLang="en-US" sz="1200" b="1" dirty="0">
                <a:latin typeface="맑은 고딕" pitchFamily="50" charset="-127"/>
              </a:endParaRPr>
            </a:p>
            <a:p>
              <a:pPr lvl="0"/>
              <a:r>
                <a:rPr lang="ko-KR" altLang="en-US" sz="1200" b="1" dirty="0">
                  <a:latin typeface="맑은 고딕" pitchFamily="50" charset="-127"/>
                </a:rPr>
                <a:t>      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lvl="0"/>
              <a:r>
                <a:rPr lang="en-US" altLang="ko-KR" sz="1200" b="1" dirty="0">
                  <a:latin typeface="맑은 고딕" pitchFamily="50" charset="-127"/>
                </a:rPr>
                <a:t>       </a:t>
              </a:r>
              <a:r>
                <a:rPr lang="ko-KR" altLang="en-US" sz="1200" b="1" dirty="0">
                  <a:latin typeface="맑은 고딕" pitchFamily="50" charset="-127"/>
                </a:rPr>
                <a:t>거치기간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>
                  <a:latin typeface="맑은 고딕" pitchFamily="50" charset="-127"/>
                </a:rPr>
                <a:t>이자 납입기간</a:t>
              </a:r>
              <a:r>
                <a:rPr lang="en-US" altLang="ko-KR" sz="1200" b="1" dirty="0">
                  <a:latin typeface="맑은 고딕" pitchFamily="50" charset="-127"/>
                </a:rPr>
                <a:t>), </a:t>
              </a:r>
              <a:r>
                <a:rPr lang="ko-KR" altLang="en-US" sz="1200" b="1" dirty="0">
                  <a:latin typeface="맑은 고딕" pitchFamily="50" charset="-127"/>
                </a:rPr>
                <a:t>상환기간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>
                  <a:latin typeface="맑은 고딕" pitchFamily="50" charset="-127"/>
                </a:rPr>
                <a:t>원금 및 이자 납입기간</a:t>
              </a:r>
              <a:r>
                <a:rPr lang="en-US" altLang="ko-KR" sz="1200" b="1" dirty="0">
                  <a:latin typeface="맑은 고딕" pitchFamily="50" charset="-127"/>
                </a:rPr>
                <a:t>) </a:t>
              </a:r>
              <a:endParaRPr lang="ko-KR" altLang="en-US" sz="1200" b="1" dirty="0">
                <a:latin typeface="맑은 고딕" pitchFamily="50" charset="-127"/>
              </a:endParaRPr>
            </a:p>
            <a:p>
              <a:pPr lvl="0"/>
              <a:r>
                <a:rPr lang="en-US" altLang="ko-KR" sz="1200" b="1" dirty="0">
                  <a:latin typeface="맑은 고딕" pitchFamily="50" charset="-127"/>
                </a:rPr>
                <a:t>       </a:t>
              </a:r>
            </a:p>
            <a:p>
              <a:pPr lvl="0"/>
              <a:r>
                <a:rPr lang="en-US" altLang="ko-KR" sz="1200" b="1" dirty="0">
                  <a:latin typeface="맑은 고딕" pitchFamily="50" charset="-127"/>
                </a:rPr>
                <a:t> ※ ‘</a:t>
              </a:r>
              <a:r>
                <a:rPr lang="ko-KR" altLang="en-US" sz="1200" b="1" dirty="0">
                  <a:latin typeface="맑은 고딕" pitchFamily="50" charset="-127"/>
                </a:rPr>
                <a:t>상환 시뮬레이션</a:t>
              </a:r>
              <a:r>
                <a:rPr lang="en-US" altLang="ko-KR" sz="1200" b="1" dirty="0">
                  <a:latin typeface="맑은 고딕" pitchFamily="50" charset="-127"/>
                </a:rPr>
                <a:t>’</a:t>
              </a:r>
              <a:r>
                <a:rPr lang="ko-KR" altLang="en-US" sz="1200" b="1" dirty="0">
                  <a:latin typeface="맑은 고딕" pitchFamily="50" charset="-127"/>
                </a:rPr>
                <a:t> 버튼 클릭하여 예상 상환스케줄 계산가능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ko-KR" altLang="en-US" sz="1200" b="1" dirty="0">
                <a:latin typeface="맑은 고딕" pitchFamily="50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860D6E4-0AD5-4F55-A101-AABC449BB460}"/>
              </a:ext>
            </a:extLst>
          </p:cNvPr>
          <p:cNvGrpSpPr/>
          <p:nvPr/>
        </p:nvGrpSpPr>
        <p:grpSpPr>
          <a:xfrm>
            <a:off x="86236" y="7755155"/>
            <a:ext cx="515392" cy="1739870"/>
            <a:chOff x="22664" y="173998"/>
            <a:chExt cx="455751" cy="1300135"/>
          </a:xfrm>
        </p:grpSpPr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E70BD822-3DDD-4429-A864-BB5AEE247C5D}"/>
                </a:ext>
              </a:extLst>
            </p:cNvPr>
            <p:cNvSpPr/>
            <p:nvPr/>
          </p:nvSpPr>
          <p:spPr>
            <a:xfrm>
              <a:off x="22664" y="173998"/>
              <a:ext cx="455751" cy="1300135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사각형: 둥근 모서리 6">
              <a:extLst>
                <a:ext uri="{FF2B5EF4-FFF2-40B4-BE49-F238E27FC236}">
                  <a16:creationId xmlns:a16="http://schemas.microsoft.com/office/drawing/2014/main" id="{428FDE7D-6BB6-4E70-8D84-EAC75D1F05BE}"/>
                </a:ext>
              </a:extLst>
            </p:cNvPr>
            <p:cNvSpPr txBox="1"/>
            <p:nvPr/>
          </p:nvSpPr>
          <p:spPr>
            <a:xfrm>
              <a:off x="44912" y="196246"/>
              <a:ext cx="411255" cy="125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52D4B55-2842-44D7-93C4-4DEA1D6E589D}"/>
              </a:ext>
            </a:extLst>
          </p:cNvPr>
          <p:cNvGrpSpPr/>
          <p:nvPr/>
        </p:nvGrpSpPr>
        <p:grpSpPr>
          <a:xfrm>
            <a:off x="801578" y="8232175"/>
            <a:ext cx="245955" cy="245955"/>
            <a:chOff x="-2250355" y="9105230"/>
            <a:chExt cx="245955" cy="245955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F9A6FE58-2C17-4C99-965B-30B25AACACE0}"/>
                </a:ext>
              </a:extLst>
            </p:cNvPr>
            <p:cNvSpPr/>
            <p:nvPr/>
          </p:nvSpPr>
          <p:spPr>
            <a:xfrm>
              <a:off x="-2250355" y="9105230"/>
              <a:ext cx="245955" cy="245955"/>
            </a:xfrm>
            <a:prstGeom prst="ellipse">
              <a:avLst/>
            </a:prstGeom>
            <a:solidFill>
              <a:srgbClr val="D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8FF32EF8-FDD8-41F9-B878-D6A8ACD5B99D}"/>
                </a:ext>
              </a:extLst>
            </p:cNvPr>
            <p:cNvSpPr/>
            <p:nvPr/>
          </p:nvSpPr>
          <p:spPr>
            <a:xfrm>
              <a:off x="-2194099" y="9173291"/>
              <a:ext cx="145182" cy="109832"/>
            </a:xfrm>
            <a:custGeom>
              <a:avLst/>
              <a:gdLst>
                <a:gd name="connsiteX0" fmla="*/ 140297 w 145182"/>
                <a:gd name="connsiteY0" fmla="*/ 4874 h 109832"/>
                <a:gd name="connsiteX1" fmla="*/ 116753 w 145182"/>
                <a:gd name="connsiteY1" fmla="*/ 4874 h 109832"/>
                <a:gd name="connsiteX2" fmla="*/ 51981 w 145182"/>
                <a:gd name="connsiteY2" fmla="*/ 69638 h 109832"/>
                <a:gd name="connsiteX3" fmla="*/ 28429 w 145182"/>
                <a:gd name="connsiteY3" fmla="*/ 46086 h 109832"/>
                <a:gd name="connsiteX4" fmla="*/ 4878 w 145182"/>
                <a:gd name="connsiteY4" fmla="*/ 46086 h 109832"/>
                <a:gd name="connsiteX5" fmla="*/ 4878 w 145182"/>
                <a:gd name="connsiteY5" fmla="*/ 69638 h 109832"/>
                <a:gd name="connsiteX6" fmla="*/ 40207 w 145182"/>
                <a:gd name="connsiteY6" fmla="*/ 104963 h 109832"/>
                <a:gd name="connsiteX7" fmla="*/ 63742 w 145182"/>
                <a:gd name="connsiteY7" fmla="*/ 104963 h 109832"/>
                <a:gd name="connsiteX8" fmla="*/ 140313 w 145182"/>
                <a:gd name="connsiteY8" fmla="*/ 28421 h 109832"/>
                <a:gd name="connsiteX9" fmla="*/ 140313 w 145182"/>
                <a:gd name="connsiteY9" fmla="*/ 4886 h 10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82" h="109832">
                  <a:moveTo>
                    <a:pt x="140297" y="4874"/>
                  </a:moveTo>
                  <a:cubicBezTo>
                    <a:pt x="133794" y="-1625"/>
                    <a:pt x="123256" y="-1625"/>
                    <a:pt x="116753" y="4874"/>
                  </a:cubicBezTo>
                  <a:lnTo>
                    <a:pt x="51981" y="69638"/>
                  </a:lnTo>
                  <a:lnTo>
                    <a:pt x="28429" y="46086"/>
                  </a:lnTo>
                  <a:cubicBezTo>
                    <a:pt x="21926" y="39583"/>
                    <a:pt x="11381" y="39583"/>
                    <a:pt x="4878" y="46086"/>
                  </a:cubicBezTo>
                  <a:cubicBezTo>
                    <a:pt x="-1626" y="52590"/>
                    <a:pt x="-1626" y="63134"/>
                    <a:pt x="4878" y="69638"/>
                  </a:cubicBezTo>
                  <a:lnTo>
                    <a:pt x="40207" y="104963"/>
                  </a:lnTo>
                  <a:cubicBezTo>
                    <a:pt x="46709" y="111456"/>
                    <a:pt x="57240" y="111456"/>
                    <a:pt x="63742" y="104963"/>
                  </a:cubicBezTo>
                  <a:lnTo>
                    <a:pt x="140313" y="28421"/>
                  </a:lnTo>
                  <a:cubicBezTo>
                    <a:pt x="146806" y="21920"/>
                    <a:pt x="146806" y="11388"/>
                    <a:pt x="140313" y="4886"/>
                  </a:cubicBezTo>
                  <a:close/>
                </a:path>
              </a:pathLst>
            </a:custGeom>
            <a:solidFill>
              <a:srgbClr val="1B4C51"/>
            </a:solidFill>
            <a:ln w="4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34C2F0A-948B-48CD-87C1-B16186C931FA}"/>
              </a:ext>
            </a:extLst>
          </p:cNvPr>
          <p:cNvGrpSpPr/>
          <p:nvPr/>
        </p:nvGrpSpPr>
        <p:grpSpPr>
          <a:xfrm>
            <a:off x="784854" y="8636379"/>
            <a:ext cx="245955" cy="245955"/>
            <a:chOff x="-2250355" y="9105230"/>
            <a:chExt cx="245955" cy="245955"/>
          </a:xfrm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D5223EFA-F554-4AA0-9412-E49A7E84F566}"/>
                </a:ext>
              </a:extLst>
            </p:cNvPr>
            <p:cNvSpPr/>
            <p:nvPr/>
          </p:nvSpPr>
          <p:spPr>
            <a:xfrm>
              <a:off x="-2250355" y="9105230"/>
              <a:ext cx="245955" cy="245955"/>
            </a:xfrm>
            <a:prstGeom prst="ellipse">
              <a:avLst/>
            </a:prstGeom>
            <a:solidFill>
              <a:srgbClr val="D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1B666B12-155C-470C-BF3B-4D16DBB5236F}"/>
                </a:ext>
              </a:extLst>
            </p:cNvPr>
            <p:cNvSpPr/>
            <p:nvPr/>
          </p:nvSpPr>
          <p:spPr>
            <a:xfrm>
              <a:off x="-2194099" y="9173291"/>
              <a:ext cx="145182" cy="109832"/>
            </a:xfrm>
            <a:custGeom>
              <a:avLst/>
              <a:gdLst>
                <a:gd name="connsiteX0" fmla="*/ 140297 w 145182"/>
                <a:gd name="connsiteY0" fmla="*/ 4874 h 109832"/>
                <a:gd name="connsiteX1" fmla="*/ 116753 w 145182"/>
                <a:gd name="connsiteY1" fmla="*/ 4874 h 109832"/>
                <a:gd name="connsiteX2" fmla="*/ 51981 w 145182"/>
                <a:gd name="connsiteY2" fmla="*/ 69638 h 109832"/>
                <a:gd name="connsiteX3" fmla="*/ 28429 w 145182"/>
                <a:gd name="connsiteY3" fmla="*/ 46086 h 109832"/>
                <a:gd name="connsiteX4" fmla="*/ 4878 w 145182"/>
                <a:gd name="connsiteY4" fmla="*/ 46086 h 109832"/>
                <a:gd name="connsiteX5" fmla="*/ 4878 w 145182"/>
                <a:gd name="connsiteY5" fmla="*/ 69638 h 109832"/>
                <a:gd name="connsiteX6" fmla="*/ 40207 w 145182"/>
                <a:gd name="connsiteY6" fmla="*/ 104963 h 109832"/>
                <a:gd name="connsiteX7" fmla="*/ 63742 w 145182"/>
                <a:gd name="connsiteY7" fmla="*/ 104963 h 109832"/>
                <a:gd name="connsiteX8" fmla="*/ 140313 w 145182"/>
                <a:gd name="connsiteY8" fmla="*/ 28421 h 109832"/>
                <a:gd name="connsiteX9" fmla="*/ 140313 w 145182"/>
                <a:gd name="connsiteY9" fmla="*/ 4886 h 10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82" h="109832">
                  <a:moveTo>
                    <a:pt x="140297" y="4874"/>
                  </a:moveTo>
                  <a:cubicBezTo>
                    <a:pt x="133794" y="-1625"/>
                    <a:pt x="123256" y="-1625"/>
                    <a:pt x="116753" y="4874"/>
                  </a:cubicBezTo>
                  <a:lnTo>
                    <a:pt x="51981" y="69638"/>
                  </a:lnTo>
                  <a:lnTo>
                    <a:pt x="28429" y="46086"/>
                  </a:lnTo>
                  <a:cubicBezTo>
                    <a:pt x="21926" y="39583"/>
                    <a:pt x="11381" y="39583"/>
                    <a:pt x="4878" y="46086"/>
                  </a:cubicBezTo>
                  <a:cubicBezTo>
                    <a:pt x="-1626" y="52590"/>
                    <a:pt x="-1626" y="63134"/>
                    <a:pt x="4878" y="69638"/>
                  </a:cubicBezTo>
                  <a:lnTo>
                    <a:pt x="40207" y="104963"/>
                  </a:lnTo>
                  <a:cubicBezTo>
                    <a:pt x="46709" y="111456"/>
                    <a:pt x="57240" y="111456"/>
                    <a:pt x="63742" y="104963"/>
                  </a:cubicBezTo>
                  <a:lnTo>
                    <a:pt x="140313" y="28421"/>
                  </a:lnTo>
                  <a:cubicBezTo>
                    <a:pt x="146806" y="21920"/>
                    <a:pt x="146806" y="11388"/>
                    <a:pt x="140313" y="4886"/>
                  </a:cubicBezTo>
                  <a:close/>
                </a:path>
              </a:pathLst>
            </a:custGeom>
            <a:solidFill>
              <a:srgbClr val="1B4C51"/>
            </a:solidFill>
            <a:ln w="4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927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9">
            <a:extLst>
              <a:ext uri="{FF2B5EF4-FFF2-40B4-BE49-F238E27FC236}">
                <a16:creationId xmlns:a16="http://schemas.microsoft.com/office/drawing/2014/main" id="{570C0538-2474-47F9-8323-95A93EBF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5" y="1097061"/>
            <a:ext cx="6428968" cy="6812632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6FF6DD8B-C0C6-43DB-819E-9902CA7114F9}"/>
              </a:ext>
            </a:extLst>
          </p:cNvPr>
          <p:cNvGrpSpPr/>
          <p:nvPr/>
        </p:nvGrpSpPr>
        <p:grpSpPr>
          <a:xfrm>
            <a:off x="173248" y="1781820"/>
            <a:ext cx="6428967" cy="4812804"/>
            <a:chOff x="7094" y="1494061"/>
            <a:chExt cx="6794500" cy="5100563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995E5AF-0B72-48DB-A7F1-223C445A3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4" y="1494061"/>
              <a:ext cx="6794500" cy="5100563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80FA117-D669-40A5-8CF2-F98CDB57FE8D}"/>
                </a:ext>
              </a:extLst>
            </p:cNvPr>
            <p:cNvSpPr/>
            <p:nvPr/>
          </p:nvSpPr>
          <p:spPr>
            <a:xfrm>
              <a:off x="660946" y="5245406"/>
              <a:ext cx="216024" cy="131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132E0AA-4FCF-4A1A-BF7D-6B65964290AB}"/>
                </a:ext>
              </a:extLst>
            </p:cNvPr>
            <p:cNvSpPr/>
            <p:nvPr/>
          </p:nvSpPr>
          <p:spPr>
            <a:xfrm>
              <a:off x="660946" y="5442223"/>
              <a:ext cx="504056" cy="11983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57EE5532-FD20-4A0F-A4E4-0912C3A3C421}"/>
                </a:ext>
              </a:extLst>
            </p:cNvPr>
            <p:cNvSpPr/>
            <p:nvPr/>
          </p:nvSpPr>
          <p:spPr>
            <a:xfrm>
              <a:off x="660946" y="5627303"/>
              <a:ext cx="504056" cy="14636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D0223AF5-6A7D-4486-BAE0-533464195D1F}"/>
                </a:ext>
              </a:extLst>
            </p:cNvPr>
            <p:cNvSpPr/>
            <p:nvPr/>
          </p:nvSpPr>
          <p:spPr>
            <a:xfrm>
              <a:off x="1128075" y="3191769"/>
              <a:ext cx="248155" cy="153731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816C1C0-4EA7-4113-AF24-DFA111DAB069}"/>
                </a:ext>
              </a:extLst>
            </p:cNvPr>
            <p:cNvSpPr/>
            <p:nvPr/>
          </p:nvSpPr>
          <p:spPr>
            <a:xfrm>
              <a:off x="4477370" y="3191769"/>
              <a:ext cx="648072" cy="1537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46549" y="1097061"/>
            <a:ext cx="6455666" cy="68126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D671C24-C8D1-4F92-943D-D20F8C641687}"/>
              </a:ext>
            </a:extLst>
          </p:cNvPr>
          <p:cNvSpPr/>
          <p:nvPr/>
        </p:nvSpPr>
        <p:spPr>
          <a:xfrm>
            <a:off x="173248" y="3293988"/>
            <a:ext cx="6392354" cy="2975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F2AA0DC-0508-4291-BF2F-EFFA36490AC4}"/>
              </a:ext>
            </a:extLst>
          </p:cNvPr>
          <p:cNvSpPr/>
          <p:nvPr/>
        </p:nvSpPr>
        <p:spPr>
          <a:xfrm>
            <a:off x="4079390" y="5968618"/>
            <a:ext cx="830027" cy="2056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830DB54-CB12-46FE-895B-382551D12002}"/>
              </a:ext>
            </a:extLst>
          </p:cNvPr>
          <p:cNvSpPr/>
          <p:nvPr/>
        </p:nvSpPr>
        <p:spPr>
          <a:xfrm>
            <a:off x="3037210" y="6390332"/>
            <a:ext cx="864096" cy="2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5632A1F1-FB7D-4C07-9525-BD7A96D7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85" y="1739791"/>
            <a:ext cx="3032027" cy="30759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D7C8AE4-B3A4-4005-8C64-9B4CCBAE28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0" t="11944" r="1" b="-1"/>
          <a:stretch/>
        </p:blipFill>
        <p:spPr>
          <a:xfrm>
            <a:off x="192285" y="2255420"/>
            <a:ext cx="2540368" cy="18582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2C446E9-036C-41CB-A4A5-41AC946FBE7C}"/>
              </a:ext>
            </a:extLst>
          </p:cNvPr>
          <p:cNvSpPr/>
          <p:nvPr/>
        </p:nvSpPr>
        <p:spPr>
          <a:xfrm>
            <a:off x="791925" y="2570748"/>
            <a:ext cx="720590" cy="10997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30914F8-7D7F-4AFA-B29E-C87E67CB6312}"/>
              </a:ext>
            </a:extLst>
          </p:cNvPr>
          <p:cNvSpPr/>
          <p:nvPr/>
        </p:nvSpPr>
        <p:spPr>
          <a:xfrm>
            <a:off x="791924" y="2546322"/>
            <a:ext cx="793423" cy="1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>
                <a:solidFill>
                  <a:schemeClr val="tx1">
                    <a:lumMod val="50000"/>
                    <a:lumOff val="50000"/>
                  </a:schemeClr>
                </a:solidFill>
              </a:rPr>
              <a:t>개인정보 입력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D8E38AC-EF89-4B76-9E93-7564EEC0F5A5}"/>
              </a:ext>
            </a:extLst>
          </p:cNvPr>
          <p:cNvGrpSpPr/>
          <p:nvPr/>
        </p:nvGrpSpPr>
        <p:grpSpPr>
          <a:xfrm>
            <a:off x="604629" y="7991059"/>
            <a:ext cx="5997586" cy="1530449"/>
            <a:chOff x="398329" y="186758"/>
            <a:chExt cx="6178265" cy="1274611"/>
          </a:xfrm>
        </p:grpSpPr>
        <p:sp>
          <p:nvSpPr>
            <p:cNvPr id="24" name="사각형: 둥근 위쪽 모서리 23">
              <a:extLst>
                <a:ext uri="{FF2B5EF4-FFF2-40B4-BE49-F238E27FC236}">
                  <a16:creationId xmlns:a16="http://schemas.microsoft.com/office/drawing/2014/main" id="{C608869E-08E7-4AF9-BF4F-B694F97FA494}"/>
                </a:ext>
              </a:extLst>
            </p:cNvPr>
            <p:cNvSpPr/>
            <p:nvPr/>
          </p:nvSpPr>
          <p:spPr>
            <a:xfrm rot="5400000">
              <a:off x="2850156" y="-2265069"/>
              <a:ext cx="1274611" cy="6178265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사각형: 둥근 위쪽 모서리 4">
              <a:extLst>
                <a:ext uri="{FF2B5EF4-FFF2-40B4-BE49-F238E27FC236}">
                  <a16:creationId xmlns:a16="http://schemas.microsoft.com/office/drawing/2014/main" id="{EACB366A-0B94-459C-B013-44498A30FEEA}"/>
                </a:ext>
              </a:extLst>
            </p:cNvPr>
            <p:cNvSpPr txBox="1"/>
            <p:nvPr/>
          </p:nvSpPr>
          <p:spPr>
            <a:xfrm>
              <a:off x="398330" y="248978"/>
              <a:ext cx="6116044" cy="1150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marL="171450" lvl="0" indent="-171450" hangingPunct="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학자금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 err="1">
                  <a:latin typeface="맑은 고딕" pitchFamily="50" charset="-127"/>
                </a:rPr>
                <a:t>학습비</a:t>
              </a:r>
              <a:r>
                <a:rPr lang="en-US" altLang="ko-KR" sz="1200" b="1" dirty="0">
                  <a:latin typeface="맑은 고딕" pitchFamily="50" charset="-127"/>
                </a:rPr>
                <a:t>)</a:t>
              </a:r>
              <a:r>
                <a:rPr lang="ko-KR" altLang="en-US" sz="1200" b="1" dirty="0">
                  <a:latin typeface="맑은 고딕" pitchFamily="50" charset="-127"/>
                </a:rPr>
                <a:t>대출 상환 동의서 확인 후 전자서명 동의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ko-KR" altLang="en-US" sz="1200" b="1" dirty="0">
                <a:latin typeface="맑은 고딕" pitchFamily="50" charset="-127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B2BEC980-04F9-4D85-91C1-D4F068A63801}"/>
              </a:ext>
            </a:extLst>
          </p:cNvPr>
          <p:cNvGrpSpPr/>
          <p:nvPr/>
        </p:nvGrpSpPr>
        <p:grpSpPr>
          <a:xfrm>
            <a:off x="114397" y="7964494"/>
            <a:ext cx="515392" cy="1552389"/>
            <a:chOff x="22664" y="173998"/>
            <a:chExt cx="455751" cy="1300135"/>
          </a:xfrm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B4626DEE-298B-4C72-8395-E8CDC8993E88}"/>
                </a:ext>
              </a:extLst>
            </p:cNvPr>
            <p:cNvSpPr/>
            <p:nvPr/>
          </p:nvSpPr>
          <p:spPr>
            <a:xfrm>
              <a:off x="22664" y="173998"/>
              <a:ext cx="455751" cy="1300135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사각형: 둥근 모서리 6">
              <a:extLst>
                <a:ext uri="{FF2B5EF4-FFF2-40B4-BE49-F238E27FC236}">
                  <a16:creationId xmlns:a16="http://schemas.microsoft.com/office/drawing/2014/main" id="{5B905662-5CA0-4DDA-A3F5-30D98E37FE09}"/>
                </a:ext>
              </a:extLst>
            </p:cNvPr>
            <p:cNvSpPr txBox="1"/>
            <p:nvPr/>
          </p:nvSpPr>
          <p:spPr>
            <a:xfrm>
              <a:off x="44912" y="196246"/>
              <a:ext cx="411255" cy="125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19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DD2AD10D-ECD0-4B28-8242-D8E375E2A432}"/>
              </a:ext>
            </a:extLst>
          </p:cNvPr>
          <p:cNvSpPr/>
          <p:nvPr/>
        </p:nvSpPr>
        <p:spPr>
          <a:xfrm>
            <a:off x="295074" y="643771"/>
            <a:ext cx="476197" cy="58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174793-36F4-443E-A0EC-100FEC77B01D}"/>
              </a:ext>
            </a:extLst>
          </p:cNvPr>
          <p:cNvSpPr txBox="1"/>
          <p:nvPr/>
        </p:nvSpPr>
        <p:spPr>
          <a:xfrm>
            <a:off x="283983" y="182520"/>
            <a:ext cx="64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45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107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48DD18-F243-4BE9-BDF4-5C0EACCE49A7}"/>
              </a:ext>
            </a:extLst>
          </p:cNvPr>
          <p:cNvSpPr txBox="1"/>
          <p:nvPr/>
        </p:nvSpPr>
        <p:spPr>
          <a:xfrm>
            <a:off x="778423" y="194932"/>
            <a:ext cx="5984919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1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실행 </a:t>
            </a: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120D0226-7E33-46FB-8D54-20388A40A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503" y="886692"/>
            <a:ext cx="3071334" cy="5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직사각형 39">
            <a:extLst>
              <a:ext uri="{FF2B5EF4-FFF2-40B4-BE49-F238E27FC236}">
                <a16:creationId xmlns:a16="http://schemas.microsoft.com/office/drawing/2014/main" id="{9315C0DD-5788-48B5-95B5-EE0DC01D3390}"/>
              </a:ext>
            </a:extLst>
          </p:cNvPr>
          <p:cNvSpPr/>
          <p:nvPr/>
        </p:nvSpPr>
        <p:spPr>
          <a:xfrm>
            <a:off x="613972" y="992142"/>
            <a:ext cx="2198039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580" dirty="0">
                <a:latin typeface="HY헤드라인M" pitchFamily="18" charset="-127"/>
                <a:ea typeface="HY헤드라인M" pitchFamily="18" charset="-127"/>
              </a:rPr>
              <a:t>Step 3. </a:t>
            </a:r>
            <a:r>
              <a:rPr lang="ko-KR" altLang="en-US" sz="1580" dirty="0">
                <a:latin typeface="HY헤드라인M" pitchFamily="18" charset="-127"/>
                <a:ea typeface="HY헤드라인M" pitchFamily="18" charset="-127"/>
              </a:rPr>
              <a:t>사후관리 확약</a:t>
            </a:r>
          </a:p>
        </p:txBody>
      </p:sp>
    </p:spTree>
    <p:extLst>
      <p:ext uri="{BB962C8B-B14F-4D97-AF65-F5344CB8AC3E}">
        <p14:creationId xmlns:p14="http://schemas.microsoft.com/office/powerpoint/2010/main" val="387220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62953</TotalTime>
  <Words>887</Words>
  <Application>Microsoft Office PowerPoint</Application>
  <PresentationFormat>사용자 지정</PresentationFormat>
  <Paragraphs>191</Paragraphs>
  <Slides>15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HY동녘M</vt:lpstr>
      <vt:lpstr>HY헤드라인M</vt:lpstr>
      <vt:lpstr>맑은 고딕</vt:lpstr>
      <vt:lpstr>카페24 단정해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profiler</cp:lastModifiedBy>
  <cp:revision>1378</cp:revision>
  <cp:lastPrinted>2022-11-28T07:51:23Z</cp:lastPrinted>
  <dcterms:created xsi:type="dcterms:W3CDTF">2011-12-07T10:41:16Z</dcterms:created>
  <dcterms:modified xsi:type="dcterms:W3CDTF">2024-12-31T01:34:21Z</dcterms:modified>
</cp:coreProperties>
</file>