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73" r:id="rId2"/>
    <p:sldId id="256" r:id="rId3"/>
    <p:sldId id="257" r:id="rId4"/>
    <p:sldId id="334" r:id="rId5"/>
    <p:sldId id="259" r:id="rId6"/>
    <p:sldId id="332" r:id="rId7"/>
    <p:sldId id="296" r:id="rId8"/>
    <p:sldId id="302" r:id="rId9"/>
    <p:sldId id="303" r:id="rId10"/>
    <p:sldId id="319" r:id="rId11"/>
    <p:sldId id="335" r:id="rId12"/>
    <p:sldId id="338" r:id="rId13"/>
    <p:sldId id="339" r:id="rId14"/>
  </p:sldIdLst>
  <p:sldSz cx="7740650" cy="10729913"/>
  <p:notesSz cx="6807200" cy="9939338"/>
  <p:defaultTextStyle>
    <a:defPPr>
      <a:defRPr lang="ko-KR"/>
    </a:defPPr>
    <a:lvl1pPr marL="0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3974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7948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71921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95895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19869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43843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67815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91789" algn="l" defTabSz="1047948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1">
          <p15:clr>
            <a:srgbClr val="A4A3A4"/>
          </p15:clr>
        </p15:guide>
        <p15:guide id="2" pos="4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BE1F3"/>
    <a:srgbClr val="FFFFFF"/>
    <a:srgbClr val="EAECF0"/>
    <a:srgbClr val="B7D2F4"/>
    <a:srgbClr val="1F497D"/>
    <a:srgbClr val="1A61AF"/>
    <a:srgbClr val="F8F8FA"/>
    <a:srgbClr val="488DC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9669" autoAdjust="0"/>
  </p:normalViewPr>
  <p:slideViewPr>
    <p:cSldViewPr>
      <p:cViewPr varScale="1">
        <p:scale>
          <a:sx n="74" d="100"/>
          <a:sy n="74" d="100"/>
        </p:scale>
        <p:origin x="3378" y="66"/>
      </p:cViewPr>
      <p:guideLst>
        <p:guide orient="horz" pos="3381"/>
        <p:guide pos="4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>
        <a:solidFill>
          <a:srgbClr val="EAECF0"/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한국장학재단 홈페이지 경로 </a:t>
          </a:r>
          <a:r>
            <a:rPr lang="en-US" altLang="en-US" sz="1200" b="1" u="none" dirty="0">
              <a:latin typeface="맑은 고딕" pitchFamily="50" charset="-127"/>
              <a:ea typeface="맑은 고딕" pitchFamily="50" charset="-127"/>
            </a:rPr>
            <a:t> “http://www.kosaf.go.kr”</a:t>
          </a:r>
          <a:endParaRPr lang="ko-KR" altLang="en-US" sz="1200" b="1" u="none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5ACA94F0-6071-4E83-B1B3-A7A250438CF8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학자금대출 신청에 앞서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본인명의 전자서명수단 준비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필수</a:t>
          </a:r>
        </a:p>
      </dgm:t>
    </dgm:pt>
    <dgm:pt modelId="{CD4A4B24-2B7E-4162-847A-B716EB8A8314}" type="par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0AB3484C-5A1C-4C11-ADDB-5F5B450A45D2}" type="sib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2C5E7D6A-F426-4779-906F-59A521E705FB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>
            <a:buNone/>
          </a:pP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기존회원</a:t>
          </a: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로그인</a:t>
          </a:r>
        </a:p>
      </dgm:t>
    </dgm:pt>
    <dgm:pt modelId="{3A95BCFE-9918-4C3D-8C73-DD900F9F1CC4}" type="parTrans" cxnId="{89C2BEDC-DD13-499F-8F50-65C8B3D4F6A4}">
      <dgm:prSet/>
      <dgm:spPr/>
      <dgm:t>
        <a:bodyPr/>
        <a:lstStyle/>
        <a:p>
          <a:pPr latinLnBrk="1"/>
          <a:endParaRPr lang="ko-KR" altLang="en-US"/>
        </a:p>
      </dgm:t>
    </dgm:pt>
    <dgm:pt modelId="{AB7B2259-AF14-4741-9C15-84BCAE8971BE}" type="sibTrans" cxnId="{89C2BEDC-DD13-499F-8F50-65C8B3D4F6A4}">
      <dgm:prSet/>
      <dgm:spPr/>
      <dgm:t>
        <a:bodyPr/>
        <a:lstStyle/>
        <a:p>
          <a:pPr latinLnBrk="1"/>
          <a:endParaRPr lang="ko-KR" altLang="en-US"/>
        </a:p>
      </dgm:t>
    </dgm:pt>
    <dgm:pt modelId="{3EA56212-E388-40F6-9BED-CAE1BE59CDE9}">
      <dgm:prSet phldrT="[텍스트]" custT="1"/>
      <dgm:spPr>
        <a:solidFill>
          <a:srgbClr val="B7D2F4"/>
        </a:solidFill>
      </dgm:spPr>
      <dgm:t>
        <a:bodyPr lIns="144000"/>
        <a:lstStyle/>
        <a:p>
          <a:pPr latinLnBrk="1">
            <a:buNone/>
          </a:pP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신규회원</a:t>
          </a:r>
          <a:r>
            <a:rPr lang="en-US" altLang="ko-KR" sz="11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dirty="0">
              <a:latin typeface="맑은 고딕" pitchFamily="50" charset="-127"/>
              <a:ea typeface="맑은 고딕" pitchFamily="50" charset="-127"/>
            </a:rPr>
            <a:t>서비스 이용자 등록</a:t>
          </a:r>
        </a:p>
      </dgm:t>
    </dgm:pt>
    <dgm:pt modelId="{595DD568-1B10-4A81-B1EA-5C9C7B948DDC}" type="parTrans" cxnId="{17FE1B4F-1835-4364-9CC6-2B3FDD5612E4}">
      <dgm:prSet/>
      <dgm:spPr/>
      <dgm:t>
        <a:bodyPr/>
        <a:lstStyle/>
        <a:p>
          <a:pPr latinLnBrk="1"/>
          <a:endParaRPr lang="ko-KR" altLang="en-US"/>
        </a:p>
      </dgm:t>
    </dgm:pt>
    <dgm:pt modelId="{D17A450D-9EB9-4973-8478-AF8A385C40A7}" type="sibTrans" cxnId="{17FE1B4F-1835-4364-9CC6-2B3FDD5612E4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3829" custScaleY="81602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FC092A3B-CAC3-47F7-8EB6-E200C43815F7}" type="presOf" srcId="{5ACA94F0-6071-4E83-B1B3-A7A250438CF8}" destId="{8A581D80-1F9A-4CCB-9C34-FA488F88C2D6}" srcOrd="0" destOrd="3" presId="urn:microsoft.com/office/officeart/2005/8/layout/vList5"/>
    <dgm:cxn modelId="{67EE7C42-8BC6-4D17-90E2-1AD39F3600CE}" type="presOf" srcId="{3EA56212-E388-40F6-9BED-CAE1BE59CDE9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17FE1B4F-1835-4364-9CC6-2B3FDD5612E4}" srcId="{F7004071-7C75-4CF3-B5D6-B2E685FC9369}" destId="{3EA56212-E388-40F6-9BED-CAE1BE59CDE9}" srcOrd="2" destOrd="0" parTransId="{595DD568-1B10-4A81-B1EA-5C9C7B948DDC}" sibTransId="{D17A450D-9EB9-4973-8478-AF8A385C40A7}"/>
    <dgm:cxn modelId="{8790646F-77C3-48D7-9B5E-58B23ED69A4B}" type="presOf" srcId="{2C5E7D6A-F426-4779-906F-59A521E705FB}" destId="{8A581D80-1F9A-4CCB-9C34-FA488F88C2D6}" srcOrd="0" destOrd="1" presId="urn:microsoft.com/office/officeart/2005/8/layout/vList5"/>
    <dgm:cxn modelId="{527B1275-C832-43DE-B3AD-7D975B948E06}" type="presOf" srcId="{F7004071-7C75-4CF3-B5D6-B2E685FC9369}" destId="{4C78533F-7AAD-4CB6-88BE-FD1AB616716C}" srcOrd="0" destOrd="0" presId="urn:microsoft.com/office/officeart/2005/8/layout/vList5"/>
    <dgm:cxn modelId="{C011389F-E3CF-43F9-B969-7F65B13B2B87}" type="presOf" srcId="{7F501EE4-566E-4596-9A82-27D1BB93A75B}" destId="{8A581D80-1F9A-4CCB-9C34-FA488F88C2D6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BDD016CE-0B1E-43E4-923E-EEE56D83C62C}" srcId="{F7004071-7C75-4CF3-B5D6-B2E685FC9369}" destId="{5ACA94F0-6071-4E83-B1B3-A7A250438CF8}" srcOrd="3" destOrd="0" parTransId="{CD4A4B24-2B7E-4162-847A-B716EB8A8314}" sibTransId="{0AB3484C-5A1C-4C11-ADDB-5F5B450A45D2}"/>
    <dgm:cxn modelId="{B6867DD2-F3E0-4734-B29B-5EC36FF7A1BD}" type="presOf" srcId="{218D5441-5851-4FC0-BB24-282C8165F00C}" destId="{C7C497F2-849B-4E5E-A88B-D0987A5872E4}" srcOrd="0" destOrd="0" presId="urn:microsoft.com/office/officeart/2005/8/layout/vList5"/>
    <dgm:cxn modelId="{89C2BEDC-DD13-499F-8F50-65C8B3D4F6A4}" srcId="{F7004071-7C75-4CF3-B5D6-B2E685FC9369}" destId="{2C5E7D6A-F426-4779-906F-59A521E705FB}" srcOrd="1" destOrd="0" parTransId="{3A95BCFE-9918-4C3D-8C73-DD900F9F1CC4}" sibTransId="{AB7B2259-AF14-4741-9C15-84BCAE8971BE}"/>
    <dgm:cxn modelId="{FEC5FDFD-534C-44A0-8E96-001B02C9B503}" type="presParOf" srcId="{C7C497F2-849B-4E5E-A88B-D0987A5872E4}" destId="{2228270F-0C79-4BDC-9BF7-E4A7C3B5BCD3}" srcOrd="0" destOrd="0" presId="urn:microsoft.com/office/officeart/2005/8/layout/vList5"/>
    <dgm:cxn modelId="{3BEF1CF7-17C7-4C65-A3B6-181B71E38565}" type="presParOf" srcId="{2228270F-0C79-4BDC-9BF7-E4A7C3B5BCD3}" destId="{4C78533F-7AAD-4CB6-88BE-FD1AB616716C}" srcOrd="0" destOrd="0" presId="urn:microsoft.com/office/officeart/2005/8/layout/vList5"/>
    <dgm:cxn modelId="{CDD31D3F-79B0-4883-8D03-372126D5C1F6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C08C890-E124-466A-B2B2-0D77E2A80679}" type="presOf" srcId="{218D5441-5851-4FC0-BB24-282C8165F00C}" destId="{C7C497F2-849B-4E5E-A88B-D0987A5872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621BD92-6D43-432E-81E3-FEAE0A751FFF}" type="presOf" srcId="{218D5441-5851-4FC0-BB24-282C8165F00C}" destId="{C7C497F2-849B-4E5E-A88B-D0987A5872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3192013" y="-2571022"/>
          <a:ext cx="1395016" cy="6887519"/>
        </a:xfrm>
        <a:prstGeom prst="round2SameRect">
          <a:avLst/>
        </a:prstGeom>
        <a:solidFill>
          <a:srgbClr val="B7D2F4"/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한국장학재단 홈페이지 경로 </a:t>
          </a:r>
          <a:r>
            <a:rPr lang="en-US" altLang="en-US" sz="1200" b="1" u="none" kern="1200" dirty="0">
              <a:latin typeface="맑은 고딕" pitchFamily="50" charset="-127"/>
              <a:ea typeface="맑은 고딕" pitchFamily="50" charset="-127"/>
            </a:rPr>
            <a:t> “http://www.kosaf.go.kr”</a:t>
          </a:r>
          <a:endParaRPr lang="ko-KR" altLang="en-US" sz="1200" b="1" u="none" kern="120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기존회원</a:t>
          </a: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로그인</a:t>
          </a: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 -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신규회원</a:t>
          </a:r>
          <a:r>
            <a:rPr lang="en-US" altLang="ko-KR" sz="11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100" b="1" u="none" kern="1200" dirty="0">
              <a:latin typeface="맑은 고딕" pitchFamily="50" charset="-127"/>
              <a:ea typeface="맑은 고딕" pitchFamily="50" charset="-127"/>
            </a:rPr>
            <a:t>서비스 이용자 등록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학자금대출 신청에 앞서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본인명의 전자서명수단 준비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공동인증서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간편인증서 등</a:t>
          </a:r>
          <a:r>
            <a:rPr lang="en-US" altLang="ko-KR" sz="1200" b="1" u="none" kern="1200" dirty="0">
              <a:solidFill>
                <a:srgbClr val="0000FF"/>
              </a:solidFill>
              <a:effectLst/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kern="12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필수</a:t>
          </a:r>
        </a:p>
      </dsp:txBody>
      <dsp:txXfrm rot="-5400000">
        <a:off x="445762" y="243328"/>
        <a:ext cx="6819420" cy="1258818"/>
      </dsp:txXfrm>
    </dsp:sp>
    <dsp:sp modelId="{4C78533F-7AAD-4CB6-88BE-FD1AB616716C}">
      <dsp:nvSpPr>
        <dsp:cNvPr id="0" name=""/>
        <dsp:cNvSpPr/>
      </dsp:nvSpPr>
      <dsp:spPr>
        <a:xfrm>
          <a:off x="0" y="161261"/>
          <a:ext cx="508070" cy="1422951"/>
        </a:xfrm>
        <a:prstGeom prst="roundRect">
          <a:avLst/>
        </a:prstGeom>
        <a:solidFill>
          <a:srgbClr val="EAEC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802" y="186063"/>
        <a:ext cx="458466" cy="1373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829A6350-2B31-4A0F-8CF8-990B948BBDF2}" type="datetimeFigureOut">
              <a:rPr lang="ko-KR" altLang="en-US" smtClean="0"/>
              <a:pPr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44538"/>
            <a:ext cx="2686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2" y="4721188"/>
            <a:ext cx="5445760" cy="4472702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40650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1" y="9440650"/>
            <a:ext cx="2949786" cy="49696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DFAC497D-097E-46F4-86FF-63DA07557A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9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3974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7948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1921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5895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9869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3843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67815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1789" algn="l" defTabSz="1047948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44538"/>
            <a:ext cx="2686050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/>
              <a:t>안녕하십니까</a:t>
            </a:r>
            <a:r>
              <a:rPr lang="en-US" altLang="ko-KR"/>
              <a:t>? 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한국장학재단 이사장 이경숙입니다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r>
              <a:rPr lang="ko-KR" altLang="en-US"/>
              <a:t>저희 </a:t>
            </a:r>
            <a:r>
              <a:rPr lang="ko-KR" altLang="en-US" b="1"/>
              <a:t>재단 선진화 추진실적</a:t>
            </a:r>
            <a:r>
              <a:rPr lang="ko-KR" altLang="en-US"/>
              <a:t>을 </a:t>
            </a:r>
            <a:r>
              <a:rPr lang="ko-KR" altLang="en-US" b="1"/>
              <a:t>보고</a:t>
            </a:r>
            <a:r>
              <a:rPr lang="ko-KR" altLang="en-US"/>
              <a:t> 드리겠습니다</a:t>
            </a:r>
            <a:r>
              <a:rPr lang="en-US" altLang="ko-KR"/>
              <a:t>.</a:t>
            </a:r>
            <a:endParaRPr lang="ko-KR" altLang="en-US"/>
          </a:p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60193-121F-4D2A-A706-ED4CE7CD15DE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69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995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60575" y="744538"/>
            <a:ext cx="2686050" cy="3727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0550" y="3333237"/>
            <a:ext cx="6579554" cy="22999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61101" y="6080285"/>
            <a:ext cx="5418455" cy="27420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9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CD7-C49E-41FF-AD6D-AFCE8BE9B153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0D24-7DC7-4C39-A45F-C3E5ED32D1DD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611973" y="429704"/>
            <a:ext cx="1741646" cy="9155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87035" y="429704"/>
            <a:ext cx="5095928" cy="9155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0B9E-9F60-416C-8063-687665475C70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6EA9-E318-4E6A-A855-1C797EDBE3A5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458" y="6894964"/>
            <a:ext cx="6579554" cy="21310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1458" y="4547798"/>
            <a:ext cx="6579554" cy="234716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9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79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9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38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7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1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D2AA-AAFF-4946-A330-D0C6C8753D80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7034" y="2503649"/>
            <a:ext cx="3418787" cy="7081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934834" y="2503649"/>
            <a:ext cx="3418787" cy="7081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DF07-9093-4C7B-99C2-E22391D1924D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7036" y="2401817"/>
            <a:ext cx="3420131" cy="100096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74" indent="0">
              <a:buNone/>
              <a:defRPr sz="2300" b="1"/>
            </a:lvl2pPr>
            <a:lvl3pPr marL="1047948" indent="0">
              <a:buNone/>
              <a:defRPr sz="2000" b="1"/>
            </a:lvl3pPr>
            <a:lvl4pPr marL="1571921" indent="0">
              <a:buNone/>
              <a:defRPr sz="1800" b="1"/>
            </a:lvl4pPr>
            <a:lvl5pPr marL="2095895" indent="0">
              <a:buNone/>
              <a:defRPr sz="1800" b="1"/>
            </a:lvl5pPr>
            <a:lvl6pPr marL="2619869" indent="0">
              <a:buNone/>
              <a:defRPr sz="1800" b="1"/>
            </a:lvl6pPr>
            <a:lvl7pPr marL="3143843" indent="0">
              <a:buNone/>
              <a:defRPr sz="1800" b="1"/>
            </a:lvl7pPr>
            <a:lvl8pPr marL="3667815" indent="0">
              <a:buNone/>
              <a:defRPr sz="1800" b="1"/>
            </a:lvl8pPr>
            <a:lvl9pPr marL="4191789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7036" y="3402777"/>
            <a:ext cx="3420131" cy="618211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932148" y="2401817"/>
            <a:ext cx="3421475" cy="100096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74" indent="0">
              <a:buNone/>
              <a:defRPr sz="2300" b="1"/>
            </a:lvl2pPr>
            <a:lvl3pPr marL="1047948" indent="0">
              <a:buNone/>
              <a:defRPr sz="2000" b="1"/>
            </a:lvl3pPr>
            <a:lvl4pPr marL="1571921" indent="0">
              <a:buNone/>
              <a:defRPr sz="1800" b="1"/>
            </a:lvl4pPr>
            <a:lvl5pPr marL="2095895" indent="0">
              <a:buNone/>
              <a:defRPr sz="1800" b="1"/>
            </a:lvl5pPr>
            <a:lvl6pPr marL="2619869" indent="0">
              <a:buNone/>
              <a:defRPr sz="1800" b="1"/>
            </a:lvl6pPr>
            <a:lvl7pPr marL="3143843" indent="0">
              <a:buNone/>
              <a:defRPr sz="1800" b="1"/>
            </a:lvl7pPr>
            <a:lvl8pPr marL="3667815" indent="0">
              <a:buNone/>
              <a:defRPr sz="1800" b="1"/>
            </a:lvl8pPr>
            <a:lvl9pPr marL="4191789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932148" y="3402777"/>
            <a:ext cx="3421475" cy="618211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DDA4-CC2E-4102-B8FE-208571E37322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A90A-F7D1-4E41-86C8-6CBF5ECDC22B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1CFE-0274-44E2-8E7A-269096E92E72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7038" y="427216"/>
            <a:ext cx="2546621" cy="18181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26380" y="427218"/>
            <a:ext cx="4327240" cy="9157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7038" y="2245334"/>
            <a:ext cx="2546621" cy="7339559"/>
          </a:xfrm>
        </p:spPr>
        <p:txBody>
          <a:bodyPr/>
          <a:lstStyle>
            <a:lvl1pPr marL="0" indent="0">
              <a:buNone/>
              <a:defRPr sz="1600"/>
            </a:lvl1pPr>
            <a:lvl2pPr marL="523974" indent="0">
              <a:buNone/>
              <a:defRPr sz="1400"/>
            </a:lvl2pPr>
            <a:lvl3pPr marL="1047948" indent="0">
              <a:buNone/>
              <a:defRPr sz="1100"/>
            </a:lvl3pPr>
            <a:lvl4pPr marL="1571921" indent="0">
              <a:buNone/>
              <a:defRPr sz="1000"/>
            </a:lvl4pPr>
            <a:lvl5pPr marL="2095895" indent="0">
              <a:buNone/>
              <a:defRPr sz="1000"/>
            </a:lvl5pPr>
            <a:lvl6pPr marL="2619869" indent="0">
              <a:buNone/>
              <a:defRPr sz="1000"/>
            </a:lvl6pPr>
            <a:lvl7pPr marL="3143843" indent="0">
              <a:buNone/>
              <a:defRPr sz="1000"/>
            </a:lvl7pPr>
            <a:lvl8pPr marL="3667815" indent="0">
              <a:buNone/>
              <a:defRPr sz="1000"/>
            </a:lvl8pPr>
            <a:lvl9pPr marL="419178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2C92-7840-40D4-A28F-9E837FEC4546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7223" y="7510943"/>
            <a:ext cx="4644390" cy="88671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17223" y="958740"/>
            <a:ext cx="4644390" cy="6437948"/>
          </a:xfrm>
        </p:spPr>
        <p:txBody>
          <a:bodyPr/>
          <a:lstStyle>
            <a:lvl1pPr marL="0" indent="0">
              <a:buNone/>
              <a:defRPr sz="3700"/>
            </a:lvl1pPr>
            <a:lvl2pPr marL="523974" indent="0">
              <a:buNone/>
              <a:defRPr sz="3200"/>
            </a:lvl2pPr>
            <a:lvl3pPr marL="1047948" indent="0">
              <a:buNone/>
              <a:defRPr sz="2800"/>
            </a:lvl3pPr>
            <a:lvl4pPr marL="1571921" indent="0">
              <a:buNone/>
              <a:defRPr sz="2300"/>
            </a:lvl4pPr>
            <a:lvl5pPr marL="2095895" indent="0">
              <a:buNone/>
              <a:defRPr sz="2300"/>
            </a:lvl5pPr>
            <a:lvl6pPr marL="2619869" indent="0">
              <a:buNone/>
              <a:defRPr sz="2300"/>
            </a:lvl6pPr>
            <a:lvl7pPr marL="3143843" indent="0">
              <a:buNone/>
              <a:defRPr sz="2300"/>
            </a:lvl7pPr>
            <a:lvl8pPr marL="3667815" indent="0">
              <a:buNone/>
              <a:defRPr sz="2300"/>
            </a:lvl8pPr>
            <a:lvl9pPr marL="4191789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7223" y="8397656"/>
            <a:ext cx="4644390" cy="1259274"/>
          </a:xfrm>
        </p:spPr>
        <p:txBody>
          <a:bodyPr/>
          <a:lstStyle>
            <a:lvl1pPr marL="0" indent="0">
              <a:buNone/>
              <a:defRPr sz="1600"/>
            </a:lvl1pPr>
            <a:lvl2pPr marL="523974" indent="0">
              <a:buNone/>
              <a:defRPr sz="1400"/>
            </a:lvl2pPr>
            <a:lvl3pPr marL="1047948" indent="0">
              <a:buNone/>
              <a:defRPr sz="1100"/>
            </a:lvl3pPr>
            <a:lvl4pPr marL="1571921" indent="0">
              <a:buNone/>
              <a:defRPr sz="1000"/>
            </a:lvl4pPr>
            <a:lvl5pPr marL="2095895" indent="0">
              <a:buNone/>
              <a:defRPr sz="1000"/>
            </a:lvl5pPr>
            <a:lvl6pPr marL="2619869" indent="0">
              <a:buNone/>
              <a:defRPr sz="1000"/>
            </a:lvl6pPr>
            <a:lvl7pPr marL="3143843" indent="0">
              <a:buNone/>
              <a:defRPr sz="1000"/>
            </a:lvl7pPr>
            <a:lvl8pPr marL="3667815" indent="0">
              <a:buNone/>
              <a:defRPr sz="1000"/>
            </a:lvl8pPr>
            <a:lvl9pPr marL="419178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1D5F-4BC4-45A7-B2B0-0B3DFA75B155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87034" y="429694"/>
            <a:ext cx="6966585" cy="1788318"/>
          </a:xfrm>
          <a:prstGeom prst="rect">
            <a:avLst/>
          </a:prstGeom>
        </p:spPr>
        <p:txBody>
          <a:bodyPr vert="horz" lIns="104795" tIns="52397" rIns="104795" bIns="5239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7034" y="2503649"/>
            <a:ext cx="6966585" cy="7081246"/>
          </a:xfrm>
          <a:prstGeom prst="rect">
            <a:avLst/>
          </a:prstGeom>
        </p:spPr>
        <p:txBody>
          <a:bodyPr vert="horz" lIns="104795" tIns="52397" rIns="104795" bIns="5239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87037" y="9945043"/>
            <a:ext cx="1806153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32D3-D0CA-46F9-AD3B-A587E4ADA427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4726" y="9945043"/>
            <a:ext cx="2451206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547470" y="9945043"/>
            <a:ext cx="1806153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7948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981" indent="-392981" algn="l" defTabSz="1047948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1457" indent="-327483" algn="l" defTabSz="1047948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934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908" indent="-261987" algn="l" defTabSz="1047948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882" indent="-261987" algn="l" defTabSz="1047948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856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28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802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3776" indent="-261987" algn="l" defTabSz="1047948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3974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948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921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895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869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843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815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91789" algn="l" defTabSz="104794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png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78D1233B-3CC5-4757-9DCF-591CC1A3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7740651" cy="107299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7C89CF-2B20-4F33-BDC3-5F36B24FF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61" y="279400"/>
            <a:ext cx="7200663" cy="971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17" y="2700660"/>
            <a:ext cx="7344215" cy="2229476"/>
          </a:xfrm>
          <a:prstGeom prst="rect">
            <a:avLst/>
          </a:prstGeom>
          <a:noFill/>
        </p:spPr>
        <p:txBody>
          <a:bodyPr wrap="square" lIns="104795" tIns="52397" rIns="104795" bIns="52397">
            <a:spAutoFit/>
          </a:bodyPr>
          <a:lstStyle/>
          <a:p>
            <a:pPr algn="ctr">
              <a:defRPr/>
            </a:pPr>
            <a:r>
              <a:rPr lang="en-US" altLang="ko-KR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2025</a:t>
            </a:r>
            <a:r>
              <a:rPr lang="ko-KR" altLang="en-US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4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학기</a:t>
            </a:r>
            <a:endParaRPr lang="en-US" altLang="ko-KR" sz="4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9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4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학점은행제 학습자 학자금대출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4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신청 매뉴얼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108" y="5078392"/>
            <a:ext cx="4957818" cy="305872"/>
          </a:xfrm>
          <a:prstGeom prst="rect">
            <a:avLst/>
          </a:prstGeom>
          <a:noFill/>
        </p:spPr>
        <p:txBody>
          <a:bodyPr wrap="square" lIns="104795" tIns="52397" rIns="104795" bIns="52397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</a:rPr>
              <a:t>시스템 개선 등으로 인하여 일부 내용은 변경될 수 있음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8205" y="7123691"/>
            <a:ext cx="5425175" cy="1252607"/>
          </a:xfrm>
          <a:prstGeom prst="rect">
            <a:avLst/>
          </a:prstGeom>
          <a:noFill/>
        </p:spPr>
        <p:txBody>
          <a:bodyPr lIns="104795" tIns="52397" rIns="104795" bIns="52397">
            <a:spAutoFit/>
          </a:bodyPr>
          <a:lstStyle/>
          <a:p>
            <a:pPr algn="ctr">
              <a:defRPr/>
            </a:pPr>
            <a:r>
              <a:rPr lang="ko-KR" alt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endParaRPr lang="en-US" altLang="ko-K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학자금대출부</a:t>
            </a:r>
            <a:endParaRPr lang="en-US" altLang="ko-K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8834BC-8F89-41B0-B0C9-5C5CF8A63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61" y="-17780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75163056" descr="EMB00000a780282">
            <a:extLst>
              <a:ext uri="{FF2B5EF4-FFF2-40B4-BE49-F238E27FC236}">
                <a16:creationId xmlns:a16="http://schemas.microsoft.com/office/drawing/2014/main" id="{0786680D-ACFF-4EF7-BBC2-AFF2A4ED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14" y="9531417"/>
            <a:ext cx="1804731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8924019-73BA-44C8-9D2F-555F22B8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75150384" descr="EMB00000a780283">
            <a:extLst>
              <a:ext uri="{FF2B5EF4-FFF2-40B4-BE49-F238E27FC236}">
                <a16:creationId xmlns:a16="http://schemas.microsoft.com/office/drawing/2014/main" id="{2DC5A7D0-6695-4FC0-AD8D-9F51B710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91" y="279399"/>
            <a:ext cx="165973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>
            <a:extLst>
              <a:ext uri="{FF2B5EF4-FFF2-40B4-BE49-F238E27FC236}">
                <a16:creationId xmlns:a16="http://schemas.microsoft.com/office/drawing/2014/main" id="{3DE003EB-8C4C-4C19-8008-BCBFBED3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8" y="1177270"/>
            <a:ext cx="7383654" cy="7604721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0D2FB1AB-73FC-4BC8-A56D-9FB95980C75E}"/>
              </a:ext>
            </a:extLst>
          </p:cNvPr>
          <p:cNvGrpSpPr/>
          <p:nvPr/>
        </p:nvGrpSpPr>
        <p:grpSpPr>
          <a:xfrm>
            <a:off x="146824" y="1816420"/>
            <a:ext cx="7354633" cy="6320805"/>
            <a:chOff x="-2148110" y="614898"/>
            <a:chExt cx="10194899" cy="80014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798F3A4-65F8-443E-A440-F8F138ACF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148110" y="614898"/>
              <a:ext cx="10194899" cy="8001450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837CC3F-1B8F-4BF0-9D03-6257B110F21D}"/>
                </a:ext>
              </a:extLst>
            </p:cNvPr>
            <p:cNvSpPr/>
            <p:nvPr/>
          </p:nvSpPr>
          <p:spPr>
            <a:xfrm>
              <a:off x="-2013807" y="1659890"/>
              <a:ext cx="2232248" cy="2880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6F0F2F-F468-4C93-9813-FCACA8DBAB15}"/>
                </a:ext>
              </a:extLst>
            </p:cNvPr>
            <p:cNvSpPr txBox="1"/>
            <p:nvPr/>
          </p:nvSpPr>
          <p:spPr>
            <a:xfrm>
              <a:off x="-2047977" y="1595128"/>
              <a:ext cx="3750075" cy="32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학점은행제 학습자 학자금대출 신청현황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E75213C-9C26-4A23-A83A-E61A7ECA1526}"/>
                </a:ext>
              </a:extLst>
            </p:cNvPr>
            <p:cNvSpPr/>
            <p:nvPr/>
          </p:nvSpPr>
          <p:spPr>
            <a:xfrm>
              <a:off x="867419" y="2055502"/>
              <a:ext cx="360040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06E3E23-C72D-4121-B8F4-FE6FD52481BD}"/>
                </a:ext>
              </a:extLst>
            </p:cNvPr>
            <p:cNvSpPr/>
            <p:nvPr/>
          </p:nvSpPr>
          <p:spPr>
            <a:xfrm>
              <a:off x="-1581760" y="3925769"/>
              <a:ext cx="648072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A7DF00A-F6B0-4578-BB23-56155990B756}"/>
                </a:ext>
              </a:extLst>
            </p:cNvPr>
            <p:cNvSpPr/>
            <p:nvPr/>
          </p:nvSpPr>
          <p:spPr>
            <a:xfrm>
              <a:off x="-1581759" y="3348732"/>
              <a:ext cx="64807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6A8A7DB-2360-434F-ABCD-C659709DEE99}"/>
                </a:ext>
              </a:extLst>
            </p:cNvPr>
            <p:cNvSpPr/>
            <p:nvPr/>
          </p:nvSpPr>
          <p:spPr>
            <a:xfrm>
              <a:off x="-1581760" y="4551047"/>
              <a:ext cx="648072" cy="144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29865A6-976F-42DF-89D7-E392D9349931}"/>
                </a:ext>
              </a:extLst>
            </p:cNvPr>
            <p:cNvSpPr/>
            <p:nvPr/>
          </p:nvSpPr>
          <p:spPr>
            <a:xfrm>
              <a:off x="-1587339" y="5138118"/>
              <a:ext cx="648072" cy="194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59F8690-BE8D-4789-A3F2-2E7B259C3FFD}"/>
                </a:ext>
              </a:extLst>
            </p:cNvPr>
            <p:cNvSpPr/>
            <p:nvPr/>
          </p:nvSpPr>
          <p:spPr>
            <a:xfrm>
              <a:off x="598499" y="3432868"/>
              <a:ext cx="588211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26B5D25-AD9A-4F98-87E5-FB3425F84333}"/>
                </a:ext>
              </a:extLst>
            </p:cNvPr>
            <p:cNvSpPr/>
            <p:nvPr/>
          </p:nvSpPr>
          <p:spPr>
            <a:xfrm>
              <a:off x="598499" y="4042262"/>
              <a:ext cx="537840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DB69389-B1B8-4CA7-9100-1915B89B7E66}"/>
                </a:ext>
              </a:extLst>
            </p:cNvPr>
            <p:cNvSpPr/>
            <p:nvPr/>
          </p:nvSpPr>
          <p:spPr>
            <a:xfrm>
              <a:off x="567097" y="4660387"/>
              <a:ext cx="81428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8B3EB50-9930-401E-89FD-559F294BCE7E}"/>
                </a:ext>
              </a:extLst>
            </p:cNvPr>
            <p:cNvSpPr/>
            <p:nvPr/>
          </p:nvSpPr>
          <p:spPr>
            <a:xfrm>
              <a:off x="567097" y="5251268"/>
              <a:ext cx="61961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22CFD35-31D3-4738-AF02-20E104E49298}"/>
                </a:ext>
              </a:extLst>
            </p:cNvPr>
            <p:cNvSpPr/>
            <p:nvPr/>
          </p:nvSpPr>
          <p:spPr>
            <a:xfrm>
              <a:off x="3418069" y="3470757"/>
              <a:ext cx="619613" cy="169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D1CDB7A-FDAE-4921-AEE5-61B89FB5D29E}"/>
                </a:ext>
              </a:extLst>
            </p:cNvPr>
            <p:cNvSpPr/>
            <p:nvPr/>
          </p:nvSpPr>
          <p:spPr>
            <a:xfrm>
              <a:off x="3317103" y="3962136"/>
              <a:ext cx="720579" cy="32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2804B44-29D6-4C49-8EEB-FA91E987C705}"/>
                </a:ext>
              </a:extLst>
            </p:cNvPr>
            <p:cNvSpPr/>
            <p:nvPr/>
          </p:nvSpPr>
          <p:spPr>
            <a:xfrm>
              <a:off x="3223399" y="4617146"/>
              <a:ext cx="934958" cy="3226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87B4D1F-1DFE-4001-863F-9F92358E8DA4}"/>
              </a:ext>
            </a:extLst>
          </p:cNvPr>
          <p:cNvSpPr/>
          <p:nvPr/>
        </p:nvSpPr>
        <p:spPr>
          <a:xfrm>
            <a:off x="6174581" y="7885235"/>
            <a:ext cx="1326876" cy="310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슬라이드 번호 개체 틀 1">
            <a:extLst>
              <a:ext uri="{FF2B5EF4-FFF2-40B4-BE49-F238E27FC236}">
                <a16:creationId xmlns:a16="http://schemas.microsoft.com/office/drawing/2014/main" id="{CA055B59-1AB1-4D33-BDAB-AFB136598C36}"/>
              </a:ext>
            </a:extLst>
          </p:cNvPr>
          <p:cNvSpPr txBox="1">
            <a:spLocks/>
          </p:cNvSpPr>
          <p:nvPr/>
        </p:nvSpPr>
        <p:spPr>
          <a:xfrm>
            <a:off x="5547470" y="9945043"/>
            <a:ext cx="1806153" cy="571267"/>
          </a:xfrm>
          <a:prstGeom prst="rect">
            <a:avLst/>
          </a:prstGeom>
        </p:spPr>
        <p:txBody>
          <a:bodyPr vert="horz" lIns="104795" tIns="52397" rIns="104795" bIns="52397" rtlCol="0" anchor="ctr"/>
          <a:lstStyle>
            <a:defPPr>
              <a:defRPr lang="ko-KR"/>
            </a:defPPr>
            <a:lvl1pPr marL="0" algn="r" defTabSz="1047948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3974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7948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1921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5895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9869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843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67815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1789" algn="l" defTabSz="1047948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587FEB-9D9A-4758-B6A3-0C9C9A309ABF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4028FBA-104D-4CBA-A46B-C848F769AFD6}"/>
              </a:ext>
            </a:extLst>
          </p:cNvPr>
          <p:cNvGrpSpPr/>
          <p:nvPr/>
        </p:nvGrpSpPr>
        <p:grpSpPr>
          <a:xfrm>
            <a:off x="691872" y="8988138"/>
            <a:ext cx="6845969" cy="1630332"/>
            <a:chOff x="445761" y="175230"/>
            <a:chExt cx="6887519" cy="1395016"/>
          </a:xfrm>
        </p:grpSpPr>
        <p:sp>
          <p:nvSpPr>
            <p:cNvPr id="26" name="사각형: 둥근 위쪽 모서리 25">
              <a:extLst>
                <a:ext uri="{FF2B5EF4-FFF2-40B4-BE49-F238E27FC236}">
                  <a16:creationId xmlns:a16="http://schemas.microsoft.com/office/drawing/2014/main" id="{56E412F6-BD88-44C3-853A-53230E279612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사각형: 둥근 위쪽 모서리 4">
              <a:extLst>
                <a:ext uri="{FF2B5EF4-FFF2-40B4-BE49-F238E27FC236}">
                  <a16:creationId xmlns:a16="http://schemas.microsoft.com/office/drawing/2014/main" id="{836E67D1-9408-4708-8A0E-00F27003283A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홈페이지 </a:t>
              </a: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학자금대출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학점은행제 학습자 학자금대출 실행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신청현황</a:t>
              </a:r>
              <a:r>
                <a:rPr lang="en-US" altLang="ko-KR" sz="1200" b="1" dirty="0">
                  <a:latin typeface="맑은 고딕" pitchFamily="50" charset="-127"/>
                </a:rPr>
                <a:t>)’</a:t>
              </a:r>
              <a:r>
                <a:rPr lang="ko-KR" altLang="en-US" sz="1200" b="1" dirty="0">
                  <a:latin typeface="맑은 고딕" pitchFamily="50" charset="-127"/>
                </a:rPr>
                <a:t> 에서 신청현황 확인 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신청서 취소</a:t>
              </a:r>
              <a:r>
                <a:rPr lang="en-US" altLang="ko-KR" sz="1200" b="1" dirty="0">
                  <a:latin typeface="맑은 고딕" pitchFamily="50" charset="-127"/>
                </a:rPr>
                <a:t>‘ </a:t>
              </a:r>
              <a:r>
                <a:rPr lang="ko-KR" altLang="en-US" sz="1200" b="1" dirty="0">
                  <a:latin typeface="맑은 고딕" pitchFamily="50" charset="-127"/>
                </a:rPr>
                <a:t>버튼 클릭하여 신청 취소 가능 </a:t>
              </a:r>
              <a:r>
                <a:rPr lang="en-US" altLang="ko-KR" sz="1200" b="1" dirty="0">
                  <a:solidFill>
                    <a:srgbClr val="FF0000"/>
                  </a:solidFill>
                  <a:latin typeface="맑은 고딕" pitchFamily="50" charset="-127"/>
                </a:rPr>
                <a:t>*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itchFamily="50" charset="-127"/>
                </a:rPr>
                <a:t>학자금대출 실행 후 신청 취소 불가</a:t>
              </a:r>
              <a:endParaRPr lang="en-US" altLang="ko-KR" sz="1200" b="1" dirty="0">
                <a:solidFill>
                  <a:srgbClr val="FF0000"/>
                </a:solidFill>
                <a:latin typeface="맑은 고딕" pitchFamily="50" charset="-127"/>
              </a:endParaRPr>
            </a:p>
            <a:p>
              <a:pPr lvl="0"/>
              <a:endParaRPr lang="ko-KR" altLang="en-US" sz="1200" b="1" dirty="0">
                <a:solidFill>
                  <a:srgbClr val="FF0000"/>
                </a:solidFill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/>
                <a:t> ※ 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신청정보 </a:t>
              </a:r>
              <a:r>
                <a:rPr lang="ko-KR" altLang="en-US" sz="1200" b="1" dirty="0" err="1">
                  <a:solidFill>
                    <a:srgbClr val="0000FF"/>
                  </a:solidFill>
                </a:rPr>
                <a:t>오입력한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 경우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, 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신청취소 후 </a:t>
              </a:r>
              <a:r>
                <a:rPr lang="ko-KR" altLang="en-US" sz="1200" b="1" dirty="0" err="1">
                  <a:solidFill>
                    <a:srgbClr val="0000FF"/>
                  </a:solidFill>
                </a:rPr>
                <a:t>재신청</a:t>
              </a:r>
              <a:r>
                <a:rPr lang="en-US" altLang="ko-KR" sz="1200" dirty="0"/>
                <a:t>(</a:t>
              </a:r>
              <a:r>
                <a:rPr lang="ko-KR" altLang="en-US" sz="1200" dirty="0"/>
                <a:t>신청정보를 잘못 입력할</a:t>
              </a:r>
              <a:r>
                <a:rPr lang="ko-KR" altLang="en-US" sz="1200" b="1" dirty="0">
                  <a:solidFill>
                    <a:srgbClr val="FF0000"/>
                  </a:solidFill>
                  <a:latin typeface="맑은 고딕" pitchFamily="50" charset="-127"/>
                </a:rPr>
                <a:t> </a:t>
              </a:r>
              <a:r>
                <a:rPr lang="ko-KR" altLang="en-US" sz="1200" dirty="0"/>
                <a:t>경우</a:t>
              </a:r>
              <a:r>
                <a:rPr lang="en-US" altLang="ko-KR" sz="1200" dirty="0"/>
                <a:t>, </a:t>
              </a:r>
              <a:r>
                <a:rPr lang="ko-KR" altLang="en-US" sz="1200" dirty="0"/>
                <a:t>심사 및 실행     </a:t>
              </a:r>
              <a:endParaRPr lang="en-US" altLang="ko-KR" sz="1200" dirty="0"/>
            </a:p>
            <a:p>
              <a:pPr lvl="0"/>
              <a:r>
                <a:rPr lang="en-US" altLang="ko-KR" sz="1200" dirty="0"/>
                <a:t>    </a:t>
              </a:r>
              <a:r>
                <a:rPr lang="ko-KR" altLang="en-US" sz="1200" dirty="0"/>
                <a:t>에 오류가 발생할 수 있어 정확한 입력 필요</a:t>
              </a:r>
              <a:r>
                <a:rPr lang="en-US" altLang="ko-KR" sz="1200" dirty="0"/>
                <a:t>)</a:t>
              </a:r>
              <a:endParaRPr lang="ko-KR" altLang="en-US" sz="1200" b="1" dirty="0">
                <a:solidFill>
                  <a:srgbClr val="FF0000"/>
                </a:solidFill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D770E47-A6AC-4F65-B522-26A852A2BF78}"/>
              </a:ext>
            </a:extLst>
          </p:cNvPr>
          <p:cNvGrpSpPr/>
          <p:nvPr/>
        </p:nvGrpSpPr>
        <p:grpSpPr>
          <a:xfrm>
            <a:off x="169471" y="8951206"/>
            <a:ext cx="508070" cy="1678218"/>
            <a:chOff x="0" y="161261"/>
            <a:chExt cx="508070" cy="1422951"/>
          </a:xfrm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5F221E72-77D4-4DEB-8E30-7101AD0E94D3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사각형: 둥근 모서리 6">
              <a:extLst>
                <a:ext uri="{FF2B5EF4-FFF2-40B4-BE49-F238E27FC236}">
                  <a16:creationId xmlns:a16="http://schemas.microsoft.com/office/drawing/2014/main" id="{70095E1F-2F9D-4673-9804-A5972564B488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45" name="모서리가 둥근 직사각형 237">
            <a:extLst>
              <a:ext uri="{FF2B5EF4-FFF2-40B4-BE49-F238E27FC236}">
                <a16:creationId xmlns:a16="http://schemas.microsoft.com/office/drawing/2014/main" id="{3D967ABD-D27A-4B91-B1F4-AB596C4E0FF4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CDFFD38-EC07-4041-8018-45EE171FB83B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3764B6-97D7-41AB-B6A2-18FA47D945D1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C58BAC-543A-49F3-B81E-B5405ACAC692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신청확인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1C67A690-BF0F-476A-B692-C04DEE1F0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E34AF8B-D80F-4C79-9539-6BC5F2F89D62}"/>
              </a:ext>
            </a:extLst>
          </p:cNvPr>
          <p:cNvSpPr/>
          <p:nvPr/>
        </p:nvSpPr>
        <p:spPr>
          <a:xfrm>
            <a:off x="401112" y="963289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052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9">
            <a:extLst>
              <a:ext uri="{FF2B5EF4-FFF2-40B4-BE49-F238E27FC236}">
                <a16:creationId xmlns:a16="http://schemas.microsoft.com/office/drawing/2014/main" id="{06EDF11C-6D45-451F-BAB9-E21B7C69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8" y="1177270"/>
            <a:ext cx="7383654" cy="7604721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7C670366-79E2-458B-9640-101E44C4FED9}"/>
              </a:ext>
            </a:extLst>
          </p:cNvPr>
          <p:cNvGrpSpPr/>
          <p:nvPr/>
        </p:nvGrpSpPr>
        <p:grpSpPr>
          <a:xfrm>
            <a:off x="281937" y="5037188"/>
            <a:ext cx="7106114" cy="2848048"/>
            <a:chOff x="281937" y="3767839"/>
            <a:chExt cx="7106114" cy="2416000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0583E1E-FC94-41C6-B1A4-DABD09157DF6}"/>
                </a:ext>
              </a:extLst>
            </p:cNvPr>
            <p:cNvGrpSpPr/>
            <p:nvPr/>
          </p:nvGrpSpPr>
          <p:grpSpPr>
            <a:xfrm>
              <a:off x="281937" y="3767839"/>
              <a:ext cx="7106114" cy="2416000"/>
              <a:chOff x="125909" y="818922"/>
              <a:chExt cx="7106114" cy="2416000"/>
            </a:xfrm>
          </p:grpSpPr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D5220B19-B221-4D53-98A1-C31CDFC890BE}"/>
                  </a:ext>
                </a:extLst>
              </p:cNvPr>
              <p:cNvGrpSpPr/>
              <p:nvPr/>
            </p:nvGrpSpPr>
            <p:grpSpPr>
              <a:xfrm>
                <a:off x="125909" y="818922"/>
                <a:ext cx="7106114" cy="2416000"/>
                <a:chOff x="125909" y="818922"/>
                <a:chExt cx="7106114" cy="2416000"/>
              </a:xfrm>
            </p:grpSpPr>
            <p:grpSp>
              <p:nvGrpSpPr>
                <p:cNvPr id="54" name="그룹 53">
                  <a:extLst>
                    <a:ext uri="{FF2B5EF4-FFF2-40B4-BE49-F238E27FC236}">
                      <a16:creationId xmlns:a16="http://schemas.microsoft.com/office/drawing/2014/main" id="{F10B4A14-AAB8-486B-967A-496E33BC8AB4}"/>
                    </a:ext>
                  </a:extLst>
                </p:cNvPr>
                <p:cNvGrpSpPr/>
                <p:nvPr/>
              </p:nvGrpSpPr>
              <p:grpSpPr>
                <a:xfrm>
                  <a:off x="125909" y="818922"/>
                  <a:ext cx="7106114" cy="2416000"/>
                  <a:chOff x="121122" y="2556644"/>
                  <a:chExt cx="7106114" cy="2416000"/>
                </a:xfrm>
              </p:grpSpPr>
              <p:grpSp>
                <p:nvGrpSpPr>
                  <p:cNvPr id="57" name="그룹 56">
                    <a:extLst>
                      <a:ext uri="{FF2B5EF4-FFF2-40B4-BE49-F238E27FC236}">
                        <a16:creationId xmlns:a16="http://schemas.microsoft.com/office/drawing/2014/main" id="{1B224F5A-6BEC-4423-9298-37E27074A219}"/>
                      </a:ext>
                    </a:extLst>
                  </p:cNvPr>
                  <p:cNvGrpSpPr/>
                  <p:nvPr/>
                </p:nvGrpSpPr>
                <p:grpSpPr>
                  <a:xfrm>
                    <a:off x="121122" y="2556644"/>
                    <a:ext cx="7106114" cy="2416000"/>
                    <a:chOff x="281937" y="3960674"/>
                    <a:chExt cx="7106114" cy="2345700"/>
                  </a:xfrm>
                </p:grpSpPr>
                <p:pic>
                  <p:nvPicPr>
                    <p:cNvPr id="62" name="그림 61">
                      <a:extLst>
                        <a:ext uri="{FF2B5EF4-FFF2-40B4-BE49-F238E27FC236}">
                          <a16:creationId xmlns:a16="http://schemas.microsoft.com/office/drawing/2014/main" id="{A903C444-C890-4E32-9D0D-D25CC7DE71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81937" y="3960674"/>
                      <a:ext cx="7106114" cy="2345700"/>
                    </a:xfrm>
                    <a:prstGeom prst="rect">
                      <a:avLst/>
                    </a:prstGeom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</p:pic>
                <p:sp>
                  <p:nvSpPr>
                    <p:cNvPr id="63" name="직사각형 62">
                      <a:extLst>
                        <a:ext uri="{FF2B5EF4-FFF2-40B4-BE49-F238E27FC236}">
                          <a16:creationId xmlns:a16="http://schemas.microsoft.com/office/drawing/2014/main" id="{B722D2C1-C38A-47BB-9EDD-DC9D42C02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2153" y="4670968"/>
                      <a:ext cx="1260140" cy="1316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4" name="직사각형 63">
                      <a:extLst>
                        <a:ext uri="{FF2B5EF4-FFF2-40B4-BE49-F238E27FC236}">
                          <a16:creationId xmlns:a16="http://schemas.microsoft.com/office/drawing/2014/main" id="{80DDD026-838E-43B2-866D-6F84BFB62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0919" y="4696836"/>
                      <a:ext cx="777478" cy="13168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58" name="그룹 57">
                    <a:extLst>
                      <a:ext uri="{FF2B5EF4-FFF2-40B4-BE49-F238E27FC236}">
                        <a16:creationId xmlns:a16="http://schemas.microsoft.com/office/drawing/2014/main" id="{1B4872B6-EAF7-44E1-9C52-D3D1877A2E4A}"/>
                      </a:ext>
                    </a:extLst>
                  </p:cNvPr>
                  <p:cNvGrpSpPr/>
                  <p:nvPr/>
                </p:nvGrpSpPr>
                <p:grpSpPr>
                  <a:xfrm>
                    <a:off x="169458" y="3018455"/>
                    <a:ext cx="7009441" cy="864097"/>
                    <a:chOff x="-2466379" y="3646063"/>
                    <a:chExt cx="7740650" cy="1171095"/>
                  </a:xfrm>
                </p:grpSpPr>
                <p:pic>
                  <p:nvPicPr>
                    <p:cNvPr id="59" name="그림 58">
                      <a:extLst>
                        <a:ext uri="{FF2B5EF4-FFF2-40B4-BE49-F238E27FC236}">
                          <a16:creationId xmlns:a16="http://schemas.microsoft.com/office/drawing/2014/main" id="{A337D38B-FFFA-4AEE-9441-76CEDF2995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-2466379" y="3646063"/>
                      <a:ext cx="7740650" cy="117109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0" name="직사각형 59">
                      <a:extLst>
                        <a:ext uri="{FF2B5EF4-FFF2-40B4-BE49-F238E27FC236}">
                          <a16:creationId xmlns:a16="http://schemas.microsoft.com/office/drawing/2014/main" id="{45221850-2364-4379-B9CA-7B38D972E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8117" y="3996804"/>
                      <a:ext cx="504056" cy="32864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88BEAAC5-5071-4989-8B31-FB589AF545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4120" y="4040792"/>
                      <a:ext cx="432048" cy="2502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승인</a:t>
                      </a:r>
                    </a:p>
                  </p:txBody>
                </p:sp>
              </p:grpSp>
            </p:grp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422A2488-D4CD-444B-A4D0-CE6A1C81C389}"/>
                    </a:ext>
                  </a:extLst>
                </p:cNvPr>
                <p:cNvSpPr/>
                <p:nvPr/>
              </p:nvSpPr>
              <p:spPr>
                <a:xfrm>
                  <a:off x="174245" y="2182448"/>
                  <a:ext cx="6648408" cy="9878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6694905A-46E9-4411-83F0-11FBED25F1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87996"/>
              <a:stretch/>
            </p:blipFill>
            <p:spPr>
              <a:xfrm>
                <a:off x="413941" y="2176495"/>
                <a:ext cx="6653973" cy="164125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D44FC45F-05C6-4E60-8470-9E29777A5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068"/>
              <a:stretch/>
            </p:blipFill>
            <p:spPr>
              <a:xfrm>
                <a:off x="195834" y="2382896"/>
                <a:ext cx="6194772" cy="839236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D213BF37-9195-4C42-97A0-DAB6AE465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3328" t="15800" b="72196"/>
              <a:stretch/>
            </p:blipFill>
            <p:spPr>
              <a:xfrm>
                <a:off x="6082803" y="2379805"/>
                <a:ext cx="1109356" cy="164125"/>
              </a:xfrm>
              <a:prstGeom prst="rect">
                <a:avLst/>
              </a:prstGeom>
            </p:spPr>
          </p:pic>
        </p:grp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35B58031-DE70-43D6-9E12-47779EB75F31}"/>
                </a:ext>
              </a:extLst>
            </p:cNvPr>
            <p:cNvSpPr/>
            <p:nvPr/>
          </p:nvSpPr>
          <p:spPr>
            <a:xfrm>
              <a:off x="2770748" y="45209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BB632F6-A554-421E-8C31-7996DCCA33C6}"/>
                </a:ext>
              </a:extLst>
            </p:cNvPr>
            <p:cNvSpPr/>
            <p:nvPr/>
          </p:nvSpPr>
          <p:spPr>
            <a:xfrm>
              <a:off x="2650718" y="4841022"/>
              <a:ext cx="777478" cy="135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B8BACD78-757F-433B-986E-C75764DAC25C}"/>
                </a:ext>
              </a:extLst>
            </p:cNvPr>
            <p:cNvSpPr/>
            <p:nvPr/>
          </p:nvSpPr>
          <p:spPr>
            <a:xfrm>
              <a:off x="491796" y="45209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8151032-D5E0-4915-BD47-0EBAD9C94E4D}"/>
                </a:ext>
              </a:extLst>
            </p:cNvPr>
            <p:cNvSpPr/>
            <p:nvPr/>
          </p:nvSpPr>
          <p:spPr>
            <a:xfrm>
              <a:off x="491796" y="4826002"/>
              <a:ext cx="500748" cy="157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07CC534-CE0F-4C94-B0F7-4FB429528A49}"/>
              </a:ext>
            </a:extLst>
          </p:cNvPr>
          <p:cNvGrpSpPr/>
          <p:nvPr/>
        </p:nvGrpSpPr>
        <p:grpSpPr>
          <a:xfrm>
            <a:off x="219060" y="2104452"/>
            <a:ext cx="7168991" cy="2732237"/>
            <a:chOff x="-4829655" y="2757477"/>
            <a:chExt cx="7740650" cy="291054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8D7D8F02-48BA-4C6E-B5A0-7D18ED653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829655" y="2757477"/>
              <a:ext cx="7740650" cy="2910547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35D6280-0E9B-478A-B618-6532649B51F0}"/>
                </a:ext>
              </a:extLst>
            </p:cNvPr>
            <p:cNvSpPr/>
            <p:nvPr/>
          </p:nvSpPr>
          <p:spPr>
            <a:xfrm>
              <a:off x="-4626619" y="3454857"/>
              <a:ext cx="1699771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F42E704-40D2-42DD-A6F8-A76AB840D08E}"/>
                </a:ext>
              </a:extLst>
            </p:cNvPr>
            <p:cNvSpPr/>
            <p:nvPr/>
          </p:nvSpPr>
          <p:spPr>
            <a:xfrm>
              <a:off x="-2610395" y="3808710"/>
              <a:ext cx="380564" cy="1880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33011408-B169-4A1C-A171-508E94D98F05}"/>
                </a:ext>
              </a:extLst>
            </p:cNvPr>
            <p:cNvSpPr/>
            <p:nvPr/>
          </p:nvSpPr>
          <p:spPr>
            <a:xfrm>
              <a:off x="-2711914" y="4854514"/>
              <a:ext cx="454665" cy="2103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763E141-5A4E-47B8-BE1C-4E793F88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762885" y="5161344"/>
              <a:ext cx="7673880" cy="500130"/>
            </a:xfrm>
            <a:prstGeom prst="rect">
              <a:avLst/>
            </a:prstGeom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15B72441-606F-47A8-9275-2FF2247D724E}"/>
                </a:ext>
              </a:extLst>
            </p:cNvPr>
            <p:cNvSpPr/>
            <p:nvPr/>
          </p:nvSpPr>
          <p:spPr>
            <a:xfrm>
              <a:off x="-4324615" y="4828724"/>
              <a:ext cx="454665" cy="132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190168-D28C-44CF-AFB1-FA3D855F0CD9}"/>
                </a:ext>
              </a:extLst>
            </p:cNvPr>
            <p:cNvSpPr txBox="1"/>
            <p:nvPr/>
          </p:nvSpPr>
          <p:spPr>
            <a:xfrm>
              <a:off x="-4762885" y="3470996"/>
              <a:ext cx="2705316" cy="29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학점은행제 학습자 학자금대출 신청현황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D8FFDAC-C0CF-48D1-A1A0-00EFBCB8DF2F}"/>
                </a:ext>
              </a:extLst>
            </p:cNvPr>
            <p:cNvSpPr/>
            <p:nvPr/>
          </p:nvSpPr>
          <p:spPr>
            <a:xfrm>
              <a:off x="-4324614" y="5237918"/>
              <a:ext cx="454664" cy="150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C637F4B6-377E-4A0B-945E-3FF5AB86813D}"/>
                </a:ext>
              </a:extLst>
            </p:cNvPr>
            <p:cNvSpPr/>
            <p:nvPr/>
          </p:nvSpPr>
          <p:spPr>
            <a:xfrm>
              <a:off x="-2767039" y="5285952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3D789E9-EC1E-4C24-B3A6-6620472B2872}"/>
                </a:ext>
              </a:extLst>
            </p:cNvPr>
            <p:cNvSpPr/>
            <p:nvPr/>
          </p:nvSpPr>
          <p:spPr>
            <a:xfrm>
              <a:off x="-715277" y="5284937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02FA2CC6-4E82-4A1A-8949-B839CF5F7665}"/>
                </a:ext>
              </a:extLst>
            </p:cNvPr>
            <p:cNvSpPr/>
            <p:nvPr/>
          </p:nvSpPr>
          <p:spPr>
            <a:xfrm>
              <a:off x="-676699" y="4815266"/>
              <a:ext cx="658350" cy="25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7A56722-86CD-4BB5-BD51-2798C6108E91}"/>
              </a:ext>
            </a:extLst>
          </p:cNvPr>
          <p:cNvSpPr/>
          <p:nvPr/>
        </p:nvSpPr>
        <p:spPr>
          <a:xfrm>
            <a:off x="5310485" y="4500860"/>
            <a:ext cx="432048" cy="1911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BE446E2-15D5-49AF-986C-7F1F168B12C2}"/>
              </a:ext>
            </a:extLst>
          </p:cNvPr>
          <p:cNvSpPr/>
          <p:nvPr/>
        </p:nvSpPr>
        <p:spPr>
          <a:xfrm>
            <a:off x="5869363" y="4480609"/>
            <a:ext cx="665258" cy="2093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8C3CBB6-1E36-495C-967C-CB98455D5F5A}"/>
              </a:ext>
            </a:extLst>
          </p:cNvPr>
          <p:cNvSpPr/>
          <p:nvPr/>
        </p:nvSpPr>
        <p:spPr>
          <a:xfrm>
            <a:off x="348085" y="6201877"/>
            <a:ext cx="6972780" cy="3736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2B3C0B-B7D3-4EE4-96D1-5B864E6D4294}"/>
              </a:ext>
            </a:extLst>
          </p:cNvPr>
          <p:cNvSpPr/>
          <p:nvPr/>
        </p:nvSpPr>
        <p:spPr>
          <a:xfrm>
            <a:off x="6465946" y="6856983"/>
            <a:ext cx="908422" cy="27623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4A719905-39E1-43A6-945A-1C1244413257}"/>
              </a:ext>
            </a:extLst>
          </p:cNvPr>
          <p:cNvCxnSpPr>
            <a:cxnSpLocks/>
          </p:cNvCxnSpPr>
          <p:nvPr/>
        </p:nvCxnSpPr>
        <p:spPr>
          <a:xfrm>
            <a:off x="6479631" y="4689916"/>
            <a:ext cx="0" cy="151196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46F4CB5-7A81-4F18-B58B-C09567F59121}"/>
              </a:ext>
            </a:extLst>
          </p:cNvPr>
          <p:cNvSpPr/>
          <p:nvPr/>
        </p:nvSpPr>
        <p:spPr>
          <a:xfrm>
            <a:off x="4829478" y="3464295"/>
            <a:ext cx="1039885" cy="219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5618E35-6300-429A-B247-F3D0330F2865}"/>
              </a:ext>
            </a:extLst>
          </p:cNvPr>
          <p:cNvSpPr/>
          <p:nvPr/>
        </p:nvSpPr>
        <p:spPr>
          <a:xfrm>
            <a:off x="4155101" y="3464295"/>
            <a:ext cx="641773" cy="2196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92"/>
          </a:p>
        </p:txBody>
      </p:sp>
      <p:sp>
        <p:nvSpPr>
          <p:cNvPr id="67" name="모서리가 둥근 직사각형 237">
            <a:extLst>
              <a:ext uri="{FF2B5EF4-FFF2-40B4-BE49-F238E27FC236}">
                <a16:creationId xmlns:a16="http://schemas.microsoft.com/office/drawing/2014/main" id="{CC4B4821-8BBA-47C3-B0FF-1717B1685156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2F80A58-4BA1-43B7-BBE3-1348F62A763D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FE4BF8-7976-4478-972B-C12F97AC929B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26532A-8427-4583-80A2-B04FD6F313B8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신청확인</a:t>
            </a:r>
          </a:p>
        </p:txBody>
      </p:sp>
      <p:pic>
        <p:nvPicPr>
          <p:cNvPr id="71" name="Picture 3">
            <a:extLst>
              <a:ext uri="{FF2B5EF4-FFF2-40B4-BE49-F238E27FC236}">
                <a16:creationId xmlns:a16="http://schemas.microsoft.com/office/drawing/2014/main" id="{3E02F34B-280D-4B46-8992-A71C766B9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283" y="874500"/>
            <a:ext cx="407509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직사각형 72">
            <a:extLst>
              <a:ext uri="{FF2B5EF4-FFF2-40B4-BE49-F238E27FC236}">
                <a16:creationId xmlns:a16="http://schemas.microsoft.com/office/drawing/2014/main" id="{C55C33A6-52F0-4E08-9BEC-B3550C247B44}"/>
              </a:ext>
            </a:extLst>
          </p:cNvPr>
          <p:cNvSpPr/>
          <p:nvPr/>
        </p:nvSpPr>
        <p:spPr>
          <a:xfrm>
            <a:off x="401112" y="963289"/>
            <a:ext cx="368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(2)_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대출 거절인 경우</a:t>
            </a:r>
            <a:endParaRPr lang="ko-KR" altLang="en-US" dirty="0"/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65052949-5606-46ED-AFA7-3E5A51AF41E2}"/>
              </a:ext>
            </a:extLst>
          </p:cNvPr>
          <p:cNvGrpSpPr/>
          <p:nvPr/>
        </p:nvGrpSpPr>
        <p:grpSpPr>
          <a:xfrm>
            <a:off x="691872" y="8988138"/>
            <a:ext cx="6845969" cy="1630332"/>
            <a:chOff x="445761" y="175230"/>
            <a:chExt cx="6887519" cy="1395016"/>
          </a:xfrm>
        </p:grpSpPr>
        <p:sp>
          <p:nvSpPr>
            <p:cNvPr id="76" name="사각형: 둥근 위쪽 모서리 75">
              <a:extLst>
                <a:ext uri="{FF2B5EF4-FFF2-40B4-BE49-F238E27FC236}">
                  <a16:creationId xmlns:a16="http://schemas.microsoft.com/office/drawing/2014/main" id="{8842E48E-253C-4EE5-BB41-ED511705EEE7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사각형: 둥근 위쪽 모서리 4">
              <a:extLst>
                <a:ext uri="{FF2B5EF4-FFF2-40B4-BE49-F238E27FC236}">
                  <a16:creationId xmlns:a16="http://schemas.microsoft.com/office/drawing/2014/main" id="{32CDA0F6-BDCB-46C5-B8F3-0852C7FD1713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홈페이지 </a:t>
              </a: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학자금대출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학점은행제 학습자 학자금대출 실행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신청현황</a:t>
              </a:r>
              <a:r>
                <a:rPr lang="en-US" altLang="ko-KR" sz="1200" b="1" dirty="0">
                  <a:latin typeface="맑은 고딕" pitchFamily="50" charset="-127"/>
                </a:rPr>
                <a:t>)’</a:t>
              </a:r>
              <a:r>
                <a:rPr lang="ko-KR" altLang="en-US" sz="1200" b="1" dirty="0">
                  <a:latin typeface="맑은 고딕" pitchFamily="50" charset="-127"/>
                </a:rPr>
                <a:t> 에서 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신청현황</a:t>
              </a:r>
              <a:r>
                <a:rPr lang="ko-KR" altLang="en-US" sz="1200" b="1" dirty="0">
                  <a:latin typeface="맑은 고딕" pitchFamily="50" charset="-127"/>
                </a:rPr>
                <a:t> 확인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</a:t>
              </a:r>
              <a:r>
                <a:rPr lang="en-US" altLang="ko-KR" sz="1100" dirty="0">
                  <a:latin typeface="맑은 고딕" pitchFamily="50" charset="-127"/>
                </a:rPr>
                <a:t>- </a:t>
              </a:r>
              <a:r>
                <a:rPr lang="ko-KR" altLang="en-US" sz="1100" dirty="0">
                  <a:latin typeface="맑은 고딕" pitchFamily="50" charset="-127"/>
                </a:rPr>
                <a:t>거절사유 상세</a:t>
              </a:r>
              <a:r>
                <a:rPr lang="en-US" altLang="ko-KR" sz="1100" dirty="0">
                  <a:latin typeface="맑은 고딕" pitchFamily="50" charset="-127"/>
                </a:rPr>
                <a:t>: </a:t>
              </a:r>
              <a:r>
                <a:rPr lang="ko-KR" altLang="en-US" sz="1100" dirty="0">
                  <a:latin typeface="맑은 고딕" pitchFamily="50" charset="-127"/>
                </a:rPr>
                <a:t>대출 신청 건에 대한 거절사유 확인 가능</a:t>
              </a:r>
              <a:endParaRPr lang="en-US" altLang="ko-KR" sz="1100" dirty="0">
                <a:latin typeface="맑은 고딕" pitchFamily="50" charset="-127"/>
              </a:endParaRPr>
            </a:p>
            <a:p>
              <a:pPr lvl="0"/>
              <a:r>
                <a:rPr lang="en-US" altLang="ko-KR" sz="1100" b="1" dirty="0">
                  <a:latin typeface="맑은 고딕" pitchFamily="50" charset="-127"/>
                </a:rPr>
                <a:t>    </a:t>
              </a:r>
              <a:r>
                <a:rPr lang="en-US" altLang="ko-KR" sz="1100" dirty="0">
                  <a:latin typeface="맑은 고딕" pitchFamily="50" charset="-127"/>
                </a:rPr>
                <a:t>- </a:t>
              </a:r>
              <a:r>
                <a:rPr lang="ko-KR" altLang="en-US" sz="1100" dirty="0">
                  <a:latin typeface="맑은 고딕" pitchFamily="50" charset="-127"/>
                </a:rPr>
                <a:t>특별승인 이력보기</a:t>
              </a:r>
              <a:r>
                <a:rPr lang="en-US" altLang="ko-KR" sz="1100" dirty="0">
                  <a:latin typeface="맑은 고딕" pitchFamily="50" charset="-127"/>
                </a:rPr>
                <a:t>: </a:t>
              </a:r>
              <a:r>
                <a:rPr lang="ko-KR" altLang="en-US" sz="1100" b="1" dirty="0">
                  <a:solidFill>
                    <a:srgbClr val="0000FF"/>
                  </a:solidFill>
                  <a:latin typeface="맑은 고딕" pitchFamily="50" charset="-127"/>
                </a:rPr>
                <a:t>성적 특별승인</a:t>
              </a:r>
              <a:r>
                <a:rPr lang="ko-KR" altLang="en-US" sz="1100" dirty="0">
                  <a:latin typeface="맑은 고딕" pitchFamily="50" charset="-127"/>
                </a:rPr>
                <a:t> 이력 및  </a:t>
              </a:r>
              <a:r>
                <a:rPr lang="ko-KR" altLang="en-US" sz="1100" b="1" dirty="0">
                  <a:solidFill>
                    <a:srgbClr val="0000FF"/>
                  </a:solidFill>
                  <a:latin typeface="맑은 고딕" pitchFamily="50" charset="-127"/>
                </a:rPr>
                <a:t>재학생 </a:t>
              </a:r>
              <a:r>
                <a:rPr lang="ko-KR" altLang="en-US" sz="1100" b="1" dirty="0" err="1">
                  <a:solidFill>
                    <a:srgbClr val="0000FF"/>
                  </a:solidFill>
                  <a:latin typeface="맑은 고딕" pitchFamily="50" charset="-127"/>
                </a:rPr>
                <a:t>기등록</a:t>
              </a:r>
              <a:r>
                <a:rPr lang="ko-KR" altLang="en-US" sz="1100" b="1" dirty="0">
                  <a:solidFill>
                    <a:srgbClr val="0000FF"/>
                  </a:solidFill>
                  <a:latin typeface="맑은 고딕" pitchFamily="50" charset="-127"/>
                </a:rPr>
                <a:t> 특별승인</a:t>
              </a:r>
              <a:r>
                <a:rPr lang="ko-KR" altLang="en-US" sz="1100" dirty="0">
                  <a:latin typeface="맑은 고딕" pitchFamily="50" charset="-127"/>
                </a:rPr>
                <a:t> 이력 확인</a:t>
              </a:r>
              <a:endParaRPr lang="en-US" altLang="ko-KR" sz="1100" dirty="0">
                <a:latin typeface="맑은 고딕" pitchFamily="50" charset="-127"/>
              </a:endParaRPr>
            </a:p>
            <a:p>
              <a:pPr lvl="0"/>
              <a:endParaRPr lang="ko-KR" altLang="en-US" sz="1200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성적 특별승인 교육 이수 가능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대출거절</a:t>
              </a:r>
              <a:r>
                <a:rPr lang="en-US" altLang="ko-KR" sz="1200" b="1" dirty="0">
                  <a:solidFill>
                    <a:srgbClr val="0000FF"/>
                  </a:solidFill>
                  <a:latin typeface="맑은 고딕" pitchFamily="50" charset="-127"/>
                </a:rPr>
                <a:t>/</a:t>
              </a:r>
              <a:r>
                <a:rPr lang="ko-KR" altLang="en-US" sz="1200" b="1" dirty="0" err="1">
                  <a:solidFill>
                    <a:srgbClr val="0000FF"/>
                  </a:solidFill>
                  <a:latin typeface="맑은 고딕" pitchFamily="50" charset="-127"/>
                </a:rPr>
                <a:t>심사중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 해소방법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을 통해 학자금대출 거절 해소 방법 확인 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49ED88EE-09B8-4796-9D42-A0CA9061C53F}"/>
              </a:ext>
            </a:extLst>
          </p:cNvPr>
          <p:cNvGrpSpPr/>
          <p:nvPr/>
        </p:nvGrpSpPr>
        <p:grpSpPr>
          <a:xfrm>
            <a:off x="169471" y="8951206"/>
            <a:ext cx="508070" cy="1678218"/>
            <a:chOff x="0" y="161261"/>
            <a:chExt cx="508070" cy="1422951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C8DF7C2C-FD0C-4C6A-ACC2-FE7B1C309A07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사각형: 둥근 모서리 6">
              <a:extLst>
                <a:ext uri="{FF2B5EF4-FFF2-40B4-BE49-F238E27FC236}">
                  <a16:creationId xmlns:a16="http://schemas.microsoft.com/office/drawing/2014/main" id="{4E65868D-205C-45F6-96B3-1BE197C5C3A4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5911081" y="10109225"/>
            <a:ext cx="1806153" cy="571267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00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9">
            <a:extLst>
              <a:ext uri="{FF2B5EF4-FFF2-40B4-BE49-F238E27FC236}">
                <a16:creationId xmlns:a16="http://schemas.microsoft.com/office/drawing/2014/main" id="{89D11A62-C7F4-47CC-8CE2-1AEDD07E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8" y="1177270"/>
            <a:ext cx="7383654" cy="7604721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FCAB09B-7689-41EA-82DF-99FE0A670703}"/>
              </a:ext>
            </a:extLst>
          </p:cNvPr>
          <p:cNvGrpSpPr/>
          <p:nvPr/>
        </p:nvGrpSpPr>
        <p:grpSpPr>
          <a:xfrm>
            <a:off x="185422" y="1816419"/>
            <a:ext cx="7317701" cy="2384231"/>
            <a:chOff x="185422" y="1816419"/>
            <a:chExt cx="7317701" cy="2384231"/>
          </a:xfrm>
        </p:grpSpPr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947BDBC-F916-4F4B-9227-EB652FA6F25F}"/>
                </a:ext>
              </a:extLst>
            </p:cNvPr>
            <p:cNvGrpSpPr/>
            <p:nvPr/>
          </p:nvGrpSpPr>
          <p:grpSpPr>
            <a:xfrm>
              <a:off x="185422" y="1816419"/>
              <a:ext cx="7317701" cy="2384231"/>
              <a:chOff x="0" y="2405101"/>
              <a:chExt cx="7740650" cy="1812907"/>
            </a:xfrm>
          </p:grpSpPr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0C3AA94B-9AC8-4D9F-BC6B-AC4757B9DC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73534"/>
              <a:stretch/>
            </p:blipFill>
            <p:spPr>
              <a:xfrm>
                <a:off x="0" y="2928208"/>
                <a:ext cx="7740650" cy="1289800"/>
              </a:xfrm>
              <a:prstGeom prst="rect">
                <a:avLst/>
              </a:prstGeom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95162138-72D0-4ED4-B160-2CF3533E6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2405101"/>
                <a:ext cx="7740650" cy="523106"/>
              </a:xfrm>
              <a:prstGeom prst="rect">
                <a:avLst/>
              </a:prstGeom>
            </p:spPr>
          </p:pic>
        </p:grp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29093BB-AC8C-4A3B-BC18-1B49E78A7F88}"/>
                </a:ext>
              </a:extLst>
            </p:cNvPr>
            <p:cNvSpPr/>
            <p:nvPr/>
          </p:nvSpPr>
          <p:spPr>
            <a:xfrm>
              <a:off x="264649" y="3904573"/>
              <a:ext cx="631758" cy="1970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429F50DE-CDAC-4A61-8469-5A9FDEDBA6BE}"/>
                </a:ext>
              </a:extLst>
            </p:cNvPr>
            <p:cNvSpPr/>
            <p:nvPr/>
          </p:nvSpPr>
          <p:spPr>
            <a:xfrm>
              <a:off x="336164" y="3421944"/>
              <a:ext cx="440979" cy="206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DE5E69-E907-4951-9017-A0CAA97B3BED}"/>
              </a:ext>
            </a:extLst>
          </p:cNvPr>
          <p:cNvSpPr txBox="1"/>
          <p:nvPr/>
        </p:nvSpPr>
        <p:spPr>
          <a:xfrm>
            <a:off x="4701058" y="1988159"/>
            <a:ext cx="2733861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/>
              <a:t>거절사유가 </a:t>
            </a:r>
            <a:r>
              <a:rPr lang="en-US" altLang="ko-KR" sz="1000" b="1"/>
              <a:t>‘</a:t>
            </a:r>
            <a:r>
              <a:rPr lang="ko-KR" altLang="en-US" sz="1000" b="1" u="sng"/>
              <a:t>직전학기 백분위점수가 </a:t>
            </a:r>
            <a:r>
              <a:rPr lang="en-US" altLang="ko-KR" sz="1000" b="1" u="sng"/>
              <a:t>70</a:t>
            </a:r>
            <a:r>
              <a:rPr lang="ko-KR" altLang="en-US" sz="1000" b="1" u="sng"/>
              <a:t>점</a:t>
            </a:r>
            <a:r>
              <a:rPr lang="en-US" altLang="ko-KR" sz="1000" b="1" u="sng"/>
              <a:t>(100</a:t>
            </a:r>
            <a:r>
              <a:rPr lang="ko-KR" altLang="en-US" sz="1000" b="1" u="sng"/>
              <a:t>점 만점기준</a:t>
            </a:r>
            <a:r>
              <a:rPr lang="en-US" altLang="ko-KR" sz="1000" b="1" u="sng"/>
              <a:t>)</a:t>
            </a:r>
            <a:r>
              <a:rPr lang="ko-KR" altLang="en-US" sz="1000" b="1" u="sng"/>
              <a:t>미만</a:t>
            </a:r>
            <a:r>
              <a:rPr lang="en-US" altLang="ko-KR" sz="1000" b="1"/>
              <a:t>’</a:t>
            </a:r>
            <a:r>
              <a:rPr lang="ko-KR" altLang="en-US" sz="1000" b="1"/>
              <a:t>인 경우</a:t>
            </a:r>
            <a:r>
              <a:rPr lang="en-US" altLang="ko-KR" sz="1000" b="1"/>
              <a:t>,</a:t>
            </a:r>
            <a:r>
              <a:rPr lang="ko-KR" altLang="en-US" sz="1000" b="1"/>
              <a:t> 성적특별승인 금융교육 이수 필요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D34A34E-DF9F-4ED6-810B-C27AD25D5107}"/>
              </a:ext>
            </a:extLst>
          </p:cNvPr>
          <p:cNvSpPr/>
          <p:nvPr/>
        </p:nvSpPr>
        <p:spPr>
          <a:xfrm>
            <a:off x="6532041" y="3401599"/>
            <a:ext cx="902878" cy="206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237">
            <a:extLst>
              <a:ext uri="{FF2B5EF4-FFF2-40B4-BE49-F238E27FC236}">
                <a16:creationId xmlns:a16="http://schemas.microsoft.com/office/drawing/2014/main" id="{A0830B81-0612-4880-A9A9-EFDF5CB33B13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5336870-0727-4502-B604-0476F2BCB8C5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63A685-8F5F-42D0-90E0-8EC11131C49E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Ⅳ.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F28C76-6086-42F7-A11F-DD90A1D7E22A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신청확인</a:t>
            </a:r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790202C4-A13C-4B7B-BA93-124DB41A0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83" y="874500"/>
            <a:ext cx="407509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B94AC734-B0AC-4BBC-8589-9BA8D2AB5383}"/>
              </a:ext>
            </a:extLst>
          </p:cNvPr>
          <p:cNvSpPr/>
          <p:nvPr/>
        </p:nvSpPr>
        <p:spPr>
          <a:xfrm>
            <a:off x="401112" y="963289"/>
            <a:ext cx="3347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신청 확인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(3)_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특별승인 이력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D9B8917-B0FD-4476-A84E-304609ABF001}"/>
              </a:ext>
            </a:extLst>
          </p:cNvPr>
          <p:cNvGrpSpPr/>
          <p:nvPr/>
        </p:nvGrpSpPr>
        <p:grpSpPr>
          <a:xfrm>
            <a:off x="203889" y="4756592"/>
            <a:ext cx="7317701" cy="3242228"/>
            <a:chOff x="-8555251" y="4932908"/>
            <a:chExt cx="7317701" cy="3242228"/>
          </a:xfrm>
        </p:grpSpPr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EC750779-7E61-4C4C-8298-C3E58078F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406"/>
            <a:stretch/>
          </p:blipFill>
          <p:spPr>
            <a:xfrm>
              <a:off x="-8555251" y="4932908"/>
              <a:ext cx="7317701" cy="3242228"/>
            </a:xfrm>
            <a:prstGeom prst="rect">
              <a:avLst/>
            </a:prstGeom>
          </p:spPr>
        </p:pic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759DB481-D969-4876-B2EB-47427362C419}"/>
                </a:ext>
              </a:extLst>
            </p:cNvPr>
            <p:cNvSpPr/>
            <p:nvPr/>
          </p:nvSpPr>
          <p:spPr>
            <a:xfrm>
              <a:off x="-8493618" y="6295995"/>
              <a:ext cx="499655" cy="154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2C87D2B-914B-4062-AE15-3CBD28D95031}"/>
                </a:ext>
              </a:extLst>
            </p:cNvPr>
            <p:cNvSpPr/>
            <p:nvPr/>
          </p:nvSpPr>
          <p:spPr>
            <a:xfrm>
              <a:off x="-8452507" y="6619299"/>
              <a:ext cx="576064" cy="154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CC2862E-9AA0-4C6A-A613-2D66EC61D07A}"/>
                </a:ext>
              </a:extLst>
            </p:cNvPr>
            <p:cNvSpPr/>
            <p:nvPr/>
          </p:nvSpPr>
          <p:spPr>
            <a:xfrm>
              <a:off x="-8452507" y="6852091"/>
              <a:ext cx="576064" cy="197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9A6C609-91DD-4B0A-A972-6BECB7C7C267}"/>
                </a:ext>
              </a:extLst>
            </p:cNvPr>
            <p:cNvSpPr/>
            <p:nvPr/>
          </p:nvSpPr>
          <p:spPr>
            <a:xfrm>
              <a:off x="-8405798" y="7185239"/>
              <a:ext cx="423245" cy="1970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B270895-53B3-4126-969A-3719BCF29083}"/>
                </a:ext>
              </a:extLst>
            </p:cNvPr>
            <p:cNvSpPr/>
            <p:nvPr/>
          </p:nvSpPr>
          <p:spPr>
            <a:xfrm>
              <a:off x="-6833031" y="6319491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B7856CC-BF1D-4589-83AA-2DDF702FEE83}"/>
                </a:ext>
              </a:extLst>
            </p:cNvPr>
            <p:cNvSpPr/>
            <p:nvPr/>
          </p:nvSpPr>
          <p:spPr>
            <a:xfrm>
              <a:off x="-6833031" y="6592221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1817A22-E0B8-4A8D-BA71-20733D22A650}"/>
                </a:ext>
              </a:extLst>
            </p:cNvPr>
            <p:cNvSpPr/>
            <p:nvPr/>
          </p:nvSpPr>
          <p:spPr>
            <a:xfrm>
              <a:off x="-6851596" y="6871620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7521E381-338A-4B95-899B-9795525D1DAD}"/>
                </a:ext>
              </a:extLst>
            </p:cNvPr>
            <p:cNvSpPr/>
            <p:nvPr/>
          </p:nvSpPr>
          <p:spPr>
            <a:xfrm>
              <a:off x="-6851596" y="7160133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A49CEE5-B4E6-4FB6-9F93-853C6188CEA2}"/>
                </a:ext>
              </a:extLst>
            </p:cNvPr>
            <p:cNvSpPr/>
            <p:nvPr/>
          </p:nvSpPr>
          <p:spPr>
            <a:xfrm>
              <a:off x="-6270019" y="6289151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E77F1903-B77D-428B-AAA8-98D2BF110EF8}"/>
                </a:ext>
              </a:extLst>
            </p:cNvPr>
            <p:cNvSpPr/>
            <p:nvPr/>
          </p:nvSpPr>
          <p:spPr>
            <a:xfrm>
              <a:off x="-6256136" y="6577762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072FB3C-C5D9-4ECC-93CD-32B8527622D9}"/>
                </a:ext>
              </a:extLst>
            </p:cNvPr>
            <p:cNvSpPr/>
            <p:nvPr/>
          </p:nvSpPr>
          <p:spPr>
            <a:xfrm>
              <a:off x="-6249212" y="6881447"/>
              <a:ext cx="432048" cy="1676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8DA8F67F-5907-4874-994B-874753CB8C7B}"/>
                </a:ext>
              </a:extLst>
            </p:cNvPr>
            <p:cNvSpPr/>
            <p:nvPr/>
          </p:nvSpPr>
          <p:spPr>
            <a:xfrm>
              <a:off x="-6288423" y="7193963"/>
              <a:ext cx="432048" cy="173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40F0632D-1F08-402E-8E3A-9B69B9F46816}"/>
              </a:ext>
            </a:extLst>
          </p:cNvPr>
          <p:cNvSpPr/>
          <p:nvPr/>
        </p:nvSpPr>
        <p:spPr>
          <a:xfrm>
            <a:off x="2992126" y="5261700"/>
            <a:ext cx="3254463" cy="1944270"/>
          </a:xfrm>
          <a:prstGeom prst="rect">
            <a:avLst/>
          </a:prstGeom>
          <a:noFill/>
          <a:ln w="28575">
            <a:solidFill>
              <a:srgbClr val="3AA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41EB5F68-6E49-4327-9266-B4F412D33E99}"/>
              </a:ext>
            </a:extLst>
          </p:cNvPr>
          <p:cNvSpPr/>
          <p:nvPr/>
        </p:nvSpPr>
        <p:spPr>
          <a:xfrm>
            <a:off x="265854" y="7943091"/>
            <a:ext cx="3460222" cy="788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3AA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</a:rPr>
              <a:t>[</a:t>
            </a:r>
            <a:r>
              <a:rPr lang="ko-KR" altLang="en-US" sz="1000" b="1" dirty="0">
                <a:solidFill>
                  <a:schemeClr val="tx1"/>
                </a:solidFill>
              </a:rPr>
              <a:t>당해 학기 특별승인</a:t>
            </a:r>
            <a:r>
              <a:rPr lang="en-US" altLang="ko-KR" sz="1000" b="1" dirty="0">
                <a:solidFill>
                  <a:schemeClr val="tx1"/>
                </a:solidFill>
              </a:rPr>
              <a:t> </a:t>
            </a:r>
            <a:r>
              <a:rPr lang="ko-KR" altLang="en-US" sz="1000" b="1" dirty="0">
                <a:solidFill>
                  <a:schemeClr val="tx1"/>
                </a:solidFill>
              </a:rPr>
              <a:t>내역</a:t>
            </a:r>
            <a:r>
              <a:rPr lang="en-US" altLang="ko-KR" sz="1000" b="1" dirty="0">
                <a:solidFill>
                  <a:schemeClr val="tx1"/>
                </a:solidFill>
              </a:rPr>
              <a:t>]</a:t>
            </a:r>
            <a:r>
              <a:rPr lang="ko-KR" altLang="en-US" sz="1000" dirty="0">
                <a:solidFill>
                  <a:schemeClr val="tx1"/>
                </a:solidFill>
              </a:rPr>
              <a:t>은 성적특별승인 교육 이수 및 </a:t>
            </a:r>
            <a:r>
              <a:rPr lang="ko-KR" altLang="en-US" sz="1000" dirty="0" err="1">
                <a:solidFill>
                  <a:schemeClr val="tx1"/>
                </a:solidFill>
              </a:rPr>
              <a:t>기등록</a:t>
            </a:r>
            <a:r>
              <a:rPr lang="ko-KR" altLang="en-US" sz="1000" dirty="0">
                <a:solidFill>
                  <a:schemeClr val="tx1"/>
                </a:solidFill>
              </a:rPr>
              <a:t> 특별추천 </a:t>
            </a:r>
            <a:r>
              <a:rPr lang="ko-KR" altLang="en-US" sz="1000" b="1" dirty="0">
                <a:solidFill>
                  <a:schemeClr val="tx1"/>
                </a:solidFill>
              </a:rPr>
              <a:t>승인 여부 기준</a:t>
            </a:r>
            <a:r>
              <a:rPr lang="ko-KR" altLang="en-US" sz="1000" dirty="0">
                <a:solidFill>
                  <a:schemeClr val="tx1"/>
                </a:solidFill>
              </a:rPr>
              <a:t>으로 표시 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대출 승인 기준이며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대출 실행기간 종료 후 대출 실행 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기준 누적 건수로 정정됨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56E3350F-B481-402E-8946-C4A9DECDAD40}"/>
              </a:ext>
            </a:extLst>
          </p:cNvPr>
          <p:cNvSpPr/>
          <p:nvPr/>
        </p:nvSpPr>
        <p:spPr>
          <a:xfrm>
            <a:off x="6298694" y="5258707"/>
            <a:ext cx="1153790" cy="194427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C49D1EC-BD09-4908-AE49-4B45A7B26A68}"/>
              </a:ext>
            </a:extLst>
          </p:cNvPr>
          <p:cNvSpPr/>
          <p:nvPr/>
        </p:nvSpPr>
        <p:spPr>
          <a:xfrm>
            <a:off x="4701058" y="8190846"/>
            <a:ext cx="2734344" cy="522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>
                <a:solidFill>
                  <a:schemeClr val="tx1"/>
                </a:solidFill>
              </a:rPr>
              <a:t>[</a:t>
            </a:r>
            <a:r>
              <a:rPr lang="ko-KR" altLang="en-US" sz="1000" b="1">
                <a:solidFill>
                  <a:schemeClr val="tx1"/>
                </a:solidFill>
              </a:rPr>
              <a:t>특별승인 누적건수</a:t>
            </a:r>
            <a:r>
              <a:rPr lang="en-US" altLang="ko-KR" sz="1000" b="1">
                <a:solidFill>
                  <a:schemeClr val="tx1"/>
                </a:solidFill>
              </a:rPr>
              <a:t>]</a:t>
            </a:r>
            <a:r>
              <a:rPr lang="ko-KR" altLang="en-US" sz="1000" b="1">
                <a:solidFill>
                  <a:schemeClr val="tx1"/>
                </a:solidFill>
              </a:rPr>
              <a:t>는 전체 학기 최종 실행 건</a:t>
            </a:r>
            <a:r>
              <a:rPr lang="ko-KR" altLang="en-US" sz="1000">
                <a:solidFill>
                  <a:schemeClr val="tx1"/>
                </a:solidFill>
              </a:rPr>
              <a:t>을 기준으로 표시 </a:t>
            </a:r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E68DF57D-4F90-4860-915D-1633701BD58C}"/>
              </a:ext>
            </a:extLst>
          </p:cNvPr>
          <p:cNvCxnSpPr>
            <a:cxnSpLocks/>
            <a:stCxn id="87" idx="2"/>
            <a:endCxn id="86" idx="0"/>
          </p:cNvCxnSpPr>
          <p:nvPr/>
        </p:nvCxnSpPr>
        <p:spPr>
          <a:xfrm flipH="1">
            <a:off x="1995965" y="7205970"/>
            <a:ext cx="2623393" cy="7371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D16DD585-BCEF-4151-875E-D2AA511B4EE4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6875589" y="7202977"/>
            <a:ext cx="0" cy="987869"/>
          </a:xfrm>
          <a:prstGeom prst="straightConnector1">
            <a:avLst/>
          </a:prstGeom>
          <a:ln>
            <a:solidFill>
              <a:srgbClr val="1A61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8CAD0D3-B4D4-4609-BBEF-86867DDAA501}"/>
              </a:ext>
            </a:extLst>
          </p:cNvPr>
          <p:cNvGrpSpPr/>
          <p:nvPr/>
        </p:nvGrpSpPr>
        <p:grpSpPr>
          <a:xfrm>
            <a:off x="691872" y="9001194"/>
            <a:ext cx="6845969" cy="1630332"/>
            <a:chOff x="445761" y="175230"/>
            <a:chExt cx="6887519" cy="1395016"/>
          </a:xfrm>
        </p:grpSpPr>
        <p:sp>
          <p:nvSpPr>
            <p:cNvPr id="92" name="사각형: 둥근 위쪽 모서리 91">
              <a:extLst>
                <a:ext uri="{FF2B5EF4-FFF2-40B4-BE49-F238E27FC236}">
                  <a16:creationId xmlns:a16="http://schemas.microsoft.com/office/drawing/2014/main" id="{9312AF8F-FAEA-4D8A-9871-BC12B54FB9C0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사각형: 둥근 위쪽 모서리 4">
              <a:extLst>
                <a:ext uri="{FF2B5EF4-FFF2-40B4-BE49-F238E27FC236}">
                  <a16:creationId xmlns:a16="http://schemas.microsoft.com/office/drawing/2014/main" id="{31278DD2-293E-4989-8649-37C2FE015439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en-US" altLang="ko-KR" sz="1200" dirty="0">
                  <a:latin typeface="맑은 고딕" pitchFamily="50" charset="-127"/>
                </a:rPr>
                <a:t>      ‘</a:t>
              </a:r>
              <a:r>
                <a:rPr lang="ko-KR" altLang="en-US" sz="1200" dirty="0">
                  <a:solidFill>
                    <a:srgbClr val="0000FF"/>
                  </a:solidFill>
                  <a:latin typeface="맑은 고딕" pitchFamily="50" charset="-127"/>
                </a:rPr>
                <a:t>직전학기 백분위점수가 </a:t>
              </a:r>
              <a:r>
                <a:rPr lang="en-US" altLang="ko-KR" sz="1200" dirty="0">
                  <a:solidFill>
                    <a:srgbClr val="0000FF"/>
                  </a:solidFill>
                  <a:latin typeface="맑은 고딕" pitchFamily="50" charset="-127"/>
                </a:rPr>
                <a:t>70</a:t>
              </a:r>
              <a:r>
                <a:rPr lang="ko-KR" altLang="en-US" sz="1200" dirty="0">
                  <a:solidFill>
                    <a:srgbClr val="0000FF"/>
                  </a:solidFill>
                  <a:latin typeface="맑은 고딕" pitchFamily="50" charset="-127"/>
                </a:rPr>
                <a:t>점 미만</a:t>
              </a:r>
              <a:r>
                <a:rPr lang="en-US" altLang="ko-KR" sz="1200" dirty="0">
                  <a:latin typeface="맑은 고딕" pitchFamily="50" charset="-127"/>
                </a:rPr>
                <a:t>’</a:t>
              </a:r>
              <a:r>
                <a:rPr lang="ko-KR" altLang="en-US" sz="1200" dirty="0">
                  <a:latin typeface="맑은 고딕" pitchFamily="50" charset="-127"/>
                </a:rPr>
                <a:t>인 경우</a:t>
              </a:r>
              <a:r>
                <a:rPr lang="en-US" altLang="ko-KR" sz="1200" dirty="0">
                  <a:latin typeface="맑은 고딕" pitchFamily="50" charset="-127"/>
                </a:rPr>
                <a:t>, </a:t>
              </a:r>
              <a:r>
                <a:rPr lang="ko-KR" altLang="en-US" sz="1200" u="sng" dirty="0">
                  <a:latin typeface="맑은 고딕" pitchFamily="50" charset="-127"/>
                </a:rPr>
                <a:t>특별승인 금융교육 이수</a:t>
              </a:r>
              <a:r>
                <a:rPr lang="ko-KR" altLang="en-US" sz="1200" dirty="0">
                  <a:latin typeface="맑은 고딕" pitchFamily="50" charset="-127"/>
                </a:rPr>
                <a:t> 시 대출 승인됨</a:t>
              </a:r>
              <a:endParaRPr lang="en-US" altLang="ko-KR" sz="1200" dirty="0">
                <a:latin typeface="맑은 고딕" pitchFamily="50" charset="-127"/>
              </a:endParaRPr>
            </a:p>
            <a:p>
              <a:pPr lvl="0"/>
              <a:r>
                <a:rPr lang="en-US" altLang="ko-KR" sz="1200" dirty="0">
                  <a:latin typeface="맑은 고딕" pitchFamily="50" charset="-127"/>
                </a:rPr>
                <a:t>      (</a:t>
              </a:r>
              <a:r>
                <a:rPr lang="ko-KR" altLang="en-US" sz="1200" dirty="0">
                  <a:latin typeface="맑은 고딕" pitchFamily="50" charset="-127"/>
                </a:rPr>
                <a:t>이외 대출 거절 사유 없을 시 승인</a:t>
              </a:r>
              <a:r>
                <a:rPr lang="en-US" altLang="ko-KR" sz="1200" dirty="0">
                  <a:latin typeface="맑은 고딕" pitchFamily="50" charset="-127"/>
                </a:rPr>
                <a:t>)</a:t>
              </a:r>
            </a:p>
            <a:p>
              <a:pPr lvl="0"/>
              <a:endParaRPr lang="en-US" altLang="ko-KR" sz="600" dirty="0">
                <a:latin typeface="맑은 고딕" pitchFamily="50" charset="-127"/>
              </a:endParaRPr>
            </a:p>
            <a:p>
              <a:pPr lvl="0"/>
              <a:br>
                <a:rPr lang="en-US" altLang="ko-KR" sz="1200" dirty="0">
                  <a:latin typeface="맑은 고딕" pitchFamily="50" charset="-127"/>
                </a:rPr>
              </a:br>
              <a:r>
                <a:rPr lang="en-US" altLang="ko-KR" sz="1200" dirty="0">
                  <a:latin typeface="맑은 고딕" pitchFamily="50" charset="-127"/>
                </a:rPr>
                <a:t>      ‘</a:t>
              </a:r>
              <a:r>
                <a:rPr lang="ko-KR" altLang="en-US" sz="1200" dirty="0" err="1">
                  <a:solidFill>
                    <a:srgbClr val="0000FF"/>
                  </a:solidFill>
                  <a:latin typeface="맑은 고딕" pitchFamily="50" charset="-127"/>
                </a:rPr>
                <a:t>기등록</a:t>
              </a:r>
              <a:r>
                <a:rPr lang="en-US" altLang="ko-KR" sz="1200" dirty="0">
                  <a:solidFill>
                    <a:srgbClr val="0000FF"/>
                  </a:solidFill>
                  <a:latin typeface="맑은 고딕" pitchFamily="50" charset="-127"/>
                </a:rPr>
                <a:t>(</a:t>
              </a:r>
              <a:r>
                <a:rPr lang="ko-KR" altLang="en-US" sz="1200" dirty="0">
                  <a:solidFill>
                    <a:srgbClr val="0000FF"/>
                  </a:solidFill>
                  <a:latin typeface="맑은 고딕" pitchFamily="50" charset="-127"/>
                </a:rPr>
                <a:t>자비로 등록금 납부완료</a:t>
              </a:r>
              <a:r>
                <a:rPr lang="en-US" altLang="ko-KR" sz="1200" dirty="0">
                  <a:solidFill>
                    <a:srgbClr val="0000FF"/>
                  </a:solidFill>
                  <a:latin typeface="맑은 고딕" pitchFamily="50" charset="-127"/>
                </a:rPr>
                <a:t>)</a:t>
              </a:r>
              <a:r>
                <a:rPr lang="en-US" altLang="ko-KR" sz="1200" dirty="0">
                  <a:latin typeface="맑은 고딕" pitchFamily="50" charset="-127"/>
                </a:rPr>
                <a:t>’</a:t>
              </a:r>
              <a:r>
                <a:rPr lang="ko-KR" altLang="en-US" sz="1200" dirty="0">
                  <a:latin typeface="맑은 고딕" pitchFamily="50" charset="-127"/>
                </a:rPr>
                <a:t>인 경우</a:t>
              </a:r>
              <a:r>
                <a:rPr lang="en-US" altLang="ko-KR" sz="1200" dirty="0">
                  <a:latin typeface="맑은 고딕" pitchFamily="50" charset="-127"/>
                </a:rPr>
                <a:t>, </a:t>
              </a:r>
              <a:r>
                <a:rPr lang="ko-KR" altLang="en-US" sz="1200" u="sng" dirty="0">
                  <a:latin typeface="맑은 고딕" pitchFamily="50" charset="-127"/>
                </a:rPr>
                <a:t>기관 담당자에게 </a:t>
              </a:r>
              <a:r>
                <a:rPr lang="ko-KR" altLang="en-US" sz="1200" u="sng" dirty="0" err="1">
                  <a:latin typeface="맑은 고딕" pitchFamily="50" charset="-127"/>
                </a:rPr>
                <a:t>기등록</a:t>
              </a:r>
              <a:r>
                <a:rPr lang="ko-KR" altLang="en-US" sz="1200" u="sng" dirty="0">
                  <a:latin typeface="맑은 고딕" pitchFamily="50" charset="-127"/>
                </a:rPr>
                <a:t> 특별추천 요청</a:t>
              </a:r>
              <a:endParaRPr lang="ko-KR" altLang="en-US" sz="1200" b="1" dirty="0">
                <a:solidFill>
                  <a:srgbClr val="FF0000"/>
                </a:solidFill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※ </a:t>
              </a:r>
              <a:r>
                <a:rPr lang="ko-KR" altLang="en-US" sz="1200" b="1" dirty="0">
                  <a:latin typeface="맑은 고딕" pitchFamily="50" charset="-127"/>
                </a:rPr>
                <a:t>기타 거절 사유 </a:t>
              </a:r>
              <a:r>
                <a:rPr lang="en-US" altLang="ko-KR" sz="1200" b="1" dirty="0">
                  <a:latin typeface="맑은 고딕" pitchFamily="50" charset="-127"/>
                </a:rPr>
                <a:t>&gt; ‘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대출거절</a:t>
              </a:r>
              <a:r>
                <a:rPr lang="en-US" altLang="ko-KR" sz="1200" b="1" dirty="0">
                  <a:solidFill>
                    <a:srgbClr val="0000FF"/>
                  </a:solidFill>
                  <a:latin typeface="맑은 고딕" pitchFamily="50" charset="-127"/>
                </a:rPr>
                <a:t>/</a:t>
              </a:r>
              <a:r>
                <a:rPr lang="ko-KR" altLang="en-US" sz="1200" b="1" dirty="0" err="1">
                  <a:solidFill>
                    <a:srgbClr val="0000FF"/>
                  </a:solidFill>
                  <a:latin typeface="맑은 고딕" pitchFamily="50" charset="-127"/>
                </a:rPr>
                <a:t>심사중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 해소방법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을 통해 학자금대출 거절 해소 방법 확인</a:t>
              </a:r>
              <a:endParaRPr lang="ko-KR" altLang="en-US" sz="12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FBF1D02B-2A5A-499F-89CF-4058F9163126}"/>
              </a:ext>
            </a:extLst>
          </p:cNvPr>
          <p:cNvGrpSpPr/>
          <p:nvPr/>
        </p:nvGrpSpPr>
        <p:grpSpPr>
          <a:xfrm>
            <a:off x="169471" y="8964262"/>
            <a:ext cx="508070" cy="1678218"/>
            <a:chOff x="0" y="161261"/>
            <a:chExt cx="508070" cy="1422951"/>
          </a:xfrm>
        </p:grpSpPr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id="{E39D190E-D557-4F5C-8211-8811861F0112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사각형: 둥근 모서리 6">
              <a:extLst>
                <a:ext uri="{FF2B5EF4-FFF2-40B4-BE49-F238E27FC236}">
                  <a16:creationId xmlns:a16="http://schemas.microsoft.com/office/drawing/2014/main" id="{7A95C32A-1D21-4B69-A175-4CA242B1AD1A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5923185" y="10122281"/>
            <a:ext cx="1806153" cy="571267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C8B5DA80-71CD-49E5-8B91-BCF0D5E03655}"/>
              </a:ext>
            </a:extLst>
          </p:cNvPr>
          <p:cNvGrpSpPr/>
          <p:nvPr/>
        </p:nvGrpSpPr>
        <p:grpSpPr>
          <a:xfrm>
            <a:off x="838610" y="9053877"/>
            <a:ext cx="245955" cy="245955"/>
            <a:chOff x="-2250355" y="9105230"/>
            <a:chExt cx="245955" cy="245955"/>
          </a:xfrm>
        </p:grpSpPr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9C4A588E-82E5-4618-BFA0-D2C73CF7EC85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5F4278B2-206E-4B86-A11A-BDEE0AFA5141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B6A4241A-0689-465F-96CB-6F7AE9C6E146}"/>
              </a:ext>
            </a:extLst>
          </p:cNvPr>
          <p:cNvGrpSpPr/>
          <p:nvPr/>
        </p:nvGrpSpPr>
        <p:grpSpPr>
          <a:xfrm>
            <a:off x="838610" y="9656702"/>
            <a:ext cx="245955" cy="245955"/>
            <a:chOff x="-2250355" y="9105230"/>
            <a:chExt cx="245955" cy="245955"/>
          </a:xfrm>
        </p:grpSpPr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4F135128-07F4-4D40-90B4-5F989C021236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915A50E7-6573-44F7-B038-AE15126C49D7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992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1268" y="335990"/>
            <a:ext cx="7418123" cy="502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795" tIns="52397" rIns="104795" bIns="52397" anchor="ctr"/>
          <a:lstStyle/>
          <a:p>
            <a:pPr>
              <a:defRPr/>
            </a:pP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Ⅴ</a:t>
            </a:r>
            <a:r>
              <a:rPr lang="en-US" altLang="ko-KR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신청관련 </a:t>
            </a:r>
            <a:r>
              <a:rPr lang="ko-KR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 </a:t>
            </a:r>
            <a:r>
              <a:rPr lang="en-US" altLang="ko-K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6957" y="1177274"/>
            <a:ext cx="7354633" cy="866602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448692" y="1404516"/>
            <a:ext cx="6768000" cy="792088"/>
          </a:xfrm>
          <a:custGeom>
            <a:avLst/>
            <a:gdLst>
              <a:gd name="connsiteX0" fmla="*/ 0 w 6827158"/>
              <a:gd name="connsiteY0" fmla="*/ 132297 h 793767"/>
              <a:gd name="connsiteX1" fmla="*/ 132297 w 6827158"/>
              <a:gd name="connsiteY1" fmla="*/ 0 h 793767"/>
              <a:gd name="connsiteX2" fmla="*/ 6694861 w 6827158"/>
              <a:gd name="connsiteY2" fmla="*/ 0 h 793767"/>
              <a:gd name="connsiteX3" fmla="*/ 6827158 w 6827158"/>
              <a:gd name="connsiteY3" fmla="*/ 132297 h 793767"/>
              <a:gd name="connsiteX4" fmla="*/ 6827158 w 6827158"/>
              <a:gd name="connsiteY4" fmla="*/ 661470 h 793767"/>
              <a:gd name="connsiteX5" fmla="*/ 6694861 w 6827158"/>
              <a:gd name="connsiteY5" fmla="*/ 793767 h 793767"/>
              <a:gd name="connsiteX6" fmla="*/ 132297 w 6827158"/>
              <a:gd name="connsiteY6" fmla="*/ 793767 h 793767"/>
              <a:gd name="connsiteX7" fmla="*/ 0 w 6827158"/>
              <a:gd name="connsiteY7" fmla="*/ 661470 h 793767"/>
              <a:gd name="connsiteX8" fmla="*/ 0 w 6827158"/>
              <a:gd name="connsiteY8" fmla="*/ 132297 h 79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93767">
                <a:moveTo>
                  <a:pt x="0" y="132297"/>
                </a:moveTo>
                <a:cubicBezTo>
                  <a:pt x="0" y="59231"/>
                  <a:pt x="59231" y="0"/>
                  <a:pt x="132297" y="0"/>
                </a:cubicBezTo>
                <a:lnTo>
                  <a:pt x="6694861" y="0"/>
                </a:lnTo>
                <a:cubicBezTo>
                  <a:pt x="6767927" y="0"/>
                  <a:pt x="6827158" y="59231"/>
                  <a:pt x="6827158" y="132297"/>
                </a:cubicBezTo>
                <a:lnTo>
                  <a:pt x="6827158" y="661470"/>
                </a:lnTo>
                <a:cubicBezTo>
                  <a:pt x="6827158" y="734536"/>
                  <a:pt x="6767927" y="793767"/>
                  <a:pt x="6694861" y="793767"/>
                </a:cubicBezTo>
                <a:lnTo>
                  <a:pt x="132297" y="793767"/>
                </a:lnTo>
                <a:cubicBezTo>
                  <a:pt x="59231" y="793767"/>
                  <a:pt x="0" y="734536"/>
                  <a:pt x="0" y="661470"/>
                </a:cubicBezTo>
                <a:lnTo>
                  <a:pt x="0" y="132297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469" tIns="84469" rIns="84469" bIns="84469" numCol="1" spcCol="1270" anchor="ctr" anchorCtr="0">
            <a:noAutofit/>
          </a:bodyPr>
          <a:lstStyle/>
          <a:p>
            <a:pPr lvl="0" algn="l" defTabSz="533400" latinLnBrk="1"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/>
              <a:t>  여러 학점은행제 교육훈련기관에 소속되어 있습니다</a:t>
            </a:r>
            <a:r>
              <a:rPr lang="en-US" altLang="ko-KR" sz="1200" b="1"/>
              <a:t>. </a:t>
            </a:r>
          </a:p>
          <a:p>
            <a:pPr lvl="0" algn="l" defTabSz="533400" latinLnBrk="1"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/>
              <a:t>  </a:t>
            </a:r>
            <a:r>
              <a:rPr lang="ko-KR" altLang="en-US" sz="1200" b="1"/>
              <a:t>몇 개의 기관에서 학점은행제 학습자 학자금대출을 신청할 수 있나요</a:t>
            </a:r>
            <a:r>
              <a:rPr lang="en-US" altLang="ko-KR" sz="1200" b="1"/>
              <a:t>?</a:t>
            </a:r>
          </a:p>
        </p:txBody>
      </p:sp>
      <p:sp>
        <p:nvSpPr>
          <p:cNvPr id="8" name="자유형 7"/>
          <p:cNvSpPr/>
          <p:nvPr/>
        </p:nvSpPr>
        <p:spPr>
          <a:xfrm>
            <a:off x="269925" y="2227843"/>
            <a:ext cx="6896874" cy="1408921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dirty="0"/>
              <a:t>여러 기관에 소속된 학습자의 경우</a:t>
            </a:r>
            <a:r>
              <a:rPr lang="en-US" altLang="ko-KR" sz="1200" dirty="0"/>
              <a:t>, </a:t>
            </a:r>
            <a:r>
              <a:rPr lang="ko-KR" altLang="en-US" sz="1200" b="1" dirty="0"/>
              <a:t>소속 기관별로 당해 학기 학점은행제 학습자 학자금대출을 신청</a:t>
            </a:r>
            <a:r>
              <a:rPr lang="ko-KR" altLang="en-US" sz="1200" dirty="0"/>
              <a:t>할 수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b="1" dirty="0"/>
              <a:t>동일 기관에서 다 건 신청은 불가능</a:t>
            </a:r>
            <a:r>
              <a:rPr lang="ko-KR" altLang="en-US" sz="1200" dirty="0"/>
              <a:t>합니다</a:t>
            </a:r>
            <a:r>
              <a:rPr lang="en-US" altLang="ko-KR" sz="1200" dirty="0"/>
              <a:t>.</a:t>
            </a:r>
            <a:endParaRPr lang="en-US" altLang="ko-KR" sz="1200" kern="1200" dirty="0"/>
          </a:p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kern="1200" dirty="0"/>
              <a:t>대출 심사 승인된 신청 건들 중 </a:t>
            </a:r>
            <a:r>
              <a:rPr lang="ko-KR" altLang="en-US" sz="1200" b="1" kern="1200" dirty="0"/>
              <a:t>최대 </a:t>
            </a:r>
            <a:r>
              <a:rPr lang="en-US" altLang="ko-KR" sz="1200" b="1" kern="1200" dirty="0"/>
              <a:t>2</a:t>
            </a:r>
            <a:r>
              <a:rPr lang="ko-KR" altLang="en-US" sz="1200" b="1" kern="1200" dirty="0"/>
              <a:t>개 기관을 선택하여 학자금대출 실행</a:t>
            </a:r>
            <a:r>
              <a:rPr lang="ko-KR" altLang="en-US" sz="1200" kern="1200" dirty="0"/>
              <a:t>이 가능합니다</a:t>
            </a:r>
            <a:r>
              <a:rPr lang="en-US" altLang="ko-KR" sz="1200" kern="1200" dirty="0"/>
              <a:t>.</a:t>
            </a:r>
            <a:br>
              <a:rPr lang="en-US" altLang="ko-KR" sz="1200" kern="1200" dirty="0"/>
            </a:br>
            <a:r>
              <a:rPr lang="en-US" altLang="ko-KR" sz="1200" kern="1200" dirty="0"/>
              <a:t>3</a:t>
            </a:r>
            <a:r>
              <a:rPr lang="ko-KR" altLang="en-US" sz="1200" kern="1200" dirty="0"/>
              <a:t>개 이상 기관의 학자금대출은 지원하지 않으므로</a:t>
            </a:r>
            <a:r>
              <a:rPr lang="en-US" altLang="ko-KR" sz="1200" kern="1200" dirty="0"/>
              <a:t>, </a:t>
            </a:r>
            <a:r>
              <a:rPr lang="ko-KR" altLang="en-US" sz="1200" kern="1200" dirty="0"/>
              <a:t>개인의 </a:t>
            </a:r>
            <a:r>
              <a:rPr lang="ko-KR" altLang="en-US" sz="1200" kern="1200" dirty="0" err="1"/>
              <a:t>학습비</a:t>
            </a:r>
            <a:r>
              <a:rPr lang="ko-KR" altLang="en-US" sz="1200" kern="1200" dirty="0"/>
              <a:t> 필요상황에 따라 학자금대출 지원 기관을 선택하시기 바랍니다</a:t>
            </a:r>
            <a:r>
              <a:rPr lang="en-US" altLang="ko-KR" sz="1200" kern="1200" dirty="0"/>
              <a:t>.</a:t>
            </a:r>
            <a:endParaRPr lang="ko-KR" altLang="en-US" sz="1200" kern="1200" dirty="0"/>
          </a:p>
        </p:txBody>
      </p:sp>
      <p:sp>
        <p:nvSpPr>
          <p:cNvPr id="15" name="자유형 14"/>
          <p:cNvSpPr/>
          <p:nvPr/>
        </p:nvSpPr>
        <p:spPr>
          <a:xfrm>
            <a:off x="448692" y="5652988"/>
            <a:ext cx="6768000" cy="648000"/>
          </a:xfrm>
          <a:custGeom>
            <a:avLst/>
            <a:gdLst>
              <a:gd name="connsiteX0" fmla="*/ 0 w 6827158"/>
              <a:gd name="connsiteY0" fmla="*/ 146532 h 879174"/>
              <a:gd name="connsiteX1" fmla="*/ 146532 w 6827158"/>
              <a:gd name="connsiteY1" fmla="*/ 0 h 879174"/>
              <a:gd name="connsiteX2" fmla="*/ 6680626 w 6827158"/>
              <a:gd name="connsiteY2" fmla="*/ 0 h 879174"/>
              <a:gd name="connsiteX3" fmla="*/ 6827158 w 6827158"/>
              <a:gd name="connsiteY3" fmla="*/ 146532 h 879174"/>
              <a:gd name="connsiteX4" fmla="*/ 6827158 w 6827158"/>
              <a:gd name="connsiteY4" fmla="*/ 732642 h 879174"/>
              <a:gd name="connsiteX5" fmla="*/ 6680626 w 6827158"/>
              <a:gd name="connsiteY5" fmla="*/ 879174 h 879174"/>
              <a:gd name="connsiteX6" fmla="*/ 146532 w 6827158"/>
              <a:gd name="connsiteY6" fmla="*/ 879174 h 879174"/>
              <a:gd name="connsiteX7" fmla="*/ 0 w 6827158"/>
              <a:gd name="connsiteY7" fmla="*/ 732642 h 879174"/>
              <a:gd name="connsiteX8" fmla="*/ 0 w 6827158"/>
              <a:gd name="connsiteY8" fmla="*/ 146532 h 8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879174">
                <a:moveTo>
                  <a:pt x="0" y="146532"/>
                </a:moveTo>
                <a:cubicBezTo>
                  <a:pt x="0" y="65605"/>
                  <a:pt x="65605" y="0"/>
                  <a:pt x="146532" y="0"/>
                </a:cubicBezTo>
                <a:lnTo>
                  <a:pt x="6680626" y="0"/>
                </a:lnTo>
                <a:cubicBezTo>
                  <a:pt x="6761553" y="0"/>
                  <a:pt x="6827158" y="65605"/>
                  <a:pt x="6827158" y="146532"/>
                </a:cubicBezTo>
                <a:lnTo>
                  <a:pt x="6827158" y="732642"/>
                </a:lnTo>
                <a:cubicBezTo>
                  <a:pt x="6827158" y="813569"/>
                  <a:pt x="6761553" y="879174"/>
                  <a:pt x="6680626" y="879174"/>
                </a:cubicBezTo>
                <a:lnTo>
                  <a:pt x="146532" y="879174"/>
                </a:lnTo>
                <a:cubicBezTo>
                  <a:pt x="65605" y="879174"/>
                  <a:pt x="0" y="813569"/>
                  <a:pt x="0" y="732642"/>
                </a:cubicBezTo>
                <a:lnTo>
                  <a:pt x="0" y="14653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638" tIns="88638" rIns="88638" bIns="88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학자금대출을 </a:t>
            </a:r>
            <a:r>
              <a:rPr lang="ko-KR" altLang="en-US" sz="1200" b="1" kern="1200" dirty="0"/>
              <a:t>신청하고</a:t>
            </a:r>
            <a:r>
              <a:rPr lang="en-US" altLang="ko-KR" sz="1200" b="1" kern="1200" dirty="0"/>
              <a:t>, </a:t>
            </a:r>
            <a:r>
              <a:rPr lang="ko-KR" altLang="en-US" sz="1200" b="1" kern="1200" dirty="0"/>
              <a:t>승인 되면 저절로 등록금</a:t>
            </a:r>
            <a:r>
              <a:rPr lang="en-US" altLang="ko-KR" sz="1200" b="1" kern="1200" dirty="0"/>
              <a:t>(</a:t>
            </a:r>
            <a:r>
              <a:rPr lang="ko-KR" altLang="en-US" sz="1200" b="1" kern="1200" dirty="0" err="1"/>
              <a:t>학습비</a:t>
            </a:r>
            <a:r>
              <a:rPr lang="en-US" altLang="ko-KR" sz="1200" b="1" kern="1200" dirty="0"/>
              <a:t>)</a:t>
            </a:r>
            <a:r>
              <a:rPr lang="ko-KR" altLang="en-US" sz="1200" b="1" kern="1200" dirty="0"/>
              <a:t> 지급되나요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18" name="자유형 17"/>
          <p:cNvSpPr/>
          <p:nvPr/>
        </p:nvSpPr>
        <p:spPr>
          <a:xfrm>
            <a:off x="269925" y="6373068"/>
            <a:ext cx="7064841" cy="900604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b="1" kern="1200" dirty="0"/>
              <a:t>아닙니다</a:t>
            </a:r>
            <a:r>
              <a:rPr lang="en-US" altLang="ko-KR" sz="1200" b="1" kern="1200" dirty="0"/>
              <a:t>. </a:t>
            </a:r>
            <a:r>
              <a:rPr lang="ko-KR" altLang="en-US" sz="1200" kern="1200" dirty="0"/>
              <a:t>학자금대출이 승인되면 재단 </a:t>
            </a:r>
            <a:r>
              <a:rPr lang="ko-KR" altLang="en-US" sz="1200" kern="1200"/>
              <a:t>홈페이지 </a:t>
            </a:r>
            <a:r>
              <a:rPr lang="en-US" altLang="ko-KR" sz="1200" b="1" kern="1200"/>
              <a:t>‘</a:t>
            </a:r>
            <a:r>
              <a:rPr lang="ko-KR" altLang="en-US" sz="1200" b="1" kern="1200"/>
              <a:t>학점은행제 학습자 학자금대출 </a:t>
            </a:r>
            <a:r>
              <a:rPr lang="ko-KR" altLang="en-US" sz="1200" b="1" kern="1200" dirty="0"/>
              <a:t>실행</a:t>
            </a:r>
            <a:r>
              <a:rPr lang="en-US" altLang="ko-KR" sz="1200" b="1" kern="1200" dirty="0"/>
              <a:t>(</a:t>
            </a:r>
            <a:r>
              <a:rPr lang="ko-KR" altLang="en-US" sz="1200" b="1" kern="1200"/>
              <a:t>신청현황</a:t>
            </a:r>
            <a:r>
              <a:rPr lang="en-US" altLang="ko-KR" sz="1200" b="1" kern="1200"/>
              <a:t>)’</a:t>
            </a:r>
            <a:r>
              <a:rPr lang="en-US" altLang="ko-KR" sz="1200" kern="1200"/>
              <a:t> </a:t>
            </a:r>
            <a:r>
              <a:rPr lang="ko-KR" altLang="en-US" sz="1200" kern="1200"/>
              <a:t>화면에서 </a:t>
            </a:r>
            <a:r>
              <a:rPr lang="en-US" altLang="ko-KR" sz="1200" b="1" kern="1200">
                <a:solidFill>
                  <a:srgbClr val="FF0000"/>
                </a:solidFill>
              </a:rPr>
              <a:t>[</a:t>
            </a:r>
            <a:r>
              <a:rPr lang="ko-KR" altLang="en-US" sz="1200" b="1" kern="1200" dirty="0">
                <a:solidFill>
                  <a:srgbClr val="FF0000"/>
                </a:solidFill>
              </a:rPr>
              <a:t>등록금실행</a:t>
            </a:r>
            <a:r>
              <a:rPr lang="en-US" altLang="ko-KR" sz="1200" b="1" kern="1200">
                <a:solidFill>
                  <a:srgbClr val="FF0000"/>
                </a:solidFill>
              </a:rPr>
              <a:t>] </a:t>
            </a:r>
            <a:r>
              <a:rPr lang="ko-KR" altLang="en-US" sz="1200" kern="1200"/>
              <a:t>버튼을 </a:t>
            </a:r>
            <a:r>
              <a:rPr lang="ko-KR" altLang="en-US" sz="1200" kern="1200" dirty="0"/>
              <a:t>클릭하시어 대출 약정을 체결하셔야 대출금 지급이 </a:t>
            </a:r>
            <a:r>
              <a:rPr lang="ko-KR" altLang="en-US" sz="1200" kern="1200"/>
              <a:t>완료됩니다</a:t>
            </a:r>
            <a:r>
              <a:rPr lang="en-US" altLang="ko-KR" sz="1200" kern="1200"/>
              <a:t>.</a:t>
            </a:r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ko-KR" sz="1200"/>
              <a:t>  </a:t>
            </a:r>
            <a:r>
              <a:rPr lang="ko-KR" altLang="en-US" sz="1200" kern="1200"/>
              <a:t>따라서 </a:t>
            </a:r>
            <a:r>
              <a:rPr lang="ko-KR" altLang="en-US" sz="1200" kern="1200" dirty="0"/>
              <a:t>본인의 심사결과를 반드시 확인 바랍니다</a:t>
            </a:r>
            <a:r>
              <a:rPr lang="en-US" altLang="ko-KR" sz="1200" kern="1200" dirty="0"/>
              <a:t>. (</a:t>
            </a:r>
            <a:r>
              <a:rPr lang="ko-KR" altLang="en-US" sz="1200" kern="1200" dirty="0"/>
              <a:t>승인 시 심사결과 </a:t>
            </a:r>
            <a:r>
              <a:rPr lang="ko-KR" altLang="en-US" sz="1200" dirty="0"/>
              <a:t>메시지 </a:t>
            </a:r>
            <a:r>
              <a:rPr lang="ko-KR" altLang="en-US" sz="1200" kern="1200" dirty="0"/>
              <a:t>발송</a:t>
            </a:r>
            <a:r>
              <a:rPr lang="en-US" altLang="ko-KR" sz="1200" kern="1200" dirty="0"/>
              <a:t>)</a:t>
            </a:r>
            <a:endParaRPr lang="ko-KR" altLang="en-US" sz="1200" kern="1200" dirty="0"/>
          </a:p>
        </p:txBody>
      </p:sp>
      <p:sp>
        <p:nvSpPr>
          <p:cNvPr id="19" name="자유형 18"/>
          <p:cNvSpPr/>
          <p:nvPr/>
        </p:nvSpPr>
        <p:spPr>
          <a:xfrm>
            <a:off x="448692" y="7525196"/>
            <a:ext cx="6768000" cy="648000"/>
          </a:xfrm>
          <a:custGeom>
            <a:avLst/>
            <a:gdLst>
              <a:gd name="connsiteX0" fmla="*/ 0 w 6827158"/>
              <a:gd name="connsiteY0" fmla="*/ 119218 h 715295"/>
              <a:gd name="connsiteX1" fmla="*/ 119218 w 6827158"/>
              <a:gd name="connsiteY1" fmla="*/ 0 h 715295"/>
              <a:gd name="connsiteX2" fmla="*/ 6707940 w 6827158"/>
              <a:gd name="connsiteY2" fmla="*/ 0 h 715295"/>
              <a:gd name="connsiteX3" fmla="*/ 6827158 w 6827158"/>
              <a:gd name="connsiteY3" fmla="*/ 119218 h 715295"/>
              <a:gd name="connsiteX4" fmla="*/ 6827158 w 6827158"/>
              <a:gd name="connsiteY4" fmla="*/ 596077 h 715295"/>
              <a:gd name="connsiteX5" fmla="*/ 6707940 w 6827158"/>
              <a:gd name="connsiteY5" fmla="*/ 715295 h 715295"/>
              <a:gd name="connsiteX6" fmla="*/ 119218 w 6827158"/>
              <a:gd name="connsiteY6" fmla="*/ 715295 h 715295"/>
              <a:gd name="connsiteX7" fmla="*/ 0 w 6827158"/>
              <a:gd name="connsiteY7" fmla="*/ 596077 h 715295"/>
              <a:gd name="connsiteX8" fmla="*/ 0 w 6827158"/>
              <a:gd name="connsiteY8" fmla="*/ 119218 h 71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15295">
                <a:moveTo>
                  <a:pt x="0" y="119218"/>
                </a:moveTo>
                <a:cubicBezTo>
                  <a:pt x="0" y="53376"/>
                  <a:pt x="53376" y="0"/>
                  <a:pt x="119218" y="0"/>
                </a:cubicBezTo>
                <a:lnTo>
                  <a:pt x="6707940" y="0"/>
                </a:lnTo>
                <a:cubicBezTo>
                  <a:pt x="6773782" y="0"/>
                  <a:pt x="6827158" y="53376"/>
                  <a:pt x="6827158" y="119218"/>
                </a:cubicBezTo>
                <a:lnTo>
                  <a:pt x="6827158" y="596077"/>
                </a:lnTo>
                <a:cubicBezTo>
                  <a:pt x="6827158" y="661919"/>
                  <a:pt x="6773782" y="715295"/>
                  <a:pt x="6707940" y="715295"/>
                </a:cubicBezTo>
                <a:lnTo>
                  <a:pt x="119218" y="715295"/>
                </a:lnTo>
                <a:cubicBezTo>
                  <a:pt x="53376" y="715295"/>
                  <a:pt x="0" y="661919"/>
                  <a:pt x="0" y="596077"/>
                </a:cubicBezTo>
                <a:lnTo>
                  <a:pt x="0" y="119218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38" tIns="80638" rIns="80638" bIns="80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대출금은 </a:t>
            </a:r>
            <a:r>
              <a:rPr lang="ko-KR" altLang="en-US" sz="1200" b="1" kern="1200" dirty="0"/>
              <a:t>어디로 지급되나요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20" name="자유형 19"/>
          <p:cNvSpPr/>
          <p:nvPr/>
        </p:nvSpPr>
        <p:spPr>
          <a:xfrm>
            <a:off x="269925" y="8249723"/>
            <a:ext cx="6827158" cy="643625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/>
              <a:t>대출금</a:t>
            </a:r>
            <a:r>
              <a:rPr lang="ko-KR" altLang="en-US" sz="1200" kern="1200"/>
              <a:t>은 </a:t>
            </a:r>
            <a:r>
              <a:rPr lang="ko-KR" altLang="en-US" sz="1200" b="1" kern="1200"/>
              <a:t>소속</a:t>
            </a:r>
            <a:r>
              <a:rPr lang="ko-KR" altLang="en-US" sz="1200" kern="1200"/>
              <a:t> </a:t>
            </a:r>
            <a:r>
              <a:rPr lang="ko-KR" altLang="en-US" sz="1200" b="1"/>
              <a:t>기관의 수납</a:t>
            </a:r>
            <a:r>
              <a:rPr lang="ko-KR" altLang="en-US" sz="1200" b="1" kern="1200"/>
              <a:t>계좌</a:t>
            </a:r>
            <a:r>
              <a:rPr lang="ko-KR" altLang="en-US" sz="1200" kern="1200"/>
              <a:t>로 </a:t>
            </a:r>
            <a:r>
              <a:rPr lang="ko-KR" altLang="en-US" sz="1200" kern="1200" dirty="0"/>
              <a:t>지급됩니다</a:t>
            </a:r>
            <a:r>
              <a:rPr lang="en-US" altLang="ko-KR" sz="1200" kern="1200" dirty="0"/>
              <a:t>. </a:t>
            </a:r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ko-KR" sz="1000" kern="1200"/>
              <a:t>   ※ </a:t>
            </a:r>
            <a:r>
              <a:rPr lang="ko-KR" altLang="en-US" sz="1000" kern="1200"/>
              <a:t>단</a:t>
            </a:r>
            <a:r>
              <a:rPr lang="en-US" altLang="ko-KR" sz="1000" kern="1200" dirty="0"/>
              <a:t>, </a:t>
            </a:r>
            <a:r>
              <a:rPr lang="ko-KR" altLang="en-US" sz="1000" kern="1200" dirty="0" err="1"/>
              <a:t>기등록</a:t>
            </a:r>
            <a:r>
              <a:rPr lang="ko-KR" altLang="en-US" sz="1000" kern="1200" dirty="0"/>
              <a:t> </a:t>
            </a:r>
            <a:r>
              <a:rPr lang="ko-KR" altLang="en-US" sz="1000" kern="1200"/>
              <a:t>대출의 경우 </a:t>
            </a:r>
            <a:r>
              <a:rPr lang="ko-KR" altLang="en-US" sz="1000" kern="1200" dirty="0"/>
              <a:t>학생 </a:t>
            </a:r>
            <a:r>
              <a:rPr lang="ko-KR" altLang="en-US" sz="1000" kern="1200"/>
              <a:t>개인계좌로 등록금</a:t>
            </a:r>
            <a:r>
              <a:rPr lang="en-US" altLang="ko-KR" sz="1000" kern="1200"/>
              <a:t>(</a:t>
            </a:r>
            <a:r>
              <a:rPr lang="ko-KR" altLang="en-US" sz="1000" kern="1200"/>
              <a:t>학습비</a:t>
            </a:r>
            <a:r>
              <a:rPr lang="en-US" altLang="ko-KR" sz="1000" kern="1200"/>
              <a:t>) </a:t>
            </a:r>
            <a:r>
              <a:rPr lang="ko-KR" altLang="en-US" sz="1000" kern="1200"/>
              <a:t>지급</a:t>
            </a:r>
            <a:endParaRPr lang="ko-KR" altLang="en-US" sz="1000" kern="1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6" name="자유형 18">
            <a:extLst>
              <a:ext uri="{FF2B5EF4-FFF2-40B4-BE49-F238E27FC236}">
                <a16:creationId xmlns:a16="http://schemas.microsoft.com/office/drawing/2014/main" id="{E2915839-19AD-4287-94B7-E5BAB20AC956}"/>
              </a:ext>
            </a:extLst>
          </p:cNvPr>
          <p:cNvSpPr/>
          <p:nvPr/>
        </p:nvSpPr>
        <p:spPr>
          <a:xfrm>
            <a:off x="448692" y="3924868"/>
            <a:ext cx="6768000" cy="648000"/>
          </a:xfrm>
          <a:custGeom>
            <a:avLst/>
            <a:gdLst>
              <a:gd name="connsiteX0" fmla="*/ 0 w 6827158"/>
              <a:gd name="connsiteY0" fmla="*/ 119218 h 715295"/>
              <a:gd name="connsiteX1" fmla="*/ 119218 w 6827158"/>
              <a:gd name="connsiteY1" fmla="*/ 0 h 715295"/>
              <a:gd name="connsiteX2" fmla="*/ 6707940 w 6827158"/>
              <a:gd name="connsiteY2" fmla="*/ 0 h 715295"/>
              <a:gd name="connsiteX3" fmla="*/ 6827158 w 6827158"/>
              <a:gd name="connsiteY3" fmla="*/ 119218 h 715295"/>
              <a:gd name="connsiteX4" fmla="*/ 6827158 w 6827158"/>
              <a:gd name="connsiteY4" fmla="*/ 596077 h 715295"/>
              <a:gd name="connsiteX5" fmla="*/ 6707940 w 6827158"/>
              <a:gd name="connsiteY5" fmla="*/ 715295 h 715295"/>
              <a:gd name="connsiteX6" fmla="*/ 119218 w 6827158"/>
              <a:gd name="connsiteY6" fmla="*/ 715295 h 715295"/>
              <a:gd name="connsiteX7" fmla="*/ 0 w 6827158"/>
              <a:gd name="connsiteY7" fmla="*/ 596077 h 715295"/>
              <a:gd name="connsiteX8" fmla="*/ 0 w 6827158"/>
              <a:gd name="connsiteY8" fmla="*/ 119218 h 71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7158" h="715295">
                <a:moveTo>
                  <a:pt x="0" y="119218"/>
                </a:moveTo>
                <a:cubicBezTo>
                  <a:pt x="0" y="53376"/>
                  <a:pt x="53376" y="0"/>
                  <a:pt x="119218" y="0"/>
                </a:cubicBezTo>
                <a:lnTo>
                  <a:pt x="6707940" y="0"/>
                </a:lnTo>
                <a:cubicBezTo>
                  <a:pt x="6773782" y="0"/>
                  <a:pt x="6827158" y="53376"/>
                  <a:pt x="6827158" y="119218"/>
                </a:cubicBezTo>
                <a:lnTo>
                  <a:pt x="6827158" y="596077"/>
                </a:lnTo>
                <a:cubicBezTo>
                  <a:pt x="6827158" y="661919"/>
                  <a:pt x="6773782" y="715295"/>
                  <a:pt x="6707940" y="715295"/>
                </a:cubicBezTo>
                <a:lnTo>
                  <a:pt x="119218" y="715295"/>
                </a:lnTo>
                <a:cubicBezTo>
                  <a:pt x="53376" y="715295"/>
                  <a:pt x="0" y="661919"/>
                  <a:pt x="0" y="596077"/>
                </a:cubicBezTo>
                <a:lnTo>
                  <a:pt x="0" y="119218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638" tIns="80638" rIns="80638" bIns="80638" numCol="1" spcCol="1270" anchor="ctr" anchorCtr="0">
            <a:noAutofit/>
          </a:bodyPr>
          <a:lstStyle/>
          <a:p>
            <a:pPr lvl="0" algn="l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/>
              <a:t> 제출해야 </a:t>
            </a:r>
            <a:r>
              <a:rPr lang="ko-KR" altLang="en-US" sz="1200" b="1" kern="1200" dirty="0"/>
              <a:t>할 서류가 있나요</a:t>
            </a:r>
            <a:r>
              <a:rPr lang="en-US" altLang="ko-KR" sz="1200" b="1" kern="1200" dirty="0"/>
              <a:t>?</a:t>
            </a:r>
            <a:endParaRPr lang="ko-KR" altLang="en-US" sz="1200" b="1" kern="1200" dirty="0"/>
          </a:p>
        </p:txBody>
      </p:sp>
      <p:sp>
        <p:nvSpPr>
          <p:cNvPr id="27" name="자유형 19">
            <a:extLst>
              <a:ext uri="{FF2B5EF4-FFF2-40B4-BE49-F238E27FC236}">
                <a16:creationId xmlns:a16="http://schemas.microsoft.com/office/drawing/2014/main" id="{F23BCF35-5E4F-4A8E-96BB-5DD4DAE4B73B}"/>
              </a:ext>
            </a:extLst>
          </p:cNvPr>
          <p:cNvSpPr/>
          <p:nvPr/>
        </p:nvSpPr>
        <p:spPr>
          <a:xfrm>
            <a:off x="269925" y="4653922"/>
            <a:ext cx="6827158" cy="855050"/>
          </a:xfrm>
          <a:custGeom>
            <a:avLst/>
            <a:gdLst>
              <a:gd name="connsiteX0" fmla="*/ 0 w 6827158"/>
              <a:gd name="connsiteY0" fmla="*/ 0 h 1076400"/>
              <a:gd name="connsiteX1" fmla="*/ 6827158 w 6827158"/>
              <a:gd name="connsiteY1" fmla="*/ 0 h 1076400"/>
              <a:gd name="connsiteX2" fmla="*/ 6827158 w 6827158"/>
              <a:gd name="connsiteY2" fmla="*/ 1076400 h 1076400"/>
              <a:gd name="connsiteX3" fmla="*/ 0 w 6827158"/>
              <a:gd name="connsiteY3" fmla="*/ 1076400 h 1076400"/>
              <a:gd name="connsiteX4" fmla="*/ 0 w 6827158"/>
              <a:gd name="connsiteY4" fmla="*/ 0 h 10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158" h="1076400">
                <a:moveTo>
                  <a:pt x="0" y="0"/>
                </a:moveTo>
                <a:lnTo>
                  <a:pt x="6827158" y="0"/>
                </a:lnTo>
                <a:lnTo>
                  <a:pt x="6827158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762" tIns="15240" rIns="85344" bIns="15240" numCol="1" spcCol="1270" anchor="t" anchorCtr="0">
            <a:noAutofit/>
          </a:bodyPr>
          <a:lstStyle/>
          <a:p>
            <a:pPr marL="114300" lvl="1" indent="-114300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200" kern="1200" dirty="0"/>
              <a:t>학점은행제 학습자 학자금대출 </a:t>
            </a:r>
            <a:r>
              <a:rPr lang="ko-KR" altLang="en-US" sz="1200" kern="1200" dirty="0" err="1"/>
              <a:t>신청시</a:t>
            </a:r>
            <a:r>
              <a:rPr lang="ko-KR" altLang="en-US" sz="1200" kern="1200" dirty="0"/>
              <a:t> 제출해야 할 별도의 서류는 </a:t>
            </a:r>
            <a:r>
              <a:rPr lang="ko-KR" altLang="en-US" sz="1200" b="1" kern="1200" dirty="0"/>
              <a:t>존재하지 않습니다</a:t>
            </a:r>
            <a:r>
              <a:rPr lang="en-US" altLang="ko-KR" sz="1200" b="1" kern="1200" dirty="0"/>
              <a:t>.</a:t>
            </a:r>
          </a:p>
          <a:p>
            <a:pPr marL="0" lvl="1" defTabSz="533400">
              <a:spcBef>
                <a:spcPct val="0"/>
              </a:spcBef>
              <a:spcAft>
                <a:spcPct val="20000"/>
              </a:spcAft>
            </a:pPr>
            <a:r>
              <a:rPr lang="en-US" altLang="ko-KR" sz="1000" kern="1200" dirty="0"/>
              <a:t>  ※ </a:t>
            </a:r>
            <a:r>
              <a:rPr lang="ko-KR" altLang="en-US" sz="1000" kern="1200" dirty="0"/>
              <a:t>단</a:t>
            </a:r>
            <a:r>
              <a:rPr lang="en-US" altLang="ko-KR" sz="1000" kern="1200" dirty="0"/>
              <a:t>, </a:t>
            </a:r>
            <a:r>
              <a:rPr lang="ko-KR" altLang="en-US" sz="1000" dirty="0"/>
              <a:t>장애인 정보 불일치</a:t>
            </a:r>
            <a:r>
              <a:rPr lang="en-US" altLang="ko-KR" sz="1000" dirty="0"/>
              <a:t>/ </a:t>
            </a:r>
            <a:r>
              <a:rPr lang="ko-KR" altLang="en-US" sz="1000" dirty="0"/>
              <a:t>국내 거주상태 불일치</a:t>
            </a:r>
            <a:r>
              <a:rPr lang="en-US" altLang="ko-KR" sz="1000" dirty="0"/>
              <a:t>/ </a:t>
            </a:r>
            <a:r>
              <a:rPr lang="ko-KR" altLang="en-US" sz="1000" dirty="0"/>
              <a:t>만 </a:t>
            </a:r>
            <a:r>
              <a:rPr lang="en-US" altLang="ko-KR" sz="1000" dirty="0"/>
              <a:t>55</a:t>
            </a:r>
            <a:r>
              <a:rPr lang="ko-KR" altLang="en-US" sz="1000" dirty="0"/>
              <a:t>세 이전 학업 수행을 증빙하기 위한 서류 제출은 대상자</a:t>
            </a:r>
            <a:endParaRPr lang="en-US" altLang="ko-KR" sz="1000" dirty="0"/>
          </a:p>
          <a:p>
            <a:pPr marL="0" lvl="1" defTabSz="533400">
              <a:spcBef>
                <a:spcPct val="0"/>
              </a:spcBef>
              <a:spcAft>
                <a:spcPct val="20000"/>
              </a:spcAft>
            </a:pPr>
            <a:r>
              <a:rPr lang="ko-KR" altLang="en-US" sz="1000" dirty="0"/>
              <a:t>      에 한해 있을 수 있습니다</a:t>
            </a:r>
            <a:r>
              <a:rPr lang="en-US" altLang="ko-KR" sz="1000" dirty="0"/>
              <a:t>.</a:t>
            </a:r>
            <a:endParaRPr lang="ko-KR" altLang="en-US" sz="1000" dirty="0"/>
          </a:p>
          <a:p>
            <a:pPr marL="0" lvl="1" algn="l" defTabSz="533400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1000" kern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52E09-1993-496D-8AFF-355D22CD6230}"/>
              </a:ext>
            </a:extLst>
          </p:cNvPr>
          <p:cNvSpPr txBox="1"/>
          <p:nvPr/>
        </p:nvSpPr>
        <p:spPr>
          <a:xfrm>
            <a:off x="430694" y="9151763"/>
            <a:ext cx="682715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/>
              <a:t>※ </a:t>
            </a:r>
            <a:r>
              <a:rPr lang="ko-KR" altLang="en-US" sz="1200" b="1"/>
              <a:t>자세한 내용은 한국장학재단 </a:t>
            </a:r>
            <a:r>
              <a:rPr lang="ko-KR" altLang="en-US" sz="1200" b="1">
                <a:solidFill>
                  <a:srgbClr val="FF0000"/>
                </a:solidFill>
              </a:rPr>
              <a:t>상담센터</a:t>
            </a:r>
            <a:r>
              <a:rPr lang="en-US" altLang="ko-KR" sz="1200" b="1">
                <a:solidFill>
                  <a:srgbClr val="FF0000"/>
                </a:solidFill>
              </a:rPr>
              <a:t>(1599-2000) </a:t>
            </a:r>
            <a:r>
              <a:rPr lang="ko-KR" altLang="en-US" sz="1200" b="1"/>
              <a:t>또는 </a:t>
            </a:r>
            <a:endParaRPr lang="en-US" altLang="ko-KR" sz="1200" b="1"/>
          </a:p>
          <a:p>
            <a:r>
              <a:rPr lang="en-US" altLang="ko-KR" sz="1200" b="1"/>
              <a:t>   [</a:t>
            </a:r>
            <a:r>
              <a:rPr lang="ko-KR" altLang="en-US" sz="1200" b="1"/>
              <a:t>재단 홈페이지</a:t>
            </a:r>
            <a:r>
              <a:rPr lang="en-US" altLang="ko-KR" sz="1200" b="1"/>
              <a:t>(</a:t>
            </a:r>
            <a:r>
              <a:rPr lang="en-US" altLang="ko-KR" sz="1200" b="1">
                <a:hlinkClick r:id="rId3"/>
              </a:rPr>
              <a:t>www.kosaf.go.kr</a:t>
            </a:r>
            <a:r>
              <a:rPr lang="en-US" altLang="ko-KR" sz="1200" b="1"/>
              <a:t>) &gt; </a:t>
            </a:r>
            <a:r>
              <a:rPr lang="ko-KR" altLang="en-US" sz="1200" b="1"/>
              <a:t>고객센터 </a:t>
            </a:r>
            <a:r>
              <a:rPr lang="en-US" altLang="ko-KR" sz="1200" b="1"/>
              <a:t>&gt; </a:t>
            </a:r>
            <a:r>
              <a:rPr lang="ko-KR" altLang="en-US" sz="1200" b="1"/>
              <a:t>자주묻는질문</a:t>
            </a:r>
            <a:r>
              <a:rPr lang="en-US" altLang="ko-KR" sz="1200" b="1"/>
              <a:t>(FAQ)]</a:t>
            </a:r>
            <a:r>
              <a:rPr lang="ko-KR" altLang="en-US" sz="1200" b="1"/>
              <a:t>를 통해 확인 가능합니다</a:t>
            </a:r>
            <a:r>
              <a:rPr lang="en-US" altLang="ko-KR" sz="1200"/>
              <a:t>.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1859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F480221C-D201-4F57-AA46-84C3393C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4" y="5258401"/>
            <a:ext cx="7243439" cy="349093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9E385FD-8501-464B-AEC0-EA7AD523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4" y="1558925"/>
            <a:ext cx="7243439" cy="35799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5E8180-EA16-4519-B2F5-5E0BC0310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00"/>
          <a:stretch/>
        </p:blipFill>
        <p:spPr>
          <a:xfrm>
            <a:off x="476666" y="5335686"/>
            <a:ext cx="6552727" cy="3316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2229369809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6748" y="6517084"/>
            <a:ext cx="657264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A06F4CE-CD8E-4F38-AD75-7B938D03DB76}"/>
              </a:ext>
            </a:extLst>
          </p:cNvPr>
          <p:cNvSpPr/>
          <p:nvPr/>
        </p:nvSpPr>
        <p:spPr>
          <a:xfrm>
            <a:off x="219060" y="1555776"/>
            <a:ext cx="7251665" cy="35830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56997D-C940-4335-9D65-1A7FAAF3E9D9}"/>
              </a:ext>
            </a:extLst>
          </p:cNvPr>
          <p:cNvSpPr/>
          <p:nvPr/>
        </p:nvSpPr>
        <p:spPr>
          <a:xfrm>
            <a:off x="219060" y="5232950"/>
            <a:ext cx="7251665" cy="3516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9C1BC7-540E-4474-B814-A9ADBC2341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740" y="1663420"/>
            <a:ext cx="7084244" cy="339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직사각형 18"/>
          <p:cNvSpPr/>
          <p:nvPr/>
        </p:nvSpPr>
        <p:spPr>
          <a:xfrm>
            <a:off x="336164" y="4309589"/>
            <a:ext cx="288032" cy="695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E3BA5AE-A978-4713-9405-1A7414CB8C80}"/>
              </a:ext>
            </a:extLst>
          </p:cNvPr>
          <p:cNvSpPr/>
          <p:nvPr/>
        </p:nvSpPr>
        <p:spPr>
          <a:xfrm>
            <a:off x="6037766" y="1980581"/>
            <a:ext cx="1288942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237">
            <a:extLst>
              <a:ext uri="{FF2B5EF4-FFF2-40B4-BE49-F238E27FC236}">
                <a16:creationId xmlns:a16="http://schemas.microsoft.com/office/drawing/2014/main" id="{146A0E42-879B-4AD1-BCB6-BAF0C773B7C7}"/>
              </a:ext>
            </a:extLst>
          </p:cNvPr>
          <p:cNvSpPr/>
          <p:nvPr/>
        </p:nvSpPr>
        <p:spPr>
          <a:xfrm>
            <a:off x="35495" y="620688"/>
            <a:ext cx="7669657" cy="79180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AC3D048-39D2-460F-A53F-AC54890DC621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7C005-4773-43EA-B05B-5E4136CD9411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0D922-18F4-42B4-AE2D-B52393ACC659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신청 준비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BE125956-FA63-4ABB-B4DF-AAD12849A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0319E51-EDFA-476A-B2F5-A7F7B08A2EAE}"/>
              </a:ext>
            </a:extLst>
          </p:cNvPr>
          <p:cNvSpPr/>
          <p:nvPr/>
        </p:nvSpPr>
        <p:spPr>
          <a:xfrm>
            <a:off x="358777" y="99463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서비스이용자 등록 및 로그인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>
            <a:extLst>
              <a:ext uri="{FF2B5EF4-FFF2-40B4-BE49-F238E27FC236}">
                <a16:creationId xmlns:a16="http://schemas.microsoft.com/office/drawing/2014/main" id="{EBF0A2D4-34B6-4234-BAB0-A61001EF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3" y="4947043"/>
            <a:ext cx="7243439" cy="3835202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BDCBF081-CC21-4178-8311-059C9EA6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4" y="1563664"/>
            <a:ext cx="7243439" cy="32487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C980AB7-A3FD-4C10-8F0C-750FC0233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080"/>
          <a:stretch/>
        </p:blipFill>
        <p:spPr>
          <a:xfrm>
            <a:off x="406867" y="1809272"/>
            <a:ext cx="6896875" cy="2792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6BD84AC-EE8B-4958-B3FE-29BC7D292A05}"/>
              </a:ext>
            </a:extLst>
          </p:cNvPr>
          <p:cNvSpPr/>
          <p:nvPr/>
        </p:nvSpPr>
        <p:spPr>
          <a:xfrm>
            <a:off x="4091268" y="4014709"/>
            <a:ext cx="936104" cy="19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984572F-546C-4492-8816-26626945E64A}"/>
              </a:ext>
            </a:extLst>
          </p:cNvPr>
          <p:cNvSpPr/>
          <p:nvPr/>
        </p:nvSpPr>
        <p:spPr>
          <a:xfrm>
            <a:off x="1350045" y="2340620"/>
            <a:ext cx="1152128" cy="504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64DA8E8-B006-4479-8B7C-9C99ACFB5A43}"/>
              </a:ext>
            </a:extLst>
          </p:cNvPr>
          <p:cNvSpPr/>
          <p:nvPr/>
        </p:nvSpPr>
        <p:spPr>
          <a:xfrm>
            <a:off x="3582293" y="3205527"/>
            <a:ext cx="936104" cy="198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4F02082-FCA7-4E8C-8D38-6CD10F836C6C}"/>
              </a:ext>
            </a:extLst>
          </p:cNvPr>
          <p:cNvSpPr/>
          <p:nvPr/>
        </p:nvSpPr>
        <p:spPr>
          <a:xfrm>
            <a:off x="219060" y="1555776"/>
            <a:ext cx="7251665" cy="32566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88B1B9-05DC-4495-80AB-8E26813B212B}"/>
              </a:ext>
            </a:extLst>
          </p:cNvPr>
          <p:cNvSpPr/>
          <p:nvPr/>
        </p:nvSpPr>
        <p:spPr>
          <a:xfrm>
            <a:off x="219060" y="4947043"/>
            <a:ext cx="7251665" cy="38352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273B9-A578-4657-B963-1148D8702D88}"/>
              </a:ext>
            </a:extLst>
          </p:cNvPr>
          <p:cNvSpPr txBox="1"/>
          <p:nvPr/>
        </p:nvSpPr>
        <p:spPr>
          <a:xfrm>
            <a:off x="960636" y="2549962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1A79F-2202-4A9D-8A13-770F2BF0E215}"/>
              </a:ext>
            </a:extLst>
          </p:cNvPr>
          <p:cNvSpPr txBox="1"/>
          <p:nvPr/>
        </p:nvSpPr>
        <p:spPr>
          <a:xfrm>
            <a:off x="3199286" y="3119696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②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AEDF097-E103-4E7D-9066-DD6F69492C46}"/>
              </a:ext>
            </a:extLst>
          </p:cNvPr>
          <p:cNvGrpSpPr/>
          <p:nvPr/>
        </p:nvGrpSpPr>
        <p:grpSpPr>
          <a:xfrm>
            <a:off x="607029" y="9035814"/>
            <a:ext cx="6887519" cy="1395016"/>
            <a:chOff x="445761" y="175230"/>
            <a:chExt cx="6887519" cy="1395016"/>
          </a:xfrm>
        </p:grpSpPr>
        <p:sp>
          <p:nvSpPr>
            <p:cNvPr id="31" name="사각형: 둥근 위쪽 모서리 30">
              <a:extLst>
                <a:ext uri="{FF2B5EF4-FFF2-40B4-BE49-F238E27FC236}">
                  <a16:creationId xmlns:a16="http://schemas.microsoft.com/office/drawing/2014/main" id="{10951E4F-77BB-4F5C-969B-8E4A3C69B73E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사각형: 둥근 위쪽 모서리 4">
              <a:extLst>
                <a:ext uri="{FF2B5EF4-FFF2-40B4-BE49-F238E27FC236}">
                  <a16:creationId xmlns:a16="http://schemas.microsoft.com/office/drawing/2014/main" id="{7940FC7D-7823-46ED-B087-F15E476F2153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en-US" altLang="en-US" sz="1200" b="1" spc="-30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※ </a:t>
              </a:r>
              <a:r>
                <a:rPr lang="ko-KR" altLang="en-US" sz="1200" b="1" spc="-30" dirty="0">
                  <a:solidFill>
                    <a:schemeClr val="tx1"/>
                  </a:solidFill>
                  <a:latin typeface="맑은 고딕" pitchFamily="50" charset="-127"/>
                </a:rPr>
                <a:t>신청 전 소속 기관에 학자금대출 가능 여부를 확인한 후 진행하시기 바랍니다</a:t>
              </a:r>
              <a:r>
                <a:rPr lang="en-US" altLang="ko-KR" sz="1200" b="1" spc="-30" dirty="0">
                  <a:solidFill>
                    <a:schemeClr val="tx1"/>
                  </a:solidFill>
                  <a:latin typeface="맑은 고딕" pitchFamily="50" charset="-127"/>
                </a:rPr>
                <a:t>.</a:t>
              </a:r>
            </a:p>
            <a:p>
              <a:pPr lvl="0"/>
              <a:endParaRPr lang="ko-KR" altLang="en-US" sz="1200" b="1" spc="-30" dirty="0">
                <a:solidFill>
                  <a:schemeClr val="tx1"/>
                </a:solidFill>
                <a:latin typeface="맑은 고딕" pitchFamily="50" charset="-127"/>
              </a:endParaRPr>
            </a:p>
            <a:p>
              <a:pPr lvl="0"/>
              <a:r>
                <a:rPr lang="en-US" altLang="ko-KR" sz="1200" b="1" dirty="0">
                  <a:solidFill>
                    <a:srgbClr val="FF0000"/>
                  </a:solidFill>
                  <a:latin typeface="맑은 고딕" pitchFamily="50" charset="-127"/>
                </a:rPr>
                <a:t>※ </a:t>
              </a:r>
              <a:r>
                <a:rPr lang="en-US" altLang="ko-KR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[</a:t>
              </a:r>
              <a:r>
                <a:rPr lang="ko-KR" altLang="en-US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통합신청</a:t>
              </a:r>
              <a:r>
                <a:rPr lang="en-US" altLang="ko-KR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]</a:t>
              </a:r>
              <a:r>
                <a:rPr lang="ko-KR" altLang="en-US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이 아닌 별도의 </a:t>
              </a:r>
              <a:r>
                <a:rPr lang="en-US" altLang="ko-KR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[</a:t>
              </a:r>
              <a:r>
                <a:rPr lang="ko-KR" altLang="en-US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학점은행제 학습자 학자금대출</a:t>
              </a:r>
              <a:r>
                <a:rPr lang="en-US" altLang="ko-KR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]</a:t>
              </a:r>
              <a:r>
                <a:rPr lang="ko-KR" altLang="en-US" sz="1200" b="1" u="sng" dirty="0">
                  <a:solidFill>
                    <a:srgbClr val="FF0000"/>
                  </a:solidFill>
                  <a:latin typeface="맑은 고딕" pitchFamily="50" charset="-127"/>
                </a:rPr>
                <a:t>로 신청해야 함을 유의</a:t>
              </a:r>
              <a:r>
                <a:rPr lang="ko-KR" altLang="en-US" sz="1200" b="1" u="sng" dirty="0">
                  <a:latin typeface="맑은 고딕" pitchFamily="50" charset="-127"/>
                </a:rPr>
                <a:t> </a:t>
              </a:r>
              <a:endParaRPr lang="en-US" altLang="ko-KR" sz="1200" b="1" u="sng" dirty="0">
                <a:latin typeface="맑은 고딕" pitchFamily="50" charset="-127"/>
              </a:endParaRPr>
            </a:p>
            <a:p>
              <a:pPr lvl="0"/>
              <a:endParaRPr lang="ko-KR" altLang="en-US" sz="1200" b="1" u="sng" spc="-30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spc="-60" dirty="0">
                  <a:latin typeface="맑은 고딕" pitchFamily="50" charset="-127"/>
                </a:rPr>
                <a:t>  </a:t>
              </a:r>
              <a:r>
                <a:rPr lang="en-US" altLang="ko-KR" sz="1200" b="1" spc="-60" dirty="0">
                  <a:latin typeface="맑은 고딕" pitchFamily="50" charset="-127"/>
                </a:rPr>
                <a:t>-</a:t>
              </a:r>
              <a:r>
                <a:rPr lang="ko-KR" altLang="en-US" sz="1200" b="1" spc="-60" dirty="0">
                  <a:latin typeface="맑은 고딕" pitchFamily="50" charset="-127"/>
                </a:rPr>
                <a:t> 홈페이지 상단 </a:t>
              </a:r>
              <a:r>
                <a:rPr lang="en-US" altLang="ko-KR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‘</a:t>
              </a:r>
              <a:r>
                <a:rPr lang="ko-KR" altLang="en-US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학자금대출</a:t>
              </a:r>
              <a:r>
                <a:rPr lang="en-US" altLang="ko-KR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&gt;</a:t>
              </a:r>
              <a:r>
                <a:rPr lang="ko-KR" altLang="en-US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학자금대출 신청</a:t>
              </a:r>
              <a:r>
                <a:rPr lang="en-US" altLang="ko-KR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&gt; </a:t>
              </a:r>
              <a:r>
                <a:rPr lang="ko-KR" altLang="en-US" sz="1200" b="1" spc="-60" dirty="0">
                  <a:solidFill>
                    <a:srgbClr val="0070C0"/>
                  </a:solidFill>
                  <a:latin typeface="맑은 고딕" pitchFamily="50" charset="-127"/>
                </a:rPr>
                <a:t>학점은행제 학습자 </a:t>
              </a:r>
              <a:r>
                <a:rPr lang="ko-KR" altLang="en-US" sz="1200" b="1" spc="-60" dirty="0" err="1">
                  <a:solidFill>
                    <a:srgbClr val="0070C0"/>
                  </a:solidFill>
                  <a:latin typeface="맑은 고딕" pitchFamily="50" charset="-127"/>
                </a:rPr>
                <a:t>학자금대출＇</a:t>
              </a:r>
              <a:r>
                <a:rPr lang="ko-KR" altLang="en-US" sz="1200" b="1" spc="-60" dirty="0" err="1">
                  <a:latin typeface="맑은 고딕" pitchFamily="50" charset="-127"/>
                </a:rPr>
                <a:t>클릭하여</a:t>
              </a:r>
              <a:r>
                <a:rPr lang="ko-KR" altLang="en-US" sz="1200" b="1" spc="-60" dirty="0">
                  <a:latin typeface="맑은 고딕" pitchFamily="50" charset="-127"/>
                </a:rPr>
                <a:t> 신청</a:t>
              </a: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54BC104-FF46-42F3-857B-6DF3D2595AAB}"/>
              </a:ext>
            </a:extLst>
          </p:cNvPr>
          <p:cNvGrpSpPr/>
          <p:nvPr/>
        </p:nvGrpSpPr>
        <p:grpSpPr>
          <a:xfrm>
            <a:off x="161268" y="9021845"/>
            <a:ext cx="508070" cy="1422951"/>
            <a:chOff x="0" y="161261"/>
            <a:chExt cx="508070" cy="1422951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53070E4D-A05C-4E02-A310-B77BE9F9C826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사각형: 둥근 모서리 6">
              <a:extLst>
                <a:ext uri="{FF2B5EF4-FFF2-40B4-BE49-F238E27FC236}">
                  <a16:creationId xmlns:a16="http://schemas.microsoft.com/office/drawing/2014/main" id="{5FDEA8B9-EFDC-4A52-B468-5AC5778EF66E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0A39861-7F66-44FD-99B6-FD0356F42F8B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08651A-E424-4E7B-8D44-71BC02B7D5C2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신청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BF13B4C8-1803-4879-ACAC-87CEE480E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2C383377-240F-4D08-A9D0-68BE6965DF9F}"/>
              </a:ext>
            </a:extLst>
          </p:cNvPr>
          <p:cNvSpPr/>
          <p:nvPr/>
        </p:nvSpPr>
        <p:spPr>
          <a:xfrm>
            <a:off x="512669" y="99463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학점은행제 대출 신청경로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700D6B7-18C0-465C-B36B-976960AEA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38" y="5055639"/>
            <a:ext cx="6369075" cy="234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83A50042-9E0E-456F-A6FA-A3F020914632}"/>
              </a:ext>
            </a:extLst>
          </p:cNvPr>
          <p:cNvSpPr/>
          <p:nvPr/>
        </p:nvSpPr>
        <p:spPr>
          <a:xfrm>
            <a:off x="4618679" y="5949775"/>
            <a:ext cx="1224136" cy="1422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8F61C-CCDD-4309-9DC1-B08A72606A62}"/>
              </a:ext>
            </a:extLst>
          </p:cNvPr>
          <p:cNvSpPr txBox="1"/>
          <p:nvPr/>
        </p:nvSpPr>
        <p:spPr>
          <a:xfrm>
            <a:off x="4215646" y="5878314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E1BE1-AA1A-4146-A504-FB9B59969203}"/>
              </a:ext>
            </a:extLst>
          </p:cNvPr>
          <p:cNvSpPr txBox="1"/>
          <p:nvPr/>
        </p:nvSpPr>
        <p:spPr>
          <a:xfrm>
            <a:off x="696999" y="7516994"/>
            <a:ext cx="6316612" cy="977191"/>
          </a:xfrm>
          <a:prstGeom prst="rect">
            <a:avLst/>
          </a:prstGeom>
          <a:solidFill>
            <a:srgbClr val="FBE7A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0000FF"/>
                </a:solidFill>
              </a:rPr>
              <a:t>※ 2025</a:t>
            </a:r>
            <a:r>
              <a:rPr lang="ko-KR" altLang="en-US" sz="1100" b="1" dirty="0">
                <a:solidFill>
                  <a:srgbClr val="0000FF"/>
                </a:solidFill>
              </a:rPr>
              <a:t>년 학점은행제 학습자 학자금대출은 최대 </a:t>
            </a:r>
            <a:r>
              <a:rPr lang="en-US" altLang="ko-KR" sz="1100" b="1" dirty="0">
                <a:solidFill>
                  <a:srgbClr val="0000FF"/>
                </a:solidFill>
              </a:rPr>
              <a:t>2</a:t>
            </a:r>
            <a:r>
              <a:rPr lang="ko-KR" altLang="en-US" sz="1100" b="1" dirty="0">
                <a:solidFill>
                  <a:srgbClr val="0000FF"/>
                </a:solidFill>
              </a:rPr>
              <a:t>개 기관의 학자금대출을 지원합니다</a:t>
            </a:r>
            <a:r>
              <a:rPr lang="en-US" altLang="ko-KR" sz="1100" b="1" dirty="0">
                <a:solidFill>
                  <a:srgbClr val="0000FF"/>
                </a:solidFill>
              </a:rPr>
              <a:t>. </a:t>
            </a:r>
          </a:p>
          <a:p>
            <a:r>
              <a:rPr lang="en-US" altLang="ko-KR" sz="1100" dirty="0"/>
              <a:t>  (</a:t>
            </a:r>
            <a:r>
              <a:rPr lang="en-US" altLang="ko-KR" sz="1050" dirty="0"/>
              <a:t>3</a:t>
            </a:r>
            <a:r>
              <a:rPr lang="ko-KR" altLang="en-US" sz="1050" dirty="0"/>
              <a:t>개 이상 기관의 학자금대출은 지원하지 않으므로</a:t>
            </a:r>
            <a:r>
              <a:rPr lang="en-US" altLang="ko-KR" sz="1050" dirty="0"/>
              <a:t>, </a:t>
            </a:r>
            <a:r>
              <a:rPr lang="ko-KR" altLang="en-US" sz="1050" dirty="0"/>
              <a:t>개인의 </a:t>
            </a:r>
            <a:r>
              <a:rPr lang="ko-KR" altLang="en-US" sz="1050" dirty="0" err="1"/>
              <a:t>학습비</a:t>
            </a:r>
            <a:r>
              <a:rPr lang="ko-KR" altLang="en-US" sz="1050" dirty="0"/>
              <a:t> 필요상황에 따라 학자금대출  </a:t>
            </a:r>
            <a:endParaRPr lang="en-US" altLang="ko-KR" sz="1050" dirty="0"/>
          </a:p>
          <a:p>
            <a:r>
              <a:rPr lang="en-US" altLang="ko-KR" sz="1050" dirty="0"/>
              <a:t>  </a:t>
            </a:r>
            <a:r>
              <a:rPr lang="ko-KR" altLang="en-US" sz="1050" dirty="0"/>
              <a:t>지원 기관을 선택하시기 바랍니다</a:t>
            </a:r>
            <a:r>
              <a:rPr lang="en-US" altLang="ko-KR" sz="1050" dirty="0"/>
              <a:t>.)</a:t>
            </a:r>
          </a:p>
          <a:p>
            <a:endParaRPr lang="en-US" altLang="ko-KR" sz="400" dirty="0"/>
          </a:p>
          <a:p>
            <a:r>
              <a:rPr lang="ko-KR" altLang="en-US" sz="1100" dirty="0"/>
              <a:t>   </a:t>
            </a:r>
            <a:r>
              <a:rPr lang="en-US" altLang="ko-KR" sz="1000" dirty="0"/>
              <a:t>-</a:t>
            </a:r>
            <a:r>
              <a:rPr lang="en-US" altLang="ko-KR" sz="1100" dirty="0"/>
              <a:t> </a:t>
            </a:r>
            <a:r>
              <a:rPr lang="ko-KR" altLang="en-US" sz="1000" dirty="0"/>
              <a:t>학습자는 당해 학기 학점은행제 학습자 학자금대출 여러 건 신청 가능</a:t>
            </a:r>
            <a:endParaRPr lang="en-US" altLang="ko-KR" sz="1000" dirty="0"/>
          </a:p>
          <a:p>
            <a:r>
              <a:rPr lang="en-US" altLang="ko-KR" sz="1000" dirty="0"/>
              <a:t>   - </a:t>
            </a:r>
            <a:r>
              <a:rPr lang="ko-KR" altLang="en-US" sz="1000" dirty="0"/>
              <a:t>대출 심사 승인 후 </a:t>
            </a:r>
            <a:r>
              <a:rPr lang="ko-KR" altLang="en-US" sz="1000" b="1" dirty="0"/>
              <a:t>최대 </a:t>
            </a:r>
            <a:r>
              <a:rPr lang="en-US" altLang="ko-KR" sz="1000" b="1" dirty="0"/>
              <a:t>2</a:t>
            </a:r>
            <a:r>
              <a:rPr lang="ko-KR" altLang="en-US" sz="1000" b="1" dirty="0"/>
              <a:t>개 기관 실행 </a:t>
            </a:r>
            <a:r>
              <a:rPr lang="ko-KR" altLang="en-US" sz="1000" dirty="0"/>
              <a:t>가능</a:t>
            </a:r>
            <a:r>
              <a:rPr lang="en-US" altLang="ko-KR" sz="1000" dirty="0"/>
              <a:t> </a:t>
            </a:r>
          </a:p>
        </p:txBody>
      </p:sp>
      <p:sp>
        <p:nvSpPr>
          <p:cNvPr id="40" name="모서리가 둥근 직사각형 237">
            <a:extLst>
              <a:ext uri="{FF2B5EF4-FFF2-40B4-BE49-F238E27FC236}">
                <a16:creationId xmlns:a16="http://schemas.microsoft.com/office/drawing/2014/main" id="{354F3862-33DF-407F-AE0C-58179602C2F9}"/>
              </a:ext>
            </a:extLst>
          </p:cNvPr>
          <p:cNvSpPr/>
          <p:nvPr/>
        </p:nvSpPr>
        <p:spPr>
          <a:xfrm>
            <a:off x="35495" y="620688"/>
            <a:ext cx="7669657" cy="79180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1650D79-2207-406A-A72A-38C66A07E633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E1A4A8BE-DDC0-4ACF-ACB0-440641FC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7" y="1251930"/>
            <a:ext cx="7346410" cy="7552982"/>
          </a:xfrm>
          <a:prstGeom prst="rect">
            <a:avLst/>
          </a:prstGeom>
        </p:spPr>
      </p:pic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195867328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9979C2F-E250-45A8-8007-6777D8BE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모서리가 둥근 직사각형 237">
            <a:extLst>
              <a:ext uri="{FF2B5EF4-FFF2-40B4-BE49-F238E27FC236}">
                <a16:creationId xmlns:a16="http://schemas.microsoft.com/office/drawing/2014/main" id="{91E6565C-343B-4BDA-B48C-0EDF7BBE11D0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529BE16-653F-4757-B92C-A7F2039F5DDD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8F688A-B538-4C05-A697-ED055DA49445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3F1C72-333A-4944-8B68-FFE747EFF569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F99BC2E-3C1E-4B88-B63F-B6B875712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0CF2C4AF-56D0-42DF-8B87-82F774795BAF}"/>
              </a:ext>
            </a:extLst>
          </p:cNvPr>
          <p:cNvSpPr/>
          <p:nvPr/>
        </p:nvSpPr>
        <p:spPr>
          <a:xfrm>
            <a:off x="512669" y="99463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1.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신청동의 및 서약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FC47457-A27A-4C21-9FC8-10F324B6A6C3}"/>
              </a:ext>
            </a:extLst>
          </p:cNvPr>
          <p:cNvGrpSpPr/>
          <p:nvPr/>
        </p:nvGrpSpPr>
        <p:grpSpPr>
          <a:xfrm>
            <a:off x="223727" y="1711254"/>
            <a:ext cx="7213053" cy="6245990"/>
            <a:chOff x="223727" y="1711254"/>
            <a:chExt cx="7213053" cy="624599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0E0170E-2BB3-4F1F-A17A-8C2DDF43E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0567"/>
            <a:stretch/>
          </p:blipFill>
          <p:spPr>
            <a:xfrm>
              <a:off x="223727" y="1711254"/>
              <a:ext cx="7213053" cy="62459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6B54A1-0D51-4BBE-A4C2-AA86D55B4D0C}"/>
                </a:ext>
              </a:extLst>
            </p:cNvPr>
            <p:cNvSpPr txBox="1"/>
            <p:nvPr/>
          </p:nvSpPr>
          <p:spPr>
            <a:xfrm>
              <a:off x="1735499" y="2487926"/>
              <a:ext cx="478641" cy="5007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99B868-6CB9-44A0-884B-003D4CF93A3E}"/>
                </a:ext>
              </a:extLst>
            </p:cNvPr>
            <p:cNvSpPr txBox="1"/>
            <p:nvPr/>
          </p:nvSpPr>
          <p:spPr>
            <a:xfrm>
              <a:off x="5308149" y="2487926"/>
              <a:ext cx="697002" cy="5007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857A4F2-FEED-47D0-8E00-7F1DB3348677}"/>
              </a:ext>
            </a:extLst>
          </p:cNvPr>
          <p:cNvSpPr/>
          <p:nvPr/>
        </p:nvSpPr>
        <p:spPr>
          <a:xfrm>
            <a:off x="410562" y="5330331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07AA1E9-DB5F-4FDA-811A-71CEDCDA33DD}"/>
              </a:ext>
            </a:extLst>
          </p:cNvPr>
          <p:cNvSpPr/>
          <p:nvPr/>
        </p:nvSpPr>
        <p:spPr>
          <a:xfrm>
            <a:off x="410562" y="5946987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777549F-6EBA-492F-8838-370D10F5467C}"/>
              </a:ext>
            </a:extLst>
          </p:cNvPr>
          <p:cNvSpPr/>
          <p:nvPr/>
        </p:nvSpPr>
        <p:spPr>
          <a:xfrm>
            <a:off x="6690428" y="4974199"/>
            <a:ext cx="659816" cy="268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5B5F831-C348-4BD9-A9D2-8937AE417572}"/>
              </a:ext>
            </a:extLst>
          </p:cNvPr>
          <p:cNvSpPr/>
          <p:nvPr/>
        </p:nvSpPr>
        <p:spPr>
          <a:xfrm>
            <a:off x="410562" y="7525196"/>
            <a:ext cx="952515" cy="213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4694244-6338-42EA-A6BF-FE3AE007D584}"/>
              </a:ext>
            </a:extLst>
          </p:cNvPr>
          <p:cNvSpPr/>
          <p:nvPr/>
        </p:nvSpPr>
        <p:spPr>
          <a:xfrm>
            <a:off x="6720238" y="5587970"/>
            <a:ext cx="630005" cy="268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A5354B4-569E-4A37-B9F0-63EBBA0DB1FA}"/>
              </a:ext>
            </a:extLst>
          </p:cNvPr>
          <p:cNvGrpSpPr/>
          <p:nvPr/>
        </p:nvGrpSpPr>
        <p:grpSpPr>
          <a:xfrm>
            <a:off x="599245" y="9032066"/>
            <a:ext cx="6887519" cy="1395016"/>
            <a:chOff x="445761" y="175230"/>
            <a:chExt cx="6887519" cy="1395016"/>
          </a:xfrm>
        </p:grpSpPr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id="{7B45AE31-8DCA-4608-957F-C041863D4DCC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사각형: 둥근 위쪽 모서리 4">
              <a:extLst>
                <a:ext uri="{FF2B5EF4-FFF2-40B4-BE49-F238E27FC236}">
                  <a16:creationId xmlns:a16="http://schemas.microsoft.com/office/drawing/2014/main" id="{992DA8C5-2550-44FB-8C41-A19C83C7CBBD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ko-KR" altLang="en-US" sz="1200" b="1" dirty="0">
                  <a:latin typeface="맑은 고딕" panose="020B0503020000020004" pitchFamily="50" charset="-127"/>
                </a:rPr>
                <a:t>      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[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개인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신용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)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정보의 수집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·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이용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·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제공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·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조회 동의서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]</a:t>
              </a:r>
            </a:p>
            <a:p>
              <a:pPr lvl="0"/>
              <a:endParaRPr lang="en-US" altLang="ko-KR" sz="1200" b="1" dirty="0">
                <a:latin typeface="맑은 고딕" panose="020B0503020000020004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anose="020B0503020000020004" pitchFamily="50" charset="-127"/>
                </a:rPr>
                <a:t>       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[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신청인 동의서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]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 내용 확인</a:t>
              </a:r>
              <a:endParaRPr lang="en-US" altLang="ko-KR" sz="1200" b="1" dirty="0">
                <a:latin typeface="맑은 고딕" panose="020B0503020000020004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anose="020B0503020000020004" pitchFamily="50" charset="-127"/>
                </a:rPr>
                <a:t> </a:t>
              </a:r>
            </a:p>
            <a:p>
              <a:pPr lvl="0"/>
              <a:r>
                <a:rPr lang="ko-KR" altLang="en-US" sz="1200" b="1" dirty="0">
                  <a:latin typeface="맑은 고딕" panose="020B0503020000020004" pitchFamily="50" charset="-127"/>
                </a:rPr>
                <a:t>         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- 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동의서 내 세부사항 동의 체크</a:t>
              </a:r>
              <a:r>
                <a:rPr lang="en-US" altLang="ko-KR" sz="1200" b="1" dirty="0">
                  <a:latin typeface="맑은 고딕" panose="020B0503020000020004" pitchFamily="50" charset="-127"/>
                </a:rPr>
                <a:t>,</a:t>
              </a:r>
              <a:r>
                <a:rPr lang="ko-KR" altLang="en-US" sz="1200" b="1" dirty="0">
                  <a:latin typeface="맑은 고딕" panose="020B0503020000020004" pitchFamily="50" charset="-127"/>
                </a:rPr>
                <a:t> 하단의 주의사항 숙지 후  </a:t>
              </a:r>
            </a:p>
            <a:p>
              <a:pPr lvl="0"/>
              <a:r>
                <a:rPr lang="ko-KR" altLang="en-US" sz="1200" b="1" spc="-60" dirty="0">
                  <a:latin typeface="맑은 고딕" pitchFamily="50" charset="-127"/>
                </a:rPr>
                <a:t>          </a:t>
              </a:r>
              <a:r>
                <a:rPr lang="en-US" altLang="ko-KR" sz="1200" b="1" spc="-60" dirty="0">
                  <a:latin typeface="맑은 고딕" pitchFamily="50" charset="-127"/>
                </a:rPr>
                <a:t>- </a:t>
              </a:r>
              <a:r>
                <a:rPr lang="ko-KR" altLang="en-US" sz="1200" b="1" spc="-60" dirty="0">
                  <a:latin typeface="맑은 고딕" pitchFamily="50" charset="-127"/>
                </a:rPr>
                <a:t> 본인 전자서명수단을 이용하여 동의 </a:t>
              </a:r>
              <a:r>
                <a:rPr lang="en-US" altLang="ko-KR" sz="1200" b="1" spc="-60" dirty="0">
                  <a:latin typeface="맑은 고딕" pitchFamily="50" charset="-127"/>
                </a:rPr>
                <a:t>&gt;</a:t>
              </a:r>
              <a:r>
                <a:rPr lang="ko-KR" altLang="en-US" sz="1200" b="1" spc="-60" dirty="0">
                  <a:latin typeface="맑은 고딕" pitchFamily="50" charset="-127"/>
                </a:rPr>
                <a:t> 다음 단계로 이동</a:t>
              </a:r>
              <a:endParaRPr lang="en-US" altLang="ko-KR" sz="1200" b="1" spc="-60" dirty="0">
                <a:latin typeface="맑은 고딕" pitchFamily="50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CDDEEFA-74CC-4B54-8301-C3117A41DAC0}"/>
              </a:ext>
            </a:extLst>
          </p:cNvPr>
          <p:cNvGrpSpPr/>
          <p:nvPr/>
        </p:nvGrpSpPr>
        <p:grpSpPr>
          <a:xfrm>
            <a:off x="153484" y="9018097"/>
            <a:ext cx="508070" cy="1422951"/>
            <a:chOff x="0" y="161261"/>
            <a:chExt cx="508070" cy="1422951"/>
          </a:xfrm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3BCF05C7-7F0A-44A5-8597-09097EFE91D6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사각형: 둥근 모서리 6">
              <a:extLst>
                <a:ext uri="{FF2B5EF4-FFF2-40B4-BE49-F238E27FC236}">
                  <a16:creationId xmlns:a16="http://schemas.microsoft.com/office/drawing/2014/main" id="{E790ECF0-4A5F-4C47-BB7A-59646FE208CC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03C48F-6D78-49B5-BFE4-8B3FFD96B7B0}"/>
              </a:ext>
            </a:extLst>
          </p:cNvPr>
          <p:cNvGrpSpPr/>
          <p:nvPr/>
        </p:nvGrpSpPr>
        <p:grpSpPr>
          <a:xfrm>
            <a:off x="763841" y="9162673"/>
            <a:ext cx="245955" cy="245955"/>
            <a:chOff x="-2250355" y="9105230"/>
            <a:chExt cx="245955" cy="245955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AB14B36E-B52A-4F45-8013-9EA60625050F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307B071C-F3CA-49B0-9561-EB3F7A58C370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41EAF08-EBBF-430D-A683-FAF8DBCD0900}"/>
              </a:ext>
            </a:extLst>
          </p:cNvPr>
          <p:cNvGrpSpPr/>
          <p:nvPr/>
        </p:nvGrpSpPr>
        <p:grpSpPr>
          <a:xfrm>
            <a:off x="770337" y="9542647"/>
            <a:ext cx="245955" cy="245955"/>
            <a:chOff x="-2250355" y="9105230"/>
            <a:chExt cx="245955" cy="245955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07FBFBA0-310C-4F44-BDFA-494EBF83582F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70BB49A-6F6D-4803-B84A-B56067ED412C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79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A29694DE-C707-474E-B0F1-D9323D2A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7" y="1251930"/>
            <a:ext cx="7346410" cy="755298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6957" y="1224608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D9375B-7B87-4F73-89F2-FC7FE89E2AB4}"/>
              </a:ext>
            </a:extLst>
          </p:cNvPr>
          <p:cNvSpPr txBox="1"/>
          <p:nvPr/>
        </p:nvSpPr>
        <p:spPr>
          <a:xfrm>
            <a:off x="1854101" y="4526203"/>
            <a:ext cx="1800200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3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4113AFF-7F45-4EDC-91A0-419550F8964A}"/>
              </a:ext>
            </a:extLst>
          </p:cNvPr>
          <p:cNvGrpSpPr/>
          <p:nvPr/>
        </p:nvGrpSpPr>
        <p:grpSpPr>
          <a:xfrm>
            <a:off x="312726" y="3374293"/>
            <a:ext cx="7040897" cy="2847125"/>
            <a:chOff x="312726" y="3374293"/>
            <a:chExt cx="7040897" cy="284712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B2800697-B7E3-48DD-BF5F-2C1C9DAC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726" y="3374293"/>
              <a:ext cx="7040897" cy="2847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1FED01-DE6A-45B0-90C6-4E0A07C10F86}"/>
                </a:ext>
              </a:extLst>
            </p:cNvPr>
            <p:cNvSpPr txBox="1"/>
            <p:nvPr/>
          </p:nvSpPr>
          <p:spPr>
            <a:xfrm>
              <a:off x="1854101" y="4526203"/>
              <a:ext cx="1800200" cy="1186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sz="3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0626AC-58FE-4175-8BA9-41FFD5E94407}"/>
                </a:ext>
              </a:extLst>
            </p:cNvPr>
            <p:cNvSpPr txBox="1"/>
            <p:nvPr/>
          </p:nvSpPr>
          <p:spPr>
            <a:xfrm>
              <a:off x="5195676" y="4578192"/>
              <a:ext cx="1800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A8EAB2E-8EA1-4E7A-81D1-D821CC99022D}"/>
              </a:ext>
            </a:extLst>
          </p:cNvPr>
          <p:cNvSpPr/>
          <p:nvPr/>
        </p:nvSpPr>
        <p:spPr>
          <a:xfrm>
            <a:off x="3438277" y="536495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0CF6577-B69C-46A1-BD1C-2E8B1B861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523"/>
          <a:stretch/>
        </p:blipFill>
        <p:spPr>
          <a:xfrm>
            <a:off x="1933612" y="6179254"/>
            <a:ext cx="5409921" cy="2492126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3FD84727-E644-47DC-8620-7869B2237C89}"/>
              </a:ext>
            </a:extLst>
          </p:cNvPr>
          <p:cNvSpPr/>
          <p:nvPr/>
        </p:nvSpPr>
        <p:spPr>
          <a:xfrm>
            <a:off x="1933611" y="6179254"/>
            <a:ext cx="5409921" cy="2492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4ADFE96D-B479-4660-A7F0-8D0F0966ACE3}"/>
              </a:ext>
            </a:extLst>
          </p:cNvPr>
          <p:cNvCxnSpPr/>
          <p:nvPr/>
        </p:nvCxnSpPr>
        <p:spPr>
          <a:xfrm>
            <a:off x="3654301" y="5652988"/>
            <a:ext cx="0" cy="526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2">
            <a:extLst>
              <a:ext uri="{FF2B5EF4-FFF2-40B4-BE49-F238E27FC236}">
                <a16:creationId xmlns:a16="http://schemas.microsoft.com/office/drawing/2014/main" id="{1331D299-9EE3-4AD5-BC50-C863644A6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모서리가 둥근 직사각형 237">
            <a:extLst>
              <a:ext uri="{FF2B5EF4-FFF2-40B4-BE49-F238E27FC236}">
                <a16:creationId xmlns:a16="http://schemas.microsoft.com/office/drawing/2014/main" id="{DFDB03FA-673F-4963-AE0F-062CBFC0663E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0D2E562-BEA4-435B-B2DB-083096E1493F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C35EFA-EE35-45C1-A5F8-AC5EB77E826E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B9E0F-646E-4582-8DFB-ADD05157ED5D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id="{B21563AD-3ACE-48E4-BF74-EF79FC88F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A444325D-92D9-4B58-995F-349C225958A5}"/>
              </a:ext>
            </a:extLst>
          </p:cNvPr>
          <p:cNvSpPr/>
          <p:nvPr/>
        </p:nvSpPr>
        <p:spPr>
          <a:xfrm>
            <a:off x="709838" y="994634"/>
            <a:ext cx="24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2.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기관정보 입력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684D0BD-00E2-4BE4-9E14-B6618D933ED1}"/>
              </a:ext>
            </a:extLst>
          </p:cNvPr>
          <p:cNvGrpSpPr/>
          <p:nvPr/>
        </p:nvGrpSpPr>
        <p:grpSpPr>
          <a:xfrm>
            <a:off x="589122" y="9037771"/>
            <a:ext cx="6887519" cy="1395016"/>
            <a:chOff x="445761" y="175230"/>
            <a:chExt cx="6887519" cy="1395016"/>
          </a:xfrm>
        </p:grpSpPr>
        <p:sp>
          <p:nvSpPr>
            <p:cNvPr id="43" name="사각형: 둥근 위쪽 모서리 42">
              <a:extLst>
                <a:ext uri="{FF2B5EF4-FFF2-40B4-BE49-F238E27FC236}">
                  <a16:creationId xmlns:a16="http://schemas.microsoft.com/office/drawing/2014/main" id="{B4F491D7-687E-46F5-A391-A774B333012D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사각형: 둥근 위쪽 모서리 4">
              <a:extLst>
                <a:ext uri="{FF2B5EF4-FFF2-40B4-BE49-F238E27FC236}">
                  <a16:creationId xmlns:a16="http://schemas.microsoft.com/office/drawing/2014/main" id="{EEE57C3B-30EF-4DAA-9B55-0A99EC7BA683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en-US" altLang="ko-KR" sz="1200" b="1" dirty="0">
                  <a:solidFill>
                    <a:srgbClr val="0000FF"/>
                  </a:solidFill>
                  <a:latin typeface="맑은 고딕" pitchFamily="50" charset="-127"/>
                </a:rPr>
                <a:t>※ </a:t>
              </a:r>
              <a:r>
                <a:rPr lang="ko-KR" altLang="en-US" sz="1200" b="1" dirty="0">
                  <a:solidFill>
                    <a:srgbClr val="0000FF"/>
                  </a:solidFill>
                  <a:latin typeface="맑은 고딕" pitchFamily="50" charset="-127"/>
                </a:rPr>
                <a:t>신청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정보를 잘못 입력할 경우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, 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심사 및 실행에 오류가 발생할 수 있으니 정확히 입력해 </a:t>
              </a:r>
              <a:br>
                <a:rPr lang="en-US" altLang="ko-KR" sz="1200" b="1" dirty="0">
                  <a:solidFill>
                    <a:srgbClr val="0000FF"/>
                  </a:solidFill>
                </a:rPr>
              </a:br>
              <a:r>
                <a:rPr lang="en-US" altLang="ko-KR" sz="1200" b="1" dirty="0">
                  <a:solidFill>
                    <a:srgbClr val="0000FF"/>
                  </a:solidFill>
                </a:rPr>
                <a:t>   </a:t>
              </a:r>
              <a:r>
                <a:rPr lang="ko-KR" altLang="en-US" sz="1200" b="1" dirty="0">
                  <a:solidFill>
                    <a:srgbClr val="0000FF"/>
                  </a:solidFill>
                </a:rPr>
                <a:t>주시기 바랍니다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.</a:t>
              </a:r>
            </a:p>
            <a:p>
              <a:pPr lvl="0"/>
              <a:endParaRPr lang="ko-KR" altLang="en-US" sz="1200" b="1" u="sng" dirty="0">
                <a:solidFill>
                  <a:srgbClr val="0000FF"/>
                </a:solidFill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</a:t>
              </a:r>
              <a:r>
                <a:rPr lang="en-US" altLang="ko-KR" sz="1200" b="1" dirty="0">
                  <a:latin typeface="맑은 고딕" pitchFamily="50" charset="-127"/>
                </a:rPr>
                <a:t>- </a:t>
              </a:r>
              <a:r>
                <a:rPr lang="ko-KR" altLang="en-US" sz="1200" b="1" u="sng" dirty="0">
                  <a:latin typeface="맑은 고딕" pitchFamily="50" charset="-127"/>
                </a:rPr>
                <a:t>정확한 </a:t>
              </a:r>
              <a:r>
                <a:rPr lang="en-US" altLang="ko-KR" sz="1200" b="1" u="sng" dirty="0">
                  <a:latin typeface="맑은 고딕" pitchFamily="50" charset="-127"/>
                </a:rPr>
                <a:t>‘</a:t>
              </a:r>
              <a:r>
                <a:rPr lang="ko-KR" altLang="en-US" sz="1200" b="1" u="sng" dirty="0">
                  <a:latin typeface="맑은 고딕" pitchFamily="50" charset="-127"/>
                </a:rPr>
                <a:t>소속 기관명</a:t>
              </a:r>
              <a:r>
                <a:rPr lang="en-US" altLang="ko-KR" sz="1200" b="1" u="sng" dirty="0">
                  <a:latin typeface="맑은 고딕" pitchFamily="50" charset="-127"/>
                </a:rPr>
                <a:t>‘ </a:t>
              </a:r>
              <a:r>
                <a:rPr lang="ko-KR" altLang="en-US" sz="1200" b="1" u="sng" dirty="0">
                  <a:latin typeface="맑은 고딕" pitchFamily="50" charset="-127"/>
                </a:rPr>
                <a:t>입력</a:t>
              </a:r>
              <a:endParaRPr lang="ko-KR" altLang="en-US" sz="1200" b="1" u="sng" dirty="0">
                <a:solidFill>
                  <a:srgbClr val="0000FF"/>
                </a:solidFill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</a:t>
              </a:r>
              <a:r>
                <a:rPr lang="en-US" altLang="ko-KR" sz="1200" b="1" dirty="0">
                  <a:latin typeface="맑은 고딕" pitchFamily="50" charset="-127"/>
                </a:rPr>
                <a:t>- </a:t>
              </a:r>
              <a:r>
                <a:rPr lang="ko-KR" altLang="en-US" sz="1200" b="1" dirty="0">
                  <a:latin typeface="맑은 고딕" pitchFamily="50" charset="-127"/>
                </a:rPr>
                <a:t>소속 기관명 입력 후</a:t>
              </a:r>
              <a:r>
                <a:rPr lang="en-US" altLang="ko-KR" sz="1200" b="1" dirty="0">
                  <a:latin typeface="맑은 고딕" pitchFamily="50" charset="-127"/>
                </a:rPr>
                <a:t>’ </a:t>
              </a:r>
              <a:r>
                <a:rPr lang="ko-KR" altLang="en-US" sz="1200" b="1" dirty="0">
                  <a:latin typeface="맑은 고딕" pitchFamily="50" charset="-127"/>
                </a:rPr>
                <a:t>확인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 버튼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 다음단계로 </a:t>
              </a:r>
              <a:endParaRPr lang="ko-KR" altLang="en-US" sz="1200" b="1" u="sng" dirty="0">
                <a:solidFill>
                  <a:srgbClr val="0000FF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3C7A713-8836-4543-875B-30253FEF5D8E}"/>
              </a:ext>
            </a:extLst>
          </p:cNvPr>
          <p:cNvGrpSpPr/>
          <p:nvPr/>
        </p:nvGrpSpPr>
        <p:grpSpPr>
          <a:xfrm>
            <a:off x="143361" y="9023802"/>
            <a:ext cx="508070" cy="1422951"/>
            <a:chOff x="0" y="161261"/>
            <a:chExt cx="508070" cy="1422951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13DA0FD8-8516-45FD-BEAF-2D45E0BE2CFE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사각형: 둥근 모서리 6">
              <a:extLst>
                <a:ext uri="{FF2B5EF4-FFF2-40B4-BE49-F238E27FC236}">
                  <a16:creationId xmlns:a16="http://schemas.microsoft.com/office/drawing/2014/main" id="{4DEEED46-C189-4488-B3DA-49AF73C7A353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9">
            <a:extLst>
              <a:ext uri="{FF2B5EF4-FFF2-40B4-BE49-F238E27FC236}">
                <a16:creationId xmlns:a16="http://schemas.microsoft.com/office/drawing/2014/main" id="{BE27AEBA-3CC8-4AE3-B420-9A446FDEC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7" y="1200191"/>
            <a:ext cx="7346410" cy="7604721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D7C136-34E6-4705-B443-1AA6517D65B2}"/>
              </a:ext>
            </a:extLst>
          </p:cNvPr>
          <p:cNvSpPr/>
          <p:nvPr/>
        </p:nvSpPr>
        <p:spPr>
          <a:xfrm>
            <a:off x="4389548" y="4028140"/>
            <a:ext cx="274600" cy="129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4491151-AD87-4B91-A7F6-C2B2B62D86ED}"/>
              </a:ext>
            </a:extLst>
          </p:cNvPr>
          <p:cNvSpPr/>
          <p:nvPr/>
        </p:nvSpPr>
        <p:spPr>
          <a:xfrm>
            <a:off x="4542260" y="5281319"/>
            <a:ext cx="617850" cy="129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541569853"/>
              </p:ext>
            </p:extLst>
          </p:nvPr>
        </p:nvGraphicFramePr>
        <p:xfrm>
          <a:off x="146824" y="8898046"/>
          <a:ext cx="7396088" cy="174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CBC3A1C-D515-43E1-84BB-7EB82FF39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42" y="1600155"/>
            <a:ext cx="7028970" cy="6770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Rectangle 2">
            <a:extLst>
              <a:ext uri="{FF2B5EF4-FFF2-40B4-BE49-F238E27FC236}">
                <a16:creationId xmlns:a16="http://schemas.microsoft.com/office/drawing/2014/main" id="{D817E061-6459-438A-BEFC-0C40E8FA2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모서리가 둥근 직사각형 237">
            <a:extLst>
              <a:ext uri="{FF2B5EF4-FFF2-40B4-BE49-F238E27FC236}">
                <a16:creationId xmlns:a16="http://schemas.microsoft.com/office/drawing/2014/main" id="{22E1FAA9-D5CA-49C4-9B10-7A1C40D3AEF0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FAAC24-3913-42AE-A034-5F8DDCFE44D5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C23CDA-F740-4047-B55E-F4F0282FFC2F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D1F309-94CC-4EEE-A1C9-D90A26E0CA2C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A13D0389-42F4-49F2-8F8C-D8F37075EE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F26BF6EB-2238-4659-8CFF-329FF05A9AEF}"/>
              </a:ext>
            </a:extLst>
          </p:cNvPr>
          <p:cNvSpPr/>
          <p:nvPr/>
        </p:nvSpPr>
        <p:spPr>
          <a:xfrm>
            <a:off x="421299" y="994634"/>
            <a:ext cx="306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3.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개인정보 입력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_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성년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EDFF85F-EDE7-459F-8971-A0291E5F577E}"/>
              </a:ext>
            </a:extLst>
          </p:cNvPr>
          <p:cNvGrpSpPr/>
          <p:nvPr/>
        </p:nvGrpSpPr>
        <p:grpSpPr>
          <a:xfrm>
            <a:off x="655393" y="8930121"/>
            <a:ext cx="6887519" cy="1629192"/>
            <a:chOff x="445761" y="175230"/>
            <a:chExt cx="6887519" cy="1395016"/>
          </a:xfrm>
        </p:grpSpPr>
        <p:sp>
          <p:nvSpPr>
            <p:cNvPr id="50" name="사각형: 둥근 위쪽 모서리 49">
              <a:extLst>
                <a:ext uri="{FF2B5EF4-FFF2-40B4-BE49-F238E27FC236}">
                  <a16:creationId xmlns:a16="http://schemas.microsoft.com/office/drawing/2014/main" id="{94F6BE67-C1DD-40BB-B29A-E4B529AE78B5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사각형: 둥근 위쪽 모서리 4">
              <a:extLst>
                <a:ext uri="{FF2B5EF4-FFF2-40B4-BE49-F238E27FC236}">
                  <a16:creationId xmlns:a16="http://schemas.microsoft.com/office/drawing/2014/main" id="{0E846974-0CB7-4297-B13F-5A8A85589B35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ko-KR" altLang="en-US" sz="1200" b="1" spc="-60" dirty="0">
                  <a:latin typeface="맑은 고딕" pitchFamily="50" charset="-127"/>
                </a:rPr>
                <a:t>                           학자금대출 안내 카카오 </a:t>
              </a:r>
              <a:r>
                <a:rPr lang="ko-KR" altLang="en-US" sz="1200" b="1" spc="-60" dirty="0" err="1">
                  <a:latin typeface="맑은 고딕" pitchFamily="50" charset="-127"/>
                </a:rPr>
                <a:t>알림톡</a:t>
              </a:r>
              <a:r>
                <a:rPr lang="ko-KR" altLang="en-US" sz="1200" b="1" spc="-60" dirty="0">
                  <a:latin typeface="맑은 고딕" pitchFamily="50" charset="-127"/>
                </a:rPr>
                <a:t> 발송으로 </a:t>
              </a:r>
              <a:r>
                <a:rPr lang="en-US" altLang="ko-KR" sz="1200" b="1" spc="-60" dirty="0">
                  <a:latin typeface="맑은 고딕" pitchFamily="50" charset="-127"/>
                </a:rPr>
                <a:t>“</a:t>
              </a:r>
              <a:r>
                <a:rPr lang="ko-KR" altLang="en-US" sz="1200" b="1" spc="-60" dirty="0">
                  <a:latin typeface="맑은 고딕" pitchFamily="50" charset="-127"/>
                </a:rPr>
                <a:t>정확한 입력</a:t>
              </a:r>
              <a:r>
                <a:rPr lang="en-US" altLang="ko-KR" sz="1200" b="1" spc="-60" dirty="0">
                  <a:latin typeface="맑은 고딕" pitchFamily="50" charset="-127"/>
                </a:rPr>
                <a:t>”</a:t>
              </a:r>
              <a:r>
                <a:rPr lang="ko-KR" altLang="en-US" sz="1200" b="1" spc="-60" dirty="0">
                  <a:latin typeface="맑은 고딕" pitchFamily="50" charset="-127"/>
                </a:rPr>
                <a:t> 필요</a:t>
              </a:r>
              <a:br>
                <a:rPr lang="en-US" altLang="ko-KR" sz="1200" b="1" spc="-60" dirty="0">
                  <a:latin typeface="맑은 고딕" pitchFamily="50" charset="-127"/>
                </a:rPr>
              </a:br>
              <a:r>
                <a:rPr lang="en-US" altLang="ko-KR" sz="1200" b="1" spc="-60" dirty="0">
                  <a:latin typeface="맑은 고딕" pitchFamily="50" charset="-127"/>
                </a:rPr>
                <a:t>                            (</a:t>
              </a:r>
              <a:r>
                <a:rPr lang="ko-KR" altLang="en-US" sz="1200" b="1" spc="-60" dirty="0">
                  <a:latin typeface="맑은 고딕" pitchFamily="50" charset="-127"/>
                </a:rPr>
                <a:t>발송 실패 시 </a:t>
              </a:r>
              <a:r>
                <a:rPr lang="en-US" altLang="ko-KR" sz="1200" b="1" spc="-60" dirty="0">
                  <a:latin typeface="맑은 고딕" pitchFamily="50" charset="-127"/>
                </a:rPr>
                <a:t>LMS </a:t>
              </a:r>
              <a:r>
                <a:rPr lang="ko-KR" altLang="en-US" sz="1200" b="1" spc="-60" dirty="0">
                  <a:latin typeface="맑은 고딕" pitchFamily="50" charset="-127"/>
                </a:rPr>
                <a:t>문자 전환발송</a:t>
              </a:r>
              <a:r>
                <a:rPr lang="en-US" altLang="ko-KR" sz="1200" b="1" spc="-60" dirty="0">
                  <a:latin typeface="맑은 고딕" pitchFamily="50" charset="-127"/>
                </a:rPr>
                <a:t>)</a:t>
              </a: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endParaRPr lang="ko-KR" altLang="en-US" sz="1200" b="1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                  병역사항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>
                  <a:latin typeface="맑은 고딕" pitchFamily="50" charset="-127"/>
                </a:rPr>
                <a:t>장애인확인 입력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성년의 경우 결혼정보</a:t>
              </a:r>
              <a:r>
                <a:rPr lang="en-US" altLang="ko-KR" sz="1200" b="1" dirty="0">
                  <a:latin typeface="맑은 고딕" pitchFamily="50" charset="-127"/>
                </a:rPr>
                <a:t>, </a:t>
              </a:r>
              <a:r>
                <a:rPr lang="ko-KR" altLang="en-US" sz="1200" b="1" dirty="0" err="1">
                  <a:latin typeface="맑은 고딕" pitchFamily="50" charset="-127"/>
                </a:rPr>
                <a:t>부모님정보</a:t>
              </a:r>
              <a:r>
                <a:rPr lang="ko-KR" altLang="en-US" sz="1200" b="1" dirty="0">
                  <a:latin typeface="맑은 고딕" pitchFamily="50" charset="-127"/>
                </a:rPr>
                <a:t> 입력 불요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lvl="0"/>
              <a:r>
                <a:rPr lang="en-US" altLang="ko-KR" sz="400" b="1" dirty="0">
                  <a:latin typeface="맑은 고딕" pitchFamily="50" charset="-127"/>
                </a:rPr>
                <a:t> 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  </a:t>
              </a:r>
              <a:r>
                <a:rPr lang="en-US" altLang="ko-KR" sz="1200" spc="-60" dirty="0">
                  <a:solidFill>
                    <a:schemeClr val="tx1"/>
                  </a:solidFill>
                  <a:latin typeface="맑은 고딕" pitchFamily="50" charset="-127"/>
                </a:rPr>
                <a:t>※ </a:t>
              </a:r>
              <a:r>
                <a:rPr lang="ko-KR" altLang="en-US" sz="1200" spc="-60" dirty="0">
                  <a:solidFill>
                    <a:schemeClr val="tx1"/>
                  </a:solidFill>
                  <a:latin typeface="맑은 고딕" pitchFamily="50" charset="-127"/>
                </a:rPr>
                <a:t>고의로 허위정보를 입력할 경우</a:t>
              </a:r>
              <a:r>
                <a:rPr lang="en-US" altLang="ko-KR" sz="1200" spc="-60" dirty="0">
                  <a:solidFill>
                    <a:schemeClr val="tx1"/>
                  </a:solidFill>
                  <a:latin typeface="맑은 고딕" pitchFamily="50" charset="-127"/>
                </a:rPr>
                <a:t>, </a:t>
              </a:r>
              <a:r>
                <a:rPr lang="ko-KR" altLang="en-US" sz="1200" spc="-60" dirty="0">
                  <a:solidFill>
                    <a:schemeClr val="tx1"/>
                  </a:solidFill>
                  <a:latin typeface="맑은 고딕" pitchFamily="50" charset="-127"/>
                </a:rPr>
                <a:t>학자금 지원에 불이익이 있으니 유의</a:t>
              </a:r>
              <a:endParaRPr lang="ko-KR" altLang="en-US" sz="1200" b="1" u="sng" dirty="0">
                <a:solidFill>
                  <a:srgbClr val="0000FF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15410EF-453F-4219-A21C-20E299DCA921}"/>
              </a:ext>
            </a:extLst>
          </p:cNvPr>
          <p:cNvGrpSpPr/>
          <p:nvPr/>
        </p:nvGrpSpPr>
        <p:grpSpPr>
          <a:xfrm>
            <a:off x="132992" y="8919900"/>
            <a:ext cx="508070" cy="1629193"/>
            <a:chOff x="0" y="161261"/>
            <a:chExt cx="508070" cy="1422951"/>
          </a:xfrm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748F9BCD-7B0E-480C-896D-9CFC59729FB1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사각형: 둥근 모서리 6">
              <a:extLst>
                <a:ext uri="{FF2B5EF4-FFF2-40B4-BE49-F238E27FC236}">
                  <a16:creationId xmlns:a16="http://schemas.microsoft.com/office/drawing/2014/main" id="{5F781AC3-76FB-46A9-A527-D8A3846FC415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234BE44-0D46-4AED-9056-997574190FD8}"/>
              </a:ext>
            </a:extLst>
          </p:cNvPr>
          <p:cNvGrpSpPr/>
          <p:nvPr/>
        </p:nvGrpSpPr>
        <p:grpSpPr>
          <a:xfrm>
            <a:off x="691852" y="9160816"/>
            <a:ext cx="1328809" cy="334147"/>
            <a:chOff x="-4770635" y="6731531"/>
            <a:chExt cx="1328809" cy="334147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F6C3403F-BC01-407F-8B6A-B75383B9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770635" y="6731531"/>
              <a:ext cx="1278112" cy="33414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B75288-F419-4414-A4BC-9938970D56E9}"/>
                </a:ext>
              </a:extLst>
            </p:cNvPr>
            <p:cNvSpPr txBox="1"/>
            <p:nvPr/>
          </p:nvSpPr>
          <p:spPr>
            <a:xfrm>
              <a:off x="-4719938" y="6760104"/>
              <a:ext cx="127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# </a:t>
              </a:r>
              <a:r>
                <a:rPr lang="ko-KR" altLang="en-US" sz="1200" dirty="0"/>
                <a:t>휴대폰 번호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57AB08E-453A-4BEC-A90A-E700958430B0}"/>
              </a:ext>
            </a:extLst>
          </p:cNvPr>
          <p:cNvGrpSpPr/>
          <p:nvPr/>
        </p:nvGrpSpPr>
        <p:grpSpPr>
          <a:xfrm>
            <a:off x="691852" y="9777969"/>
            <a:ext cx="1328809" cy="334147"/>
            <a:chOff x="-4770635" y="6731531"/>
            <a:chExt cx="1328809" cy="334147"/>
          </a:xfrm>
        </p:grpSpPr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4C8D3ECC-9DFD-4E97-B9E7-7FE0A138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4770635" y="6731531"/>
              <a:ext cx="1278112" cy="33414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906401-68B7-47A8-9325-B46D3416CC62}"/>
                </a:ext>
              </a:extLst>
            </p:cNvPr>
            <p:cNvSpPr txBox="1"/>
            <p:nvPr/>
          </p:nvSpPr>
          <p:spPr>
            <a:xfrm>
              <a:off x="-4719938" y="6760104"/>
              <a:ext cx="127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# </a:t>
              </a:r>
              <a:r>
                <a:rPr lang="ko-KR" altLang="en-US" sz="1200" dirty="0"/>
                <a:t>기타 정보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0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>
            <a:extLst>
              <a:ext uri="{FF2B5EF4-FFF2-40B4-BE49-F238E27FC236}">
                <a16:creationId xmlns:a16="http://schemas.microsoft.com/office/drawing/2014/main" id="{84BE4955-50FE-4DAB-BF00-92BC6D14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2" y="1177270"/>
            <a:ext cx="7346410" cy="7604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F098DBF-E915-4D1F-9FE0-FE4665B44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4" y="6054950"/>
            <a:ext cx="7159982" cy="266343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926911" y="2559444"/>
            <a:ext cx="975308" cy="84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0D0C2B6-5C09-4231-B1DD-7371339F4BB4}"/>
              </a:ext>
            </a:extLst>
          </p:cNvPr>
          <p:cNvGrpSpPr/>
          <p:nvPr/>
        </p:nvGrpSpPr>
        <p:grpSpPr>
          <a:xfrm>
            <a:off x="270633" y="1594159"/>
            <a:ext cx="7179683" cy="4397186"/>
            <a:chOff x="342532" y="1594159"/>
            <a:chExt cx="7379675" cy="43971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4E65789-0E10-4474-8B62-6BCDFC847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936"/>
            <a:stretch/>
          </p:blipFill>
          <p:spPr>
            <a:xfrm>
              <a:off x="342532" y="1594159"/>
              <a:ext cx="7379675" cy="43971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8AE8C31-0A50-427C-9D9E-08ECFDF83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1594" y="4979434"/>
              <a:ext cx="504056" cy="233586"/>
            </a:xfrm>
            <a:prstGeom prst="rect">
              <a:avLst/>
            </a:prstGeom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E7C212A4-B889-4901-8972-83B54A07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237">
            <a:extLst>
              <a:ext uri="{FF2B5EF4-FFF2-40B4-BE49-F238E27FC236}">
                <a16:creationId xmlns:a16="http://schemas.microsoft.com/office/drawing/2014/main" id="{1E80AF95-CDA7-40AA-A74B-ED59EE9CCB50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E1BA473-F902-4303-A060-D06B78CF01BA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B930F-48CA-41F1-9466-F2850A9D5503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2392D-3AF4-4624-8862-3197B6101A9E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B877CAF7-1FF9-40BD-BB8A-6FAE9FE5C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711FC1D-ED83-4803-894D-630789FE7288}"/>
              </a:ext>
            </a:extLst>
          </p:cNvPr>
          <p:cNvSpPr/>
          <p:nvPr/>
        </p:nvSpPr>
        <p:spPr>
          <a:xfrm>
            <a:off x="305883" y="994634"/>
            <a:ext cx="32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3.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개인정보 입력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_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미성년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77AA6D9-77AB-4B26-A103-E99D1A49DE5B}"/>
              </a:ext>
            </a:extLst>
          </p:cNvPr>
          <p:cNvSpPr/>
          <p:nvPr/>
        </p:nvSpPr>
        <p:spPr>
          <a:xfrm>
            <a:off x="1519478" y="462697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3A05F9-73EF-4660-8D39-AE69F2153BF1}"/>
              </a:ext>
            </a:extLst>
          </p:cNvPr>
          <p:cNvSpPr/>
          <p:nvPr/>
        </p:nvSpPr>
        <p:spPr>
          <a:xfrm>
            <a:off x="270633" y="6037251"/>
            <a:ext cx="7179683" cy="2681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B27A98E-D231-4F8F-8A11-ED840B542185}"/>
              </a:ext>
            </a:extLst>
          </p:cNvPr>
          <p:cNvCxnSpPr>
            <a:cxnSpLocks/>
          </p:cNvCxnSpPr>
          <p:nvPr/>
        </p:nvCxnSpPr>
        <p:spPr>
          <a:xfrm>
            <a:off x="1782093" y="4915006"/>
            <a:ext cx="209230" cy="116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75500C6-C9F7-4B66-9F5A-FC2B441F6EB9}"/>
              </a:ext>
            </a:extLst>
          </p:cNvPr>
          <p:cNvGrpSpPr/>
          <p:nvPr/>
        </p:nvGrpSpPr>
        <p:grpSpPr>
          <a:xfrm>
            <a:off x="655393" y="8930121"/>
            <a:ext cx="6887519" cy="1629192"/>
            <a:chOff x="445761" y="175230"/>
            <a:chExt cx="6887519" cy="1395016"/>
          </a:xfrm>
        </p:grpSpPr>
        <p:sp>
          <p:nvSpPr>
            <p:cNvPr id="27" name="사각형: 둥근 위쪽 모서리 26">
              <a:extLst>
                <a:ext uri="{FF2B5EF4-FFF2-40B4-BE49-F238E27FC236}">
                  <a16:creationId xmlns:a16="http://schemas.microsoft.com/office/drawing/2014/main" id="{74F113E5-D0EE-4BCE-97ED-7413CF5AD9F3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사각형: 둥근 위쪽 모서리 4">
              <a:extLst>
                <a:ext uri="{FF2B5EF4-FFF2-40B4-BE49-F238E27FC236}">
                  <a16:creationId xmlns:a16="http://schemas.microsoft.com/office/drawing/2014/main" id="{9354D3D1-6C16-4789-972F-80D459AB34C4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            신청일 기준 미성년의 경우 결혼여부 입력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             결혼여부 미혼의 경우에만 가족정보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부모님</a:t>
              </a:r>
              <a:r>
                <a:rPr lang="en-US" altLang="ko-KR" sz="1200" b="1" dirty="0">
                  <a:latin typeface="맑은 고딕" pitchFamily="50" charset="-127"/>
                </a:rPr>
                <a:t>) </a:t>
              </a:r>
              <a:r>
                <a:rPr lang="ko-KR" altLang="en-US" sz="1200" b="1" dirty="0">
                  <a:latin typeface="맑은 고딕" pitchFamily="50" charset="-127"/>
                </a:rPr>
                <a:t>입력</a:t>
              </a:r>
            </a:p>
            <a:p>
              <a:pPr lvl="0"/>
              <a:endParaRPr lang="ko-KR" altLang="en-US" sz="400" b="1" dirty="0">
                <a:latin typeface="맑은 고딕" pitchFamily="50" charset="-127"/>
              </a:endParaRPr>
            </a:p>
            <a:p>
              <a:pPr lvl="0"/>
              <a:endParaRPr lang="en-US" altLang="ko-KR" sz="1200" spc="-60" dirty="0">
                <a:solidFill>
                  <a:schemeClr val="tx1"/>
                </a:solidFill>
                <a:latin typeface="맑은 고딕" pitchFamily="50" charset="-127"/>
              </a:endParaRPr>
            </a:p>
            <a:p>
              <a:pPr lvl="0"/>
              <a:r>
                <a:rPr lang="en-US" altLang="ko-KR" sz="1200" spc="-60" dirty="0">
                  <a:solidFill>
                    <a:schemeClr val="tx1"/>
                  </a:solidFill>
                  <a:latin typeface="맑은 고딕" pitchFamily="50" charset="-127"/>
                </a:rPr>
                <a:t>※ </a:t>
              </a:r>
              <a:r>
                <a:rPr lang="ko-KR" altLang="en-US" sz="1200" spc="-60" dirty="0">
                  <a:solidFill>
                    <a:schemeClr val="tx1"/>
                  </a:solidFill>
                  <a:latin typeface="맑은 고딕" pitchFamily="50" charset="-127"/>
                </a:rPr>
                <a:t>고의로 허위정보를 입력할 경우</a:t>
              </a:r>
              <a:r>
                <a:rPr lang="en-US" altLang="ko-KR" sz="1200" spc="-60" dirty="0">
                  <a:solidFill>
                    <a:schemeClr val="tx1"/>
                  </a:solidFill>
                  <a:latin typeface="맑은 고딕" pitchFamily="50" charset="-127"/>
                </a:rPr>
                <a:t>, </a:t>
              </a:r>
              <a:r>
                <a:rPr lang="ko-KR" altLang="en-US" sz="1200" spc="-60" dirty="0">
                  <a:solidFill>
                    <a:schemeClr val="tx1"/>
                  </a:solidFill>
                  <a:latin typeface="맑은 고딕" pitchFamily="50" charset="-127"/>
                </a:rPr>
                <a:t>학자금 지원에 불이익이 있으니 유의</a:t>
              </a: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83C2126-D62D-4A80-A712-9604671DDB58}"/>
              </a:ext>
            </a:extLst>
          </p:cNvPr>
          <p:cNvGrpSpPr/>
          <p:nvPr/>
        </p:nvGrpSpPr>
        <p:grpSpPr>
          <a:xfrm>
            <a:off x="132992" y="8892050"/>
            <a:ext cx="508070" cy="1667263"/>
            <a:chOff x="0" y="161261"/>
            <a:chExt cx="508070" cy="1422951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7F67AF33-BF99-4852-B850-24541EC6344F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사각형: 둥근 모서리 6">
              <a:extLst>
                <a:ext uri="{FF2B5EF4-FFF2-40B4-BE49-F238E27FC236}">
                  <a16:creationId xmlns:a16="http://schemas.microsoft.com/office/drawing/2014/main" id="{A6A14E90-3AF7-42E2-923D-DB75D0870838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D23CC4F-79BA-4194-B6DC-310D499E3EC3}"/>
              </a:ext>
            </a:extLst>
          </p:cNvPr>
          <p:cNvGrpSpPr/>
          <p:nvPr/>
        </p:nvGrpSpPr>
        <p:grpSpPr>
          <a:xfrm>
            <a:off x="731558" y="9042473"/>
            <a:ext cx="1006255" cy="334147"/>
            <a:chOff x="-4770635" y="6731531"/>
            <a:chExt cx="1328809" cy="334147"/>
          </a:xfrm>
        </p:grpSpPr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B27419BC-94E1-443E-B25E-5DDAF1FD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770635" y="6731531"/>
              <a:ext cx="1278112" cy="33414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534178-CE2D-403A-BEA6-C55BFCBC0834}"/>
                </a:ext>
              </a:extLst>
            </p:cNvPr>
            <p:cNvSpPr txBox="1"/>
            <p:nvPr/>
          </p:nvSpPr>
          <p:spPr>
            <a:xfrm>
              <a:off x="-4719938" y="6760104"/>
              <a:ext cx="127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# </a:t>
              </a:r>
              <a:r>
                <a:rPr lang="ko-KR" altLang="en-US" sz="1200" dirty="0"/>
                <a:t>결혼여부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AFCB542-A47C-4732-B536-6E1BC0179A80}"/>
              </a:ext>
            </a:extLst>
          </p:cNvPr>
          <p:cNvGrpSpPr/>
          <p:nvPr/>
        </p:nvGrpSpPr>
        <p:grpSpPr>
          <a:xfrm>
            <a:off x="750753" y="9627679"/>
            <a:ext cx="1006255" cy="334147"/>
            <a:chOff x="-4770635" y="6731531"/>
            <a:chExt cx="1328809" cy="334147"/>
          </a:xfrm>
        </p:grpSpPr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352F1718-2045-4FB6-BF84-45840F1E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770635" y="6731531"/>
              <a:ext cx="1278112" cy="33414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A47956-C4AF-4680-B8FF-E4F3ECE39B0C}"/>
                </a:ext>
              </a:extLst>
            </p:cNvPr>
            <p:cNvSpPr txBox="1"/>
            <p:nvPr/>
          </p:nvSpPr>
          <p:spPr>
            <a:xfrm>
              <a:off x="-4719938" y="6760104"/>
              <a:ext cx="127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# </a:t>
              </a:r>
              <a:r>
                <a:rPr lang="ko-KR" altLang="en-US" sz="1200" dirty="0"/>
                <a:t>가족정보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>
            <a:extLst>
              <a:ext uri="{FF2B5EF4-FFF2-40B4-BE49-F238E27FC236}">
                <a16:creationId xmlns:a16="http://schemas.microsoft.com/office/drawing/2014/main" id="{170C7140-7AEC-4FB1-BDCC-8DA9D3F7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2" y="1177270"/>
            <a:ext cx="7346410" cy="760472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F895458-321D-4014-AD30-F6D104E245A7}"/>
              </a:ext>
            </a:extLst>
          </p:cNvPr>
          <p:cNvGrpSpPr/>
          <p:nvPr/>
        </p:nvGrpSpPr>
        <p:grpSpPr>
          <a:xfrm>
            <a:off x="166957" y="1916290"/>
            <a:ext cx="7396088" cy="5180572"/>
            <a:chOff x="166957" y="1916290"/>
            <a:chExt cx="7396088" cy="518057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0EE5FF6-F456-4BAB-A93E-BEDB4FCFE1D7}"/>
                </a:ext>
              </a:extLst>
            </p:cNvPr>
            <p:cNvGrpSpPr/>
            <p:nvPr/>
          </p:nvGrpSpPr>
          <p:grpSpPr>
            <a:xfrm>
              <a:off x="166957" y="1916290"/>
              <a:ext cx="7396088" cy="5180572"/>
              <a:chOff x="166957" y="1916290"/>
              <a:chExt cx="7396088" cy="5180572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6EA8361A-3E31-4101-A349-63DE866DBC18}"/>
                  </a:ext>
                </a:extLst>
              </p:cNvPr>
              <p:cNvGrpSpPr/>
              <p:nvPr/>
            </p:nvGrpSpPr>
            <p:grpSpPr>
              <a:xfrm>
                <a:off x="166957" y="1916290"/>
                <a:ext cx="7396088" cy="5180572"/>
                <a:chOff x="166957" y="1916290"/>
                <a:chExt cx="7396088" cy="5180572"/>
              </a:xfrm>
            </p:grpSpPr>
            <p:pic>
              <p:nvPicPr>
                <p:cNvPr id="4" name="그림 3">
                  <a:extLst>
                    <a:ext uri="{FF2B5EF4-FFF2-40B4-BE49-F238E27FC236}">
                      <a16:creationId xmlns:a16="http://schemas.microsoft.com/office/drawing/2014/main" id="{02E11F97-5C7D-4DE1-B05C-3A9F2ADDA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81850"/>
                <a:stretch/>
              </p:blipFill>
              <p:spPr>
                <a:xfrm>
                  <a:off x="166957" y="6157043"/>
                  <a:ext cx="7396088" cy="939819"/>
                </a:xfrm>
                <a:prstGeom prst="rect">
                  <a:avLst/>
                </a:prstGeom>
              </p:spPr>
            </p:pic>
            <p:pic>
              <p:nvPicPr>
                <p:cNvPr id="1025" name="_x560911584" descr="EMB000022f00324">
                  <a:extLst>
                    <a:ext uri="{FF2B5EF4-FFF2-40B4-BE49-F238E27FC236}">
                      <a16:creationId xmlns:a16="http://schemas.microsoft.com/office/drawing/2014/main" id="{4848859A-B061-45FD-9B55-A985827BCB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517" y="1916290"/>
                  <a:ext cx="7329073" cy="44567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5BE40810-3FD5-4F64-B2DB-9F75FEA1BA52}"/>
                    </a:ext>
                  </a:extLst>
                </p:cNvPr>
                <p:cNvSpPr/>
                <p:nvPr/>
              </p:nvSpPr>
              <p:spPr>
                <a:xfrm>
                  <a:off x="6259942" y="6802431"/>
                  <a:ext cx="634719" cy="2880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C6D3BB51-656C-4B2C-B731-97886BF01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060" y="1954567"/>
                <a:ext cx="3809057" cy="308639"/>
              </a:xfrm>
              <a:prstGeom prst="rect">
                <a:avLst/>
              </a:prstGeom>
            </p:spPr>
          </p:pic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80B2946-C12C-438B-BA46-97FDF7710CFB}"/>
                </a:ext>
              </a:extLst>
            </p:cNvPr>
            <p:cNvSpPr/>
            <p:nvPr/>
          </p:nvSpPr>
          <p:spPr>
            <a:xfrm>
              <a:off x="2871213" y="267882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8072770-3213-4835-95C1-CC7B3A89A4A0}"/>
                </a:ext>
              </a:extLst>
            </p:cNvPr>
            <p:cNvSpPr/>
            <p:nvPr/>
          </p:nvSpPr>
          <p:spPr>
            <a:xfrm>
              <a:off x="3942333" y="2656252"/>
              <a:ext cx="198005" cy="189156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0382BAE-F7D4-4ACC-B2F2-3AFF391043A2}"/>
                </a:ext>
              </a:extLst>
            </p:cNvPr>
            <p:cNvSpPr/>
            <p:nvPr/>
          </p:nvSpPr>
          <p:spPr>
            <a:xfrm>
              <a:off x="1652670" y="2690392"/>
              <a:ext cx="180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5F63EAC-9DB6-40EB-94FD-B984AC77502E}"/>
                </a:ext>
              </a:extLst>
            </p:cNvPr>
            <p:cNvSpPr/>
            <p:nvPr/>
          </p:nvSpPr>
          <p:spPr>
            <a:xfrm>
              <a:off x="391615" y="2699842"/>
              <a:ext cx="180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971D7C5-F41A-4DF6-9BE8-0AE167B60360}"/>
                </a:ext>
              </a:extLst>
            </p:cNvPr>
            <p:cNvSpPr/>
            <p:nvPr/>
          </p:nvSpPr>
          <p:spPr>
            <a:xfrm>
              <a:off x="6599596" y="269984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86FE042-6B3E-41F7-8709-38933D846C7B}"/>
                </a:ext>
              </a:extLst>
            </p:cNvPr>
            <p:cNvSpPr/>
            <p:nvPr/>
          </p:nvSpPr>
          <p:spPr>
            <a:xfrm>
              <a:off x="5318053" y="2699842"/>
              <a:ext cx="16200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576EE-71DB-4295-AFD7-46817021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DA40E69-DB84-4E54-A02D-83494CC44F90}"/>
              </a:ext>
            </a:extLst>
          </p:cNvPr>
          <p:cNvGrpSpPr/>
          <p:nvPr/>
        </p:nvGrpSpPr>
        <p:grpSpPr>
          <a:xfrm>
            <a:off x="655393" y="8930121"/>
            <a:ext cx="6887519" cy="1629192"/>
            <a:chOff x="445761" y="175230"/>
            <a:chExt cx="6887519" cy="1395016"/>
          </a:xfrm>
        </p:grpSpPr>
        <p:sp>
          <p:nvSpPr>
            <p:cNvPr id="25" name="사각형: 둥근 위쪽 모서리 24">
              <a:extLst>
                <a:ext uri="{FF2B5EF4-FFF2-40B4-BE49-F238E27FC236}">
                  <a16:creationId xmlns:a16="http://schemas.microsoft.com/office/drawing/2014/main" id="{DF60B52C-B438-44AF-A221-651EF6BBEC9E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사각형: 둥근 위쪽 모서리 4">
              <a:extLst>
                <a:ext uri="{FF2B5EF4-FFF2-40B4-BE49-F238E27FC236}">
                  <a16:creationId xmlns:a16="http://schemas.microsoft.com/office/drawing/2014/main" id="{7B15CB6A-9F49-499D-9FA9-15CBE022A026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   학점은행제 학습자 대상 온라인 금융교육 이수 필수</a:t>
              </a: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 err="1">
                  <a:latin typeface="맑은 고딕" pitchFamily="50" charset="-127"/>
                </a:rPr>
                <a:t>미이수</a:t>
              </a:r>
              <a:r>
                <a:rPr lang="ko-KR" altLang="en-US" sz="1200" b="1" dirty="0">
                  <a:latin typeface="맑은 고딕" pitchFamily="50" charset="-127"/>
                </a:rPr>
                <a:t> 시 대출신청불가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  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 </a:t>
              </a:r>
              <a:r>
                <a:rPr lang="en-US" altLang="ko-KR" sz="1200" dirty="0"/>
                <a:t>-</a:t>
              </a:r>
              <a:r>
                <a:rPr lang="en-US" altLang="ko-KR" sz="1200" dirty="0">
                  <a:latin typeface="맑은 고딕" pitchFamily="50" charset="-127"/>
                </a:rPr>
                <a:t> </a:t>
              </a:r>
              <a:r>
                <a:rPr lang="ko-KR" altLang="en-US" sz="1200" dirty="0">
                  <a:solidFill>
                    <a:schemeClr val="tx1"/>
                  </a:solidFill>
                </a:rPr>
                <a:t>신규대출자의 경우 </a:t>
              </a:r>
              <a:r>
                <a:rPr lang="en-US" altLang="ko-KR" sz="1200" dirty="0">
                  <a:solidFill>
                    <a:schemeClr val="tx1"/>
                  </a:solidFill>
                </a:rPr>
                <a:t>‘</a:t>
              </a:r>
              <a:r>
                <a:rPr lang="ko-KR" altLang="en-US" sz="1200" dirty="0">
                  <a:solidFill>
                    <a:schemeClr val="tx1"/>
                  </a:solidFill>
                </a:rPr>
                <a:t>기본교육</a:t>
              </a:r>
              <a:r>
                <a:rPr lang="en-US" altLang="ko-KR" sz="1200" dirty="0">
                  <a:solidFill>
                    <a:schemeClr val="tx1"/>
                  </a:solidFill>
                </a:rPr>
                <a:t>’</a:t>
              </a:r>
              <a:r>
                <a:rPr lang="ko-KR" altLang="en-US" sz="1200" dirty="0">
                  <a:solidFill>
                    <a:schemeClr val="tx1"/>
                  </a:solidFill>
                </a:rPr>
                <a:t> 수강</a:t>
              </a:r>
              <a:br>
                <a:rPr lang="en-US" altLang="ko-KR" sz="1200" dirty="0">
                  <a:solidFill>
                    <a:schemeClr val="tx1"/>
                  </a:solidFill>
                </a:rPr>
              </a:br>
              <a:r>
                <a:rPr lang="en-US" altLang="ko-KR" sz="1200" dirty="0">
                  <a:solidFill>
                    <a:schemeClr val="tx1"/>
                  </a:solidFill>
                </a:rPr>
                <a:t>       - </a:t>
              </a:r>
              <a:r>
                <a:rPr lang="ko-KR" altLang="en-US" sz="1200" dirty="0">
                  <a:solidFill>
                    <a:schemeClr val="tx1"/>
                  </a:solidFill>
                </a:rPr>
                <a:t>동일 학기 교육 이수한 학점은행대출 신청 건이 있을 경우 </a:t>
              </a:r>
              <a:r>
                <a:rPr lang="en-US" altLang="ko-KR" sz="1200" dirty="0">
                  <a:solidFill>
                    <a:schemeClr val="tx1"/>
                  </a:solidFill>
                </a:rPr>
                <a:t>&gt; </a:t>
              </a:r>
              <a:r>
                <a:rPr lang="ko-KR" altLang="en-US" sz="1200" dirty="0">
                  <a:solidFill>
                    <a:schemeClr val="tx1"/>
                  </a:solidFill>
                </a:rPr>
                <a:t>이후 신청 건은 완료 처리</a:t>
              </a:r>
              <a:br>
                <a:rPr lang="en-US" altLang="ko-KR" sz="1200" dirty="0">
                  <a:solidFill>
                    <a:schemeClr val="tx1"/>
                  </a:solidFill>
                  <a:highlight>
                    <a:srgbClr val="FFFF00"/>
                  </a:highlight>
                </a:rPr>
              </a:br>
              <a:r>
                <a:rPr lang="en-US" altLang="ko-KR" sz="1200" dirty="0">
                  <a:solidFill>
                    <a:schemeClr val="tx1"/>
                  </a:solidFill>
                </a:rPr>
                <a:t>       - </a:t>
              </a:r>
              <a:r>
                <a:rPr lang="ko-KR" altLang="en-US" sz="1200" dirty="0">
                  <a:solidFill>
                    <a:schemeClr val="tx1"/>
                  </a:solidFill>
                </a:rPr>
                <a:t>이전 학기 대출 실행자의 경우 </a:t>
              </a:r>
              <a:r>
                <a:rPr lang="en-US" altLang="ko-KR" sz="1200" dirty="0">
                  <a:solidFill>
                    <a:schemeClr val="tx1"/>
                  </a:solidFill>
                </a:rPr>
                <a:t>‘</a:t>
              </a:r>
              <a:r>
                <a:rPr lang="ko-KR" altLang="en-US" sz="1200" dirty="0" err="1">
                  <a:solidFill>
                    <a:schemeClr val="tx1"/>
                  </a:solidFill>
                </a:rPr>
                <a:t>미수강</a:t>
              </a:r>
              <a:r>
                <a:rPr lang="ko-KR" altLang="en-US" sz="1200" dirty="0">
                  <a:solidFill>
                    <a:schemeClr val="tx1"/>
                  </a:solidFill>
                </a:rPr>
                <a:t> 선택교육</a:t>
              </a:r>
              <a:r>
                <a:rPr lang="en-US" altLang="ko-KR" sz="1200" dirty="0">
                  <a:solidFill>
                    <a:schemeClr val="tx1"/>
                  </a:solidFill>
                </a:rPr>
                <a:t>’</a:t>
              </a:r>
              <a:r>
                <a:rPr lang="ko-KR" altLang="en-US" sz="1200" dirty="0">
                  <a:solidFill>
                    <a:schemeClr val="tx1"/>
                  </a:solidFill>
                </a:rPr>
                <a:t> 중 </a:t>
              </a:r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r>
                <a:rPr lang="ko-KR" altLang="en-US" sz="1200" dirty="0">
                  <a:solidFill>
                    <a:schemeClr val="tx1"/>
                  </a:solidFill>
                </a:rPr>
                <a:t>개 과정 선택</a:t>
              </a:r>
              <a:endParaRPr lang="ko-KR" altLang="en-US" sz="1200" b="1" dirty="0">
                <a:solidFill>
                  <a:schemeClr val="tx1"/>
                </a:solidFill>
                <a:latin typeface="맑은 고딕" pitchFamily="50" charset="-127"/>
              </a:endParaRPr>
            </a:p>
            <a:p>
              <a:pPr lvl="0"/>
              <a:r>
                <a:rPr lang="ko-KR" altLang="en-US" sz="1200" b="1" dirty="0">
                  <a:solidFill>
                    <a:schemeClr val="tx1"/>
                  </a:solidFill>
                  <a:latin typeface="맑은 고딕" pitchFamily="50" charset="-127"/>
                </a:rPr>
                <a:t>      온라인 금융교육 동영상 강의 수강</a:t>
              </a:r>
              <a:r>
                <a:rPr lang="en-US" altLang="ko-KR" sz="1200" b="1" dirty="0">
                  <a:solidFill>
                    <a:schemeClr val="tx1"/>
                  </a:solidFill>
                  <a:latin typeface="맑은 고딕" pitchFamily="50" charset="-127"/>
                </a:rPr>
                <a:t> &gt;</a:t>
              </a:r>
              <a:r>
                <a:rPr lang="ko-KR" altLang="en-US" sz="1200" b="1" dirty="0">
                  <a:solidFill>
                    <a:schemeClr val="tx1"/>
                  </a:solidFill>
                  <a:latin typeface="맑은 고딕" pitchFamily="50" charset="-127"/>
                </a:rPr>
                <a:t> 진단평가 </a:t>
              </a:r>
              <a:r>
                <a:rPr lang="en-US" altLang="ko-KR" sz="1200" b="1" dirty="0">
                  <a:solidFill>
                    <a:schemeClr val="tx1"/>
                  </a:solidFill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solidFill>
                    <a:schemeClr val="tx1"/>
                  </a:solidFill>
                  <a:latin typeface="맑은 고딕" pitchFamily="50" charset="-127"/>
                </a:rPr>
                <a:t> 이수완료 </a:t>
              </a:r>
            </a:p>
            <a:p>
              <a:pPr lvl="0"/>
              <a:r>
                <a:rPr lang="ko-KR" altLang="en-US" sz="1200" b="1" dirty="0">
                  <a:latin typeface="맑은 고딕" pitchFamily="50" charset="-127"/>
                </a:rPr>
                <a:t>  </a:t>
              </a:r>
              <a:r>
                <a:rPr lang="en-US" altLang="ko-KR" sz="1200" b="1" dirty="0">
                  <a:latin typeface="맑은 고딕" pitchFamily="50" charset="-127"/>
                </a:rPr>
                <a:t> </a:t>
              </a:r>
            </a:p>
            <a:p>
              <a:pPr lvl="0"/>
              <a:r>
                <a:rPr lang="en-US" altLang="ko-KR" sz="1200" b="1" dirty="0">
                  <a:latin typeface="맑은 고딕" pitchFamily="50" charset="-127"/>
                </a:rPr>
                <a:t>      </a:t>
              </a:r>
              <a:r>
                <a:rPr lang="ko-KR" altLang="en-US" sz="1200" b="1" dirty="0">
                  <a:latin typeface="맑은 고딕" pitchFamily="50" charset="-127"/>
                </a:rPr>
                <a:t>학자금대출 관련 내용 숙지 필요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C17B07B-4F6B-43AE-825B-86AB1B695A78}"/>
              </a:ext>
            </a:extLst>
          </p:cNvPr>
          <p:cNvGrpSpPr/>
          <p:nvPr/>
        </p:nvGrpSpPr>
        <p:grpSpPr>
          <a:xfrm>
            <a:off x="132992" y="8892050"/>
            <a:ext cx="508070" cy="1667263"/>
            <a:chOff x="0" y="161261"/>
            <a:chExt cx="508070" cy="1422951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87DFC102-2138-48CF-B782-D2086045085E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사각형: 둥근 모서리 6">
              <a:extLst>
                <a:ext uri="{FF2B5EF4-FFF2-40B4-BE49-F238E27FC236}">
                  <a16:creationId xmlns:a16="http://schemas.microsoft.com/office/drawing/2014/main" id="{26735309-ABA2-42DD-A5AF-2D9C3EE08177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B400922-3754-4BA8-8B2C-F942F41B7B0F}"/>
              </a:ext>
            </a:extLst>
          </p:cNvPr>
          <p:cNvGrpSpPr/>
          <p:nvPr/>
        </p:nvGrpSpPr>
        <p:grpSpPr>
          <a:xfrm>
            <a:off x="729463" y="8981215"/>
            <a:ext cx="245955" cy="245955"/>
            <a:chOff x="-2250355" y="9105230"/>
            <a:chExt cx="245955" cy="245955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E153451E-F648-465B-9B50-183C2B369973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08FD46-AD08-4BF9-A33B-1CC8E9D5BB26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97ACA4E-3BD0-4DEE-AD42-5856D6DA2166}"/>
              </a:ext>
            </a:extLst>
          </p:cNvPr>
          <p:cNvGrpSpPr/>
          <p:nvPr/>
        </p:nvGrpSpPr>
        <p:grpSpPr>
          <a:xfrm>
            <a:off x="729463" y="9937262"/>
            <a:ext cx="245955" cy="245955"/>
            <a:chOff x="-2250355" y="9105230"/>
            <a:chExt cx="245955" cy="245955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06790D32-DFCF-44EF-9843-60670526067D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25B8E9E-3940-49B0-9F6C-F36ED19F248E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CEFFA9D-6FBA-4411-AC3F-9FA523A18EBA}"/>
              </a:ext>
            </a:extLst>
          </p:cNvPr>
          <p:cNvGrpSpPr/>
          <p:nvPr/>
        </p:nvGrpSpPr>
        <p:grpSpPr>
          <a:xfrm>
            <a:off x="729463" y="10284297"/>
            <a:ext cx="245955" cy="245955"/>
            <a:chOff x="-2250355" y="9105230"/>
            <a:chExt cx="245955" cy="245955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747C8E8B-DF39-478C-9EB9-D75B4807A980}"/>
                </a:ext>
              </a:extLst>
            </p:cNvPr>
            <p:cNvSpPr/>
            <p:nvPr/>
          </p:nvSpPr>
          <p:spPr>
            <a:xfrm>
              <a:off x="-2250355" y="9105230"/>
              <a:ext cx="245955" cy="245955"/>
            </a:xfrm>
            <a:prstGeom prst="ellipse">
              <a:avLst/>
            </a:prstGeom>
            <a:solidFill>
              <a:srgbClr val="DB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203FFDA-2142-4A36-90ED-A02EA826ADEC}"/>
                </a:ext>
              </a:extLst>
            </p:cNvPr>
            <p:cNvSpPr/>
            <p:nvPr/>
          </p:nvSpPr>
          <p:spPr>
            <a:xfrm>
              <a:off x="-2194099" y="9173291"/>
              <a:ext cx="145182" cy="109832"/>
            </a:xfrm>
            <a:custGeom>
              <a:avLst/>
              <a:gdLst>
                <a:gd name="connsiteX0" fmla="*/ 140297 w 145182"/>
                <a:gd name="connsiteY0" fmla="*/ 4874 h 109832"/>
                <a:gd name="connsiteX1" fmla="*/ 116753 w 145182"/>
                <a:gd name="connsiteY1" fmla="*/ 4874 h 109832"/>
                <a:gd name="connsiteX2" fmla="*/ 51981 w 145182"/>
                <a:gd name="connsiteY2" fmla="*/ 69638 h 109832"/>
                <a:gd name="connsiteX3" fmla="*/ 28429 w 145182"/>
                <a:gd name="connsiteY3" fmla="*/ 46086 h 109832"/>
                <a:gd name="connsiteX4" fmla="*/ 4878 w 145182"/>
                <a:gd name="connsiteY4" fmla="*/ 46086 h 109832"/>
                <a:gd name="connsiteX5" fmla="*/ 4878 w 145182"/>
                <a:gd name="connsiteY5" fmla="*/ 69638 h 109832"/>
                <a:gd name="connsiteX6" fmla="*/ 40207 w 145182"/>
                <a:gd name="connsiteY6" fmla="*/ 104963 h 109832"/>
                <a:gd name="connsiteX7" fmla="*/ 63742 w 145182"/>
                <a:gd name="connsiteY7" fmla="*/ 104963 h 109832"/>
                <a:gd name="connsiteX8" fmla="*/ 140313 w 145182"/>
                <a:gd name="connsiteY8" fmla="*/ 28421 h 109832"/>
                <a:gd name="connsiteX9" fmla="*/ 140313 w 145182"/>
                <a:gd name="connsiteY9" fmla="*/ 4886 h 10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82" h="109832">
                  <a:moveTo>
                    <a:pt x="140297" y="4874"/>
                  </a:moveTo>
                  <a:cubicBezTo>
                    <a:pt x="133794" y="-1625"/>
                    <a:pt x="123256" y="-1625"/>
                    <a:pt x="116753" y="4874"/>
                  </a:cubicBezTo>
                  <a:lnTo>
                    <a:pt x="51981" y="69638"/>
                  </a:lnTo>
                  <a:lnTo>
                    <a:pt x="28429" y="46086"/>
                  </a:lnTo>
                  <a:cubicBezTo>
                    <a:pt x="21926" y="39583"/>
                    <a:pt x="11381" y="39583"/>
                    <a:pt x="4878" y="46086"/>
                  </a:cubicBezTo>
                  <a:cubicBezTo>
                    <a:pt x="-1626" y="52590"/>
                    <a:pt x="-1626" y="63134"/>
                    <a:pt x="4878" y="69638"/>
                  </a:cubicBezTo>
                  <a:lnTo>
                    <a:pt x="40207" y="104963"/>
                  </a:lnTo>
                  <a:cubicBezTo>
                    <a:pt x="46709" y="111456"/>
                    <a:pt x="57240" y="111456"/>
                    <a:pt x="63742" y="104963"/>
                  </a:cubicBezTo>
                  <a:lnTo>
                    <a:pt x="140313" y="28421"/>
                  </a:lnTo>
                  <a:cubicBezTo>
                    <a:pt x="146806" y="21920"/>
                    <a:pt x="146806" y="11388"/>
                    <a:pt x="140313" y="4886"/>
                  </a:cubicBezTo>
                  <a:close/>
                </a:path>
              </a:pathLst>
            </a:custGeom>
            <a:solidFill>
              <a:srgbClr val="1B4C51"/>
            </a:solidFill>
            <a:ln w="4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B6E09F02-7527-4B80-AD49-9F25578E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모서리가 둥근 직사각형 237">
            <a:extLst>
              <a:ext uri="{FF2B5EF4-FFF2-40B4-BE49-F238E27FC236}">
                <a16:creationId xmlns:a16="http://schemas.microsoft.com/office/drawing/2014/main" id="{2BB7147A-2811-4FEC-B8D4-161C2F03553E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E11421E-7FE8-4054-A611-6876D7ADBF54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415CB3-E52E-4582-846D-D166572878A9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CF7CFD-27F3-4ADF-B7ED-2F7555D03086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F5C38E0D-BEB5-4B69-BC5A-A180C1678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500BF3CD-9DAB-4390-B763-08B4ECB51220}"/>
              </a:ext>
            </a:extLst>
          </p:cNvPr>
          <p:cNvSpPr/>
          <p:nvPr/>
        </p:nvSpPr>
        <p:spPr>
          <a:xfrm>
            <a:off x="305883" y="994634"/>
            <a:ext cx="32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4.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온라인 금융교육 이수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>
            <a:extLst>
              <a:ext uri="{FF2B5EF4-FFF2-40B4-BE49-F238E27FC236}">
                <a16:creationId xmlns:a16="http://schemas.microsoft.com/office/drawing/2014/main" id="{88CF8D01-4636-4D9A-9C33-62131891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8" y="5175416"/>
            <a:ext cx="7367402" cy="3606575"/>
          </a:xfrm>
          <a:prstGeom prst="rect">
            <a:avLst/>
          </a:prstGeom>
        </p:spPr>
      </p:pic>
      <p:pic>
        <p:nvPicPr>
          <p:cNvPr id="52" name="Picture 9">
            <a:extLst>
              <a:ext uri="{FF2B5EF4-FFF2-40B4-BE49-F238E27FC236}">
                <a16:creationId xmlns:a16="http://schemas.microsoft.com/office/drawing/2014/main" id="{5278CC9A-1EFD-49FB-B143-C5A5DB2A4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8" y="1514816"/>
            <a:ext cx="7331985" cy="5216716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6A6B822E-15CB-4BA1-A49F-A9357AB2B051}"/>
              </a:ext>
            </a:extLst>
          </p:cNvPr>
          <p:cNvGrpSpPr/>
          <p:nvPr/>
        </p:nvGrpSpPr>
        <p:grpSpPr>
          <a:xfrm>
            <a:off x="185474" y="1529588"/>
            <a:ext cx="7352367" cy="4763374"/>
            <a:chOff x="-26053" y="1850516"/>
            <a:chExt cx="8164743" cy="656034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B41AD36-0D2D-4CE9-B9EE-455DEA324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80"/>
            <a:stretch/>
          </p:blipFill>
          <p:spPr>
            <a:xfrm>
              <a:off x="-26053" y="1850516"/>
              <a:ext cx="8164743" cy="656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1C77EB2-CF44-4DF8-9C90-331CC7471E4F}"/>
                </a:ext>
              </a:extLst>
            </p:cNvPr>
            <p:cNvSpPr/>
            <p:nvPr/>
          </p:nvSpPr>
          <p:spPr>
            <a:xfrm>
              <a:off x="1353728" y="3331530"/>
              <a:ext cx="1224136" cy="152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2E59375-E473-474E-9371-5059A4394B1E}"/>
                </a:ext>
              </a:extLst>
            </p:cNvPr>
            <p:cNvSpPr/>
            <p:nvPr/>
          </p:nvSpPr>
          <p:spPr>
            <a:xfrm>
              <a:off x="1245715" y="3299826"/>
              <a:ext cx="1736035" cy="2160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00">
                  <a:solidFill>
                    <a:schemeClr val="tx1"/>
                  </a:solidFill>
                </a:rPr>
                <a:t>학점은행제 학습자 학자금대출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0784F57-8702-4ED0-AC22-91FE44B11804}"/>
                </a:ext>
              </a:extLst>
            </p:cNvPr>
            <p:cNvSpPr/>
            <p:nvPr/>
          </p:nvSpPr>
          <p:spPr>
            <a:xfrm>
              <a:off x="1353728" y="3132708"/>
              <a:ext cx="500373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9EE66F9-918B-41F0-80CC-C5286A503711}"/>
                </a:ext>
              </a:extLst>
            </p:cNvPr>
            <p:cNvSpPr/>
            <p:nvPr/>
          </p:nvSpPr>
          <p:spPr>
            <a:xfrm>
              <a:off x="5297283" y="3132708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EB833EC-1EFF-4947-8B64-FE442DF49770}"/>
                </a:ext>
              </a:extLst>
            </p:cNvPr>
            <p:cNvSpPr/>
            <p:nvPr/>
          </p:nvSpPr>
          <p:spPr>
            <a:xfrm>
              <a:off x="5297282" y="3338854"/>
              <a:ext cx="661275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F9615B08-5AE2-418F-A2EF-6AD2BC16F7F1}"/>
                </a:ext>
              </a:extLst>
            </p:cNvPr>
            <p:cNvSpPr/>
            <p:nvPr/>
          </p:nvSpPr>
          <p:spPr>
            <a:xfrm>
              <a:off x="5297283" y="4414900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8F51B12-F9B7-4325-854F-47301B460BF3}"/>
                </a:ext>
              </a:extLst>
            </p:cNvPr>
            <p:cNvSpPr/>
            <p:nvPr/>
          </p:nvSpPr>
          <p:spPr>
            <a:xfrm>
              <a:off x="5297283" y="4756462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7E7818B1-E0CD-4678-9A32-57ED300F3D4A}"/>
                </a:ext>
              </a:extLst>
            </p:cNvPr>
            <p:cNvSpPr/>
            <p:nvPr/>
          </p:nvSpPr>
          <p:spPr>
            <a:xfrm>
              <a:off x="1340929" y="4409894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F13A89F-1BCF-4056-8CC7-7BE259615A61}"/>
                </a:ext>
              </a:extLst>
            </p:cNvPr>
            <p:cNvSpPr/>
            <p:nvPr/>
          </p:nvSpPr>
          <p:spPr>
            <a:xfrm>
              <a:off x="1345803" y="5384711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1BE456BB-23B5-4F82-BA3C-E26619BCEC58}"/>
                </a:ext>
              </a:extLst>
            </p:cNvPr>
            <p:cNvSpPr/>
            <p:nvPr/>
          </p:nvSpPr>
          <p:spPr>
            <a:xfrm>
              <a:off x="1353728" y="5055052"/>
              <a:ext cx="661274" cy="135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8E83969-05D2-4026-80E1-59C5CFA6BEB8}"/>
                </a:ext>
              </a:extLst>
            </p:cNvPr>
            <p:cNvSpPr/>
            <p:nvPr/>
          </p:nvSpPr>
          <p:spPr>
            <a:xfrm>
              <a:off x="1345803" y="5661158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47B80EB-85B8-4987-B745-4948C3F86173}"/>
                </a:ext>
              </a:extLst>
            </p:cNvPr>
            <p:cNvSpPr/>
            <p:nvPr/>
          </p:nvSpPr>
          <p:spPr>
            <a:xfrm>
              <a:off x="1345803" y="6033570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1E8DC293-D4CF-4410-8A62-9FFAD2E57858}"/>
                </a:ext>
              </a:extLst>
            </p:cNvPr>
            <p:cNvSpPr/>
            <p:nvPr/>
          </p:nvSpPr>
          <p:spPr>
            <a:xfrm>
              <a:off x="1353728" y="6385177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C7FD60E-F2A8-4C47-A824-572483A7EF7F}"/>
                </a:ext>
              </a:extLst>
            </p:cNvPr>
            <p:cNvSpPr/>
            <p:nvPr/>
          </p:nvSpPr>
          <p:spPr>
            <a:xfrm>
              <a:off x="1353728" y="6699336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35A0E79-EDE5-492C-BC1D-CD00BEA21C77}"/>
                </a:ext>
              </a:extLst>
            </p:cNvPr>
            <p:cNvSpPr/>
            <p:nvPr/>
          </p:nvSpPr>
          <p:spPr>
            <a:xfrm>
              <a:off x="1353728" y="7031415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BB6D1875-845D-4477-B201-BB0FF140972B}"/>
                </a:ext>
              </a:extLst>
            </p:cNvPr>
            <p:cNvSpPr/>
            <p:nvPr/>
          </p:nvSpPr>
          <p:spPr>
            <a:xfrm>
              <a:off x="5482516" y="7942264"/>
              <a:ext cx="1588417" cy="216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3D2CE0EE-E97D-481E-BF55-05786D3727CE}"/>
                </a:ext>
              </a:extLst>
            </p:cNvPr>
            <p:cNvSpPr/>
            <p:nvPr/>
          </p:nvSpPr>
          <p:spPr>
            <a:xfrm>
              <a:off x="276750" y="2699467"/>
              <a:ext cx="2160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65C4D87E-93B5-45DE-B587-F0A9AEB858FB}"/>
                </a:ext>
              </a:extLst>
            </p:cNvPr>
            <p:cNvSpPr/>
            <p:nvPr/>
          </p:nvSpPr>
          <p:spPr>
            <a:xfrm>
              <a:off x="1636294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0720433D-198B-4B97-B679-BE2FA37C111A}"/>
                </a:ext>
              </a:extLst>
            </p:cNvPr>
            <p:cNvSpPr/>
            <p:nvPr/>
          </p:nvSpPr>
          <p:spPr>
            <a:xfrm>
              <a:off x="2981751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90D7170-2C62-4ED7-8691-23CE39B88EBE}"/>
                </a:ext>
              </a:extLst>
            </p:cNvPr>
            <p:cNvSpPr/>
            <p:nvPr/>
          </p:nvSpPr>
          <p:spPr>
            <a:xfrm>
              <a:off x="4190387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6B81A359-24C9-4AC8-93DA-C3DCCE6C7F2D}"/>
                </a:ext>
              </a:extLst>
            </p:cNvPr>
            <p:cNvSpPr/>
            <p:nvPr/>
          </p:nvSpPr>
          <p:spPr>
            <a:xfrm>
              <a:off x="5636388" y="2699467"/>
              <a:ext cx="219600" cy="131787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661D946-1CF7-43D7-B203-92F2825BA963}"/>
                </a:ext>
              </a:extLst>
            </p:cNvPr>
            <p:cNvSpPr/>
            <p:nvPr/>
          </p:nvSpPr>
          <p:spPr>
            <a:xfrm>
              <a:off x="7056295" y="2699467"/>
              <a:ext cx="219600" cy="1317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66957" y="1177270"/>
            <a:ext cx="7354633" cy="760472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3335C2-DF53-437C-9A23-2D4BD1F19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11" y="2019602"/>
            <a:ext cx="7221591" cy="42160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6B30255-452D-4753-A02D-B2DF62D4B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82" y="6683004"/>
            <a:ext cx="5910485" cy="178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34E508EA-DDF7-4080-B4DA-3A46A5EFD919}"/>
              </a:ext>
            </a:extLst>
          </p:cNvPr>
          <p:cNvSpPr/>
          <p:nvPr/>
        </p:nvSpPr>
        <p:spPr>
          <a:xfrm>
            <a:off x="3175806" y="7062600"/>
            <a:ext cx="984636" cy="306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50F0BCD-397B-4B12-AF0A-6571463576BA}"/>
              </a:ext>
            </a:extLst>
          </p:cNvPr>
          <p:cNvSpPr/>
          <p:nvPr/>
        </p:nvSpPr>
        <p:spPr>
          <a:xfrm>
            <a:off x="176587" y="1498482"/>
            <a:ext cx="7322604" cy="4794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0414D07-1509-43F8-99D7-03BA42E5931B}"/>
              </a:ext>
            </a:extLst>
          </p:cNvPr>
          <p:cNvSpPr/>
          <p:nvPr/>
        </p:nvSpPr>
        <p:spPr>
          <a:xfrm>
            <a:off x="3225854" y="2145703"/>
            <a:ext cx="1288942" cy="216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6CFB7EF8-BC18-4244-8032-477C78AFE95B}"/>
              </a:ext>
            </a:extLst>
          </p:cNvPr>
          <p:cNvGrpSpPr/>
          <p:nvPr/>
        </p:nvGrpSpPr>
        <p:grpSpPr>
          <a:xfrm>
            <a:off x="691872" y="8988138"/>
            <a:ext cx="6845969" cy="1630332"/>
            <a:chOff x="445761" y="175230"/>
            <a:chExt cx="6887519" cy="1395016"/>
          </a:xfrm>
        </p:grpSpPr>
        <p:sp>
          <p:nvSpPr>
            <p:cNvPr id="70" name="사각형: 둥근 위쪽 모서리 69">
              <a:extLst>
                <a:ext uri="{FF2B5EF4-FFF2-40B4-BE49-F238E27FC236}">
                  <a16:creationId xmlns:a16="http://schemas.microsoft.com/office/drawing/2014/main" id="{30D89F4B-5DA1-452D-8094-A36FB0B11351}"/>
                </a:ext>
              </a:extLst>
            </p:cNvPr>
            <p:cNvSpPr/>
            <p:nvPr/>
          </p:nvSpPr>
          <p:spPr>
            <a:xfrm rot="5400000">
              <a:off x="3192013" y="-2571022"/>
              <a:ext cx="1395016" cy="6887519"/>
            </a:xfrm>
            <a:prstGeom prst="round2SameRect">
              <a:avLst/>
            </a:prstGeom>
            <a:solidFill>
              <a:srgbClr val="B7D2F4"/>
            </a:solidFill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사각형: 둥근 위쪽 모서리 4">
              <a:extLst>
                <a:ext uri="{FF2B5EF4-FFF2-40B4-BE49-F238E27FC236}">
                  <a16:creationId xmlns:a16="http://schemas.microsoft.com/office/drawing/2014/main" id="{8D54BED0-3A7B-47B2-A2F6-FADCC3275581}"/>
                </a:ext>
              </a:extLst>
            </p:cNvPr>
            <p:cNvSpPr txBox="1"/>
            <p:nvPr/>
          </p:nvSpPr>
          <p:spPr>
            <a:xfrm>
              <a:off x="445762" y="243328"/>
              <a:ext cx="6819420" cy="125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00" tIns="123825" rIns="247650" bIns="123825" numCol="1" spcCol="1270" anchor="ctr" anchorCtr="0">
              <a:noAutofit/>
            </a:bodyPr>
            <a:lstStyle/>
            <a:p>
              <a:pPr lvl="0"/>
              <a:r>
                <a:rPr lang="en-US" altLang="ko-KR" sz="1200" b="1" spc="-60" dirty="0">
                  <a:latin typeface="맑은 고딕" pitchFamily="50" charset="-127"/>
                </a:rPr>
                <a:t>                             Step 1 ~ 4</a:t>
              </a:r>
              <a:r>
                <a:rPr lang="ko-KR" altLang="en-US" sz="1200" b="1" spc="-60" dirty="0">
                  <a:latin typeface="맑은 고딕" pitchFamily="50" charset="-127"/>
                </a:rPr>
                <a:t> 입력한 신청정보 최종 확인하는 화면으로 꼼꼼히 체크</a:t>
              </a:r>
              <a:endParaRPr lang="en-US" altLang="ko-KR" sz="1200" b="1" spc="-60" dirty="0">
                <a:latin typeface="맑은 고딕" pitchFamily="50" charset="-127"/>
              </a:endParaRPr>
            </a:p>
            <a:p>
              <a:pPr lvl="0"/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신청정보 확인 완료 </a:t>
              </a:r>
              <a:r>
                <a:rPr lang="en-US" altLang="ko-KR" sz="1200" b="1" dirty="0">
                  <a:latin typeface="맑은 고딕" pitchFamily="50" charset="-127"/>
                </a:rPr>
                <a:t>&gt; </a:t>
              </a:r>
              <a:r>
                <a:rPr lang="ko-KR" altLang="en-US" sz="1200" b="1" dirty="0">
                  <a:latin typeface="맑은 고딕" pitchFamily="50" charset="-127"/>
                </a:rPr>
                <a:t>하단 </a:t>
              </a: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확인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 버튼 클릭 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 전자서명 동의 </a:t>
              </a:r>
              <a:r>
                <a:rPr lang="en-US" altLang="ko-KR" sz="1200" b="1" dirty="0">
                  <a:latin typeface="맑은 고딕" pitchFamily="50" charset="-127"/>
                </a:rPr>
                <a:t>&gt;</a:t>
              </a:r>
              <a:r>
                <a:rPr lang="ko-KR" altLang="en-US" sz="1200" b="1" dirty="0">
                  <a:latin typeface="맑은 고딕" pitchFamily="50" charset="-127"/>
                </a:rPr>
                <a:t> 다음 단계 이동</a:t>
              </a:r>
              <a:endParaRPr lang="en-US" altLang="ko-KR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ko-KR" altLang="en-US" sz="1200" b="1" dirty="0">
                  <a:latin typeface="맑은 고딕" pitchFamily="50" charset="-127"/>
                </a:rPr>
                <a:t>신청서 작성이 정상적으로 완료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altLang="ko-KR" sz="1200" b="1" dirty="0">
                  <a:latin typeface="맑은 고딕" pitchFamily="50" charset="-127"/>
                </a:rPr>
                <a:t>‘</a:t>
              </a:r>
              <a:r>
                <a:rPr lang="ko-KR" altLang="en-US" sz="1200" b="1" dirty="0">
                  <a:latin typeface="맑은 고딕" pitchFamily="50" charset="-127"/>
                </a:rPr>
                <a:t>신청현황</a:t>
              </a:r>
              <a:r>
                <a:rPr lang="en-US" altLang="ko-KR" sz="1200" b="1" dirty="0">
                  <a:latin typeface="맑은 고딕" pitchFamily="50" charset="-127"/>
                </a:rPr>
                <a:t>’</a:t>
              </a:r>
              <a:r>
                <a:rPr lang="ko-KR" altLang="en-US" sz="1200" b="1" dirty="0">
                  <a:latin typeface="맑은 고딕" pitchFamily="50" charset="-127"/>
                </a:rPr>
                <a:t>을 클릭하여 신청결과 확인 가능</a:t>
              </a:r>
              <a:br>
                <a:rPr lang="en-US" altLang="ko-KR" sz="1200" b="1" dirty="0">
                  <a:latin typeface="맑은 고딕" pitchFamily="50" charset="-127"/>
                </a:rPr>
              </a:br>
              <a:r>
                <a:rPr lang="en-US" altLang="ko-KR" sz="1200" b="1" dirty="0">
                  <a:latin typeface="맑은 고딕" pitchFamily="50" charset="-127"/>
                </a:rPr>
                <a:t>(</a:t>
              </a:r>
              <a:r>
                <a:rPr lang="ko-KR" altLang="en-US" sz="1200" b="1" dirty="0">
                  <a:latin typeface="맑은 고딕" pitchFamily="50" charset="-127"/>
                </a:rPr>
                <a:t>시스템 사용자 많을 시 신청내용 출력에 </a:t>
              </a:r>
              <a:r>
                <a:rPr lang="en-US" altLang="ko-KR" sz="1200" b="1" dirty="0">
                  <a:latin typeface="맑은 고딕" pitchFamily="50" charset="-127"/>
                </a:rPr>
                <a:t>5~10</a:t>
              </a:r>
              <a:r>
                <a:rPr lang="ko-KR" altLang="en-US" sz="1200" b="1" dirty="0">
                  <a:latin typeface="맑은 고딕" pitchFamily="50" charset="-127"/>
                </a:rPr>
                <a:t>분 정도 소요될 수 있음</a:t>
              </a:r>
              <a:r>
                <a:rPr lang="en-US" altLang="ko-KR" sz="1200" b="1" dirty="0">
                  <a:latin typeface="맑은 고딕" pitchFamily="50" charset="-127"/>
                </a:rPr>
                <a:t>)</a:t>
              </a:r>
              <a:endParaRPr lang="ko-KR" altLang="en-US" sz="1200" b="1" dirty="0">
                <a:latin typeface="맑은 고딕" pitchFamily="50" charset="-127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ko-KR" altLang="en-US" sz="1200" b="1" dirty="0">
                <a:latin typeface="맑은 고딕" pitchFamily="50" charset="-127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74D1D40-3794-4B4C-99C1-5218066349DA}"/>
              </a:ext>
            </a:extLst>
          </p:cNvPr>
          <p:cNvGrpSpPr/>
          <p:nvPr/>
        </p:nvGrpSpPr>
        <p:grpSpPr>
          <a:xfrm>
            <a:off x="169471" y="8951206"/>
            <a:ext cx="508070" cy="1678218"/>
            <a:chOff x="0" y="161261"/>
            <a:chExt cx="508070" cy="1422951"/>
          </a:xfrm>
        </p:grpSpPr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D6AAFD89-197A-44C1-B88D-53B3574E45D1}"/>
                </a:ext>
              </a:extLst>
            </p:cNvPr>
            <p:cNvSpPr/>
            <p:nvPr/>
          </p:nvSpPr>
          <p:spPr>
            <a:xfrm>
              <a:off x="0" y="161261"/>
              <a:ext cx="508070" cy="1422951"/>
            </a:xfrm>
            <a:prstGeom prst="roundRect">
              <a:avLst/>
            </a:prstGeom>
            <a:solidFill>
              <a:srgbClr val="EAEC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사각형: 둥근 모서리 6">
              <a:extLst>
                <a:ext uri="{FF2B5EF4-FFF2-40B4-BE49-F238E27FC236}">
                  <a16:creationId xmlns:a16="http://schemas.microsoft.com/office/drawing/2014/main" id="{523566C4-A439-4325-BA72-1C7F4C4C3472}"/>
                </a:ext>
              </a:extLst>
            </p:cNvPr>
            <p:cNvSpPr txBox="1"/>
            <p:nvPr/>
          </p:nvSpPr>
          <p:spPr>
            <a:xfrm>
              <a:off x="24802" y="186063"/>
              <a:ext cx="458466" cy="137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Tip</a:t>
              </a:r>
              <a:endParaRPr lang="ko-KR" altLang="en-US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CD04004-2AD5-4934-B597-2A3169515317}"/>
              </a:ext>
            </a:extLst>
          </p:cNvPr>
          <p:cNvGrpSpPr/>
          <p:nvPr/>
        </p:nvGrpSpPr>
        <p:grpSpPr>
          <a:xfrm>
            <a:off x="791271" y="9092560"/>
            <a:ext cx="1328809" cy="334147"/>
            <a:chOff x="-4770635" y="6731531"/>
            <a:chExt cx="1328809" cy="334147"/>
          </a:xfrm>
        </p:grpSpPr>
        <p:pic>
          <p:nvPicPr>
            <p:cNvPr id="68" name="Picture 10">
              <a:extLst>
                <a:ext uri="{FF2B5EF4-FFF2-40B4-BE49-F238E27FC236}">
                  <a16:creationId xmlns:a16="http://schemas.microsoft.com/office/drawing/2014/main" id="{0565A631-A94B-4DF9-AF38-63DAAABC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770635" y="6731531"/>
              <a:ext cx="1278112" cy="33414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486DD9-7F1C-4840-8F6D-43466D353E9A}"/>
                </a:ext>
              </a:extLst>
            </p:cNvPr>
            <p:cNvSpPr txBox="1"/>
            <p:nvPr/>
          </p:nvSpPr>
          <p:spPr>
            <a:xfrm>
              <a:off x="-4719938" y="6760104"/>
              <a:ext cx="127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# </a:t>
              </a:r>
              <a:r>
                <a:rPr lang="ko-KR" altLang="en-US" sz="1200" dirty="0"/>
                <a:t>꼼꼼히 확인</a:t>
              </a:r>
            </a:p>
          </p:txBody>
        </p:sp>
      </p:grpSp>
      <p:sp>
        <p:nvSpPr>
          <p:cNvPr id="75" name="Rectangle 2">
            <a:extLst>
              <a:ext uri="{FF2B5EF4-FFF2-40B4-BE49-F238E27FC236}">
                <a16:creationId xmlns:a16="http://schemas.microsoft.com/office/drawing/2014/main" id="{C72D202F-1494-4137-A11D-230D274A4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D96CEF80-241B-4C48-B8C6-D7E1F54B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7" name="모서리가 둥근 직사각형 237">
            <a:extLst>
              <a:ext uri="{FF2B5EF4-FFF2-40B4-BE49-F238E27FC236}">
                <a16:creationId xmlns:a16="http://schemas.microsoft.com/office/drawing/2014/main" id="{A1EB53E8-02F9-4468-9974-E224D436349E}"/>
              </a:ext>
            </a:extLst>
          </p:cNvPr>
          <p:cNvSpPr/>
          <p:nvPr/>
        </p:nvSpPr>
        <p:spPr>
          <a:xfrm>
            <a:off x="-3794" y="620688"/>
            <a:ext cx="7744443" cy="45719"/>
          </a:xfrm>
          <a:prstGeom prst="roundRect">
            <a:avLst/>
          </a:prstGeom>
          <a:solidFill>
            <a:srgbClr val="EAECF0"/>
          </a:solidFill>
          <a:ln>
            <a:solidFill>
              <a:srgbClr val="EAEC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CBCD705-732E-4FC0-A57F-57161F621E1D}"/>
              </a:ext>
            </a:extLst>
          </p:cNvPr>
          <p:cNvSpPr/>
          <p:nvPr/>
        </p:nvSpPr>
        <p:spPr>
          <a:xfrm>
            <a:off x="336164" y="622950"/>
            <a:ext cx="542508" cy="67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075FA6F-289C-4D69-8277-256EAB6984AF}"/>
              </a:ext>
            </a:extLst>
          </p:cNvPr>
          <p:cNvSpPr txBox="1"/>
          <p:nvPr/>
        </p:nvSpPr>
        <p:spPr>
          <a:xfrm>
            <a:off x="323528" y="97468"/>
            <a:ext cx="73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</a:t>
            </a:r>
            <a:endParaRPr lang="ko-KR" altLang="en-US" sz="2400" b="1" dirty="0">
              <a:latin typeface="카페24 단정해" pitchFamily="2" charset="-127"/>
              <a:ea typeface="카페24 단정해" pitchFamily="2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0A3A049-ACE9-4642-B131-8C4AADC01FC5}"/>
              </a:ext>
            </a:extLst>
          </p:cNvPr>
          <p:cNvSpPr txBox="1"/>
          <p:nvPr/>
        </p:nvSpPr>
        <p:spPr>
          <a:xfrm>
            <a:off x="886820" y="111608"/>
            <a:ext cx="681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신청서 작성</a:t>
            </a:r>
          </a:p>
        </p:txBody>
      </p:sp>
      <p:pic>
        <p:nvPicPr>
          <p:cNvPr id="81" name="Picture 3">
            <a:extLst>
              <a:ext uri="{FF2B5EF4-FFF2-40B4-BE49-F238E27FC236}">
                <a16:creationId xmlns:a16="http://schemas.microsoft.com/office/drawing/2014/main" id="{3D5501F9-EB0B-44BD-996F-AB6538D70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83" y="874500"/>
            <a:ext cx="34990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직사각형 81">
            <a:extLst>
              <a:ext uri="{FF2B5EF4-FFF2-40B4-BE49-F238E27FC236}">
                <a16:creationId xmlns:a16="http://schemas.microsoft.com/office/drawing/2014/main" id="{E4782B49-88B1-4209-B4DA-ED7170595055}"/>
              </a:ext>
            </a:extLst>
          </p:cNvPr>
          <p:cNvSpPr/>
          <p:nvPr/>
        </p:nvSpPr>
        <p:spPr>
          <a:xfrm>
            <a:off x="709841" y="994634"/>
            <a:ext cx="24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Step 5.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신청정보 확인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61592</TotalTime>
  <Words>944</Words>
  <Application>Microsoft Office PowerPoint</Application>
  <PresentationFormat>사용자 지정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HY동녘M</vt:lpstr>
      <vt:lpstr>HY헤드라인M</vt:lpstr>
      <vt:lpstr>맑은 고딕</vt:lpstr>
      <vt:lpstr>카페24 단정해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profiler</cp:lastModifiedBy>
  <cp:revision>1248</cp:revision>
  <cp:lastPrinted>2023-11-02T07:45:32Z</cp:lastPrinted>
  <dcterms:created xsi:type="dcterms:W3CDTF">2011-12-07T10:41:16Z</dcterms:created>
  <dcterms:modified xsi:type="dcterms:W3CDTF">2024-12-31T01:44:50Z</dcterms:modified>
</cp:coreProperties>
</file>