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9" r:id="rId2"/>
    <p:sldId id="387" r:id="rId3"/>
    <p:sldId id="389" r:id="rId4"/>
    <p:sldId id="403" r:id="rId5"/>
    <p:sldId id="257" r:id="rId6"/>
    <p:sldId id="342" r:id="rId7"/>
    <p:sldId id="404" r:id="rId8"/>
    <p:sldId id="344" r:id="rId9"/>
    <p:sldId id="341" r:id="rId10"/>
    <p:sldId id="314" r:id="rId11"/>
    <p:sldId id="315" r:id="rId12"/>
    <p:sldId id="317" r:id="rId13"/>
    <p:sldId id="333" r:id="rId14"/>
    <p:sldId id="365" r:id="rId15"/>
    <p:sldId id="367" r:id="rId16"/>
    <p:sldId id="363" r:id="rId17"/>
  </p:sldIdLst>
  <p:sldSz cx="6794500" cy="961231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8">
          <p15:clr>
            <a:srgbClr val="A4A3A4"/>
          </p15:clr>
        </p15:guide>
        <p15:guide id="2" pos="4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E0E0"/>
    <a:srgbClr val="ECECEC"/>
    <a:srgbClr val="EAEAEA"/>
    <a:srgbClr val="1A61AF"/>
    <a:srgbClr val="0863A6"/>
    <a:srgbClr val="0000FF"/>
    <a:srgbClr val="0066FF"/>
    <a:srgbClr val="FF0000"/>
    <a:srgbClr val="E1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9338" autoAdjust="0"/>
  </p:normalViewPr>
  <p:slideViewPr>
    <p:cSldViewPr>
      <p:cViewPr varScale="1">
        <p:scale>
          <a:sx n="82" d="100"/>
          <a:sy n="82" d="100"/>
        </p:scale>
        <p:origin x="3198" y="102"/>
      </p:cViewPr>
      <p:guideLst>
        <p:guide orient="horz" pos="3028"/>
        <p:guide pos="4279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한국장학재단 홈페이지 접속 </a:t>
          </a:r>
          <a:r>
            <a:rPr lang="en-US" altLang="en-US" sz="1200" b="1" u="none" dirty="0">
              <a:latin typeface="맑은 고딕" pitchFamily="50" charset="-127"/>
              <a:ea typeface="맑은 고딕" pitchFamily="50" charset="-127"/>
            </a:rPr>
            <a:t>: http://www.kosaf.go.kr</a:t>
          </a:r>
          <a:endParaRPr lang="ko-KR" altLang="en-US" sz="1200" b="1" u="none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5FDAF8BC-71BF-4420-A483-5D44FE1221C1}">
      <dgm:prSet phldrT="[텍스트]" custT="1"/>
      <dgm:spPr/>
      <dgm:t>
        <a:bodyPr lIns="144000"/>
        <a:lstStyle/>
        <a:p>
          <a:pPr latinLnBrk="1"/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기존 이용자일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경우 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로그인</a:t>
          </a:r>
        </a:p>
      </dgm:t>
    </dgm:pt>
    <dgm:pt modelId="{0992F22A-D980-4ADE-9820-82DA25756DCD}" type="parTrans" cxnId="{6A85E463-4E07-4455-9269-57A62E07E8E7}">
      <dgm:prSet/>
      <dgm:spPr/>
      <dgm:t>
        <a:bodyPr/>
        <a:lstStyle/>
        <a:p>
          <a:pPr latinLnBrk="1"/>
          <a:endParaRPr lang="ko-KR" altLang="en-US"/>
        </a:p>
      </dgm:t>
    </dgm:pt>
    <dgm:pt modelId="{132FD2E9-8164-4C27-8439-249FA9466636}" type="sibTrans" cxnId="{6A85E463-4E07-4455-9269-57A62E07E8E7}">
      <dgm:prSet/>
      <dgm:spPr/>
      <dgm:t>
        <a:bodyPr/>
        <a:lstStyle/>
        <a:p>
          <a:pPr latinLnBrk="1"/>
          <a:endParaRPr lang="ko-KR" altLang="en-US"/>
        </a:p>
      </dgm:t>
    </dgm:pt>
    <dgm:pt modelId="{49374A1B-8B26-406A-9711-3E38897D5CDE}">
      <dgm:prSet phldrT="[텍스트]" custT="1"/>
      <dgm:spPr/>
      <dgm:t>
        <a:bodyPr lIns="144000"/>
        <a:lstStyle/>
        <a:p>
          <a:pPr latinLnBrk="1"/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신규 이용자일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경우 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서비스이용자 등록</a:t>
          </a:r>
        </a:p>
      </dgm:t>
    </dgm:pt>
    <dgm:pt modelId="{2E95541D-BDC5-41BC-9CE0-0296CD5F7AAC}" type="parTrans" cxnId="{CDBA9FE9-1020-4CF8-9856-42BBD48D4FC2}">
      <dgm:prSet/>
      <dgm:spPr/>
      <dgm:t>
        <a:bodyPr/>
        <a:lstStyle/>
        <a:p>
          <a:pPr latinLnBrk="1"/>
          <a:endParaRPr lang="ko-KR" altLang="en-US"/>
        </a:p>
      </dgm:t>
    </dgm:pt>
    <dgm:pt modelId="{4E1025D0-C4A4-4D56-A623-2658EC6B2DA9}" type="sibTrans" cxnId="{CDBA9FE9-1020-4CF8-9856-42BBD48D4FC2}">
      <dgm:prSet/>
      <dgm:spPr/>
      <dgm:t>
        <a:bodyPr/>
        <a:lstStyle/>
        <a:p>
          <a:pPr latinLnBrk="1"/>
          <a:endParaRPr lang="ko-KR" altLang="en-US"/>
        </a:p>
      </dgm:t>
    </dgm:pt>
    <dgm:pt modelId="{5ACA94F0-6071-4E83-B1B3-A7A250438CF8}">
      <dgm:prSet phldrT="[텍스트]" custT="1"/>
      <dgm:spPr/>
      <dgm:t>
        <a:bodyPr lIns="144000"/>
        <a:lstStyle/>
        <a:p>
          <a:pPr latinLnBrk="1"/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지급신청</a:t>
          </a:r>
          <a:r>
            <a:rPr lang="en-US" altLang="ko-KR" sz="1200" b="1" u="none" dirty="0"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에 </a:t>
          </a:r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앞서</a:t>
          </a:r>
          <a:r>
            <a:rPr lang="ko-KR" altLang="en-US" sz="1200" b="1" u="none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 본인 전자서명수단 </a:t>
          </a:r>
          <a:r>
            <a:rPr lang="ko-KR" altLang="en-US" sz="1200" b="1" u="none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준비</a:t>
          </a:r>
          <a:r>
            <a:rPr lang="ko-KR" altLang="en-US" sz="1200" b="1" u="none" dirty="0">
              <a:latin typeface="맑은 고딕" pitchFamily="50" charset="-127"/>
              <a:ea typeface="맑은 고딕" pitchFamily="50" charset="-127"/>
            </a:rPr>
            <a:t> 필수</a:t>
          </a:r>
        </a:p>
      </dgm:t>
    </dgm:pt>
    <dgm:pt modelId="{CD4A4B24-2B7E-4162-847A-B716EB8A8314}" type="par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0AB3484C-5A1C-4C11-ADDB-5F5B450A45D2}" type="sibTrans" cxnId="{BDD016CE-0B1E-43E4-923E-EEE56D83C62C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090F8B01-F3AE-457C-83A4-7DFA066EBAE1}" type="presOf" srcId="{5ACA94F0-6071-4E83-B1B3-A7A250438CF8}" destId="{8A581D80-1F9A-4CCB-9C34-FA488F88C2D6}" srcOrd="0" destOrd="3" presId="urn:microsoft.com/office/officeart/2005/8/layout/vList5"/>
    <dgm:cxn modelId="{6A85E463-4E07-4455-9269-57A62E07E8E7}" srcId="{F7004071-7C75-4CF3-B5D6-B2E685FC9369}" destId="{5FDAF8BC-71BF-4420-A483-5D44FE1221C1}" srcOrd="1" destOrd="0" parTransId="{0992F22A-D980-4ADE-9820-82DA25756DCD}" sibTransId="{132FD2E9-8164-4C27-8439-249FA9466636}"/>
    <dgm:cxn modelId="{34717546-C261-4B4D-A397-60A3E4793979}" type="presOf" srcId="{218D5441-5851-4FC0-BB24-282C8165F00C}" destId="{C7C497F2-849B-4E5E-A88B-D0987A5872E4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CDCC6353-50AE-42C2-948F-DAA009B2C9C7}" type="presOf" srcId="{F7004071-7C75-4CF3-B5D6-B2E685FC9369}" destId="{4C78533F-7AAD-4CB6-88BE-FD1AB616716C}" srcOrd="0" destOrd="0" presId="urn:microsoft.com/office/officeart/2005/8/layout/vList5"/>
    <dgm:cxn modelId="{41C71CAE-51F3-4CBD-8AD8-563DC3DF61BA}" type="presOf" srcId="{49374A1B-8B26-406A-9711-3E38897D5CDE}" destId="{8A581D80-1F9A-4CCB-9C34-FA488F88C2D6}" srcOrd="0" destOrd="2" presId="urn:microsoft.com/office/officeart/2005/8/layout/vList5"/>
    <dgm:cxn modelId="{E3DA62B1-5B94-4CEB-A6D4-8F7B51504D07}" type="presOf" srcId="{7F501EE4-566E-4596-9A82-27D1BB93A75B}" destId="{8A581D80-1F9A-4CCB-9C34-FA488F88C2D6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A8E657B6-B4EF-452C-BE25-596D340F2903}" type="presOf" srcId="{5FDAF8BC-71BF-4420-A483-5D44FE1221C1}" destId="{8A581D80-1F9A-4CCB-9C34-FA488F88C2D6}" srcOrd="0" destOrd="1" presId="urn:microsoft.com/office/officeart/2005/8/layout/vList5"/>
    <dgm:cxn modelId="{BDD016CE-0B1E-43E4-923E-EEE56D83C62C}" srcId="{F7004071-7C75-4CF3-B5D6-B2E685FC9369}" destId="{5ACA94F0-6071-4E83-B1B3-A7A250438CF8}" srcOrd="3" destOrd="0" parTransId="{CD4A4B24-2B7E-4162-847A-B716EB8A8314}" sibTransId="{0AB3484C-5A1C-4C11-ADDB-5F5B450A45D2}"/>
    <dgm:cxn modelId="{CDBA9FE9-1020-4CF8-9856-42BBD48D4FC2}" srcId="{F7004071-7C75-4CF3-B5D6-B2E685FC9369}" destId="{49374A1B-8B26-406A-9711-3E38897D5CDE}" srcOrd="2" destOrd="0" parTransId="{2E95541D-BDC5-41BC-9CE0-0296CD5F7AAC}" sibTransId="{4E1025D0-C4A4-4D56-A623-2658EC6B2DA9}"/>
    <dgm:cxn modelId="{20E5D589-D227-4D5C-B11F-D506E2571198}" type="presParOf" srcId="{C7C497F2-849B-4E5E-A88B-D0987A5872E4}" destId="{2228270F-0C79-4BDC-9BF7-E4A7C3B5BCD3}" srcOrd="0" destOrd="0" presId="urn:microsoft.com/office/officeart/2005/8/layout/vList5"/>
    <dgm:cxn modelId="{01E89261-361C-4A51-8AF6-B1E5D6A7F677}" type="presParOf" srcId="{2228270F-0C79-4BDC-9BF7-E4A7C3B5BCD3}" destId="{4C78533F-7AAD-4CB6-88BE-FD1AB616716C}" srcOrd="0" destOrd="0" presId="urn:microsoft.com/office/officeart/2005/8/layout/vList5"/>
    <dgm:cxn modelId="{7A0E5A0F-70BB-4D30-8698-F5CFC9C1F67E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 1~3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단계에서 입력했던 내용 최종 확인</a:t>
          </a: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9F107870-D437-4684-8919-C5CC27A6F3A0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대출 거래 약정 동의단계 진행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다음 페이지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7866EAD8-4D81-42DD-8587-9DEFF7E6453A}" type="parTrans" cxnId="{DF37FC66-DF47-4CC9-A8DC-25A83A996929}">
      <dgm:prSet/>
      <dgm:spPr/>
      <dgm:t>
        <a:bodyPr/>
        <a:lstStyle/>
        <a:p>
          <a:pPr latinLnBrk="1"/>
          <a:endParaRPr lang="ko-KR" altLang="en-US"/>
        </a:p>
      </dgm:t>
    </dgm:pt>
    <dgm:pt modelId="{F4102765-BB16-487C-8B7A-3929C6608274}" type="sibTrans" cxnId="{DF37FC66-DF47-4CC9-A8DC-25A83A996929}">
      <dgm:prSet/>
      <dgm:spPr/>
      <dgm:t>
        <a:bodyPr/>
        <a:lstStyle/>
        <a:p>
          <a:pPr latinLnBrk="1"/>
          <a:endParaRPr lang="ko-KR" altLang="en-US"/>
        </a:p>
      </dgm:t>
    </dgm:pt>
    <dgm:pt modelId="{5D909F9A-27B0-485F-9C14-817A014C06B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 대출금은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수납원장에 등록된 기관 입금계좌로 입금</a:t>
          </a:r>
          <a:b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 *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기등록자 </a:t>
          </a:r>
          <a:r>
            <a:rPr lang="ko-KR" altLang="en-US" sz="1200" b="1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대출의 경우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학습자가 실행 시 입력한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개인계좌로 지급</a:t>
          </a:r>
        </a:p>
      </dgm:t>
    </dgm:pt>
    <dgm:pt modelId="{C5072806-AE8B-4AAB-94B6-2EDF3C809F0D}" type="parTrans" cxnId="{357A100F-991A-4F6A-AD3B-46C8CAC26454}">
      <dgm:prSet/>
      <dgm:spPr/>
      <dgm:t>
        <a:bodyPr/>
        <a:lstStyle/>
        <a:p>
          <a:pPr latinLnBrk="1"/>
          <a:endParaRPr lang="ko-KR" altLang="en-US"/>
        </a:p>
      </dgm:t>
    </dgm:pt>
    <dgm:pt modelId="{4E92330B-6D2C-430E-AA5C-F42ED7DFD2EE}" type="sibTrans" cxnId="{357A100F-991A-4F6A-AD3B-46C8CAC26454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8041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211BD807-B316-42C0-8873-EBA379AF5BDD}" type="presOf" srcId="{218D5441-5851-4FC0-BB24-282C8165F00C}" destId="{C7C497F2-849B-4E5E-A88B-D0987A5872E4}" srcOrd="0" destOrd="0" presId="urn:microsoft.com/office/officeart/2005/8/layout/vList5"/>
    <dgm:cxn modelId="{357A100F-991A-4F6A-AD3B-46C8CAC26454}" srcId="{F7004071-7C75-4CF3-B5D6-B2E685FC9369}" destId="{5D909F9A-27B0-485F-9C14-817A014C06BB}" srcOrd="1" destOrd="0" parTransId="{C5072806-AE8B-4AAB-94B6-2EDF3C809F0D}" sibTransId="{4E92330B-6D2C-430E-AA5C-F42ED7DFD2EE}"/>
    <dgm:cxn modelId="{DF37FC66-DF47-4CC9-A8DC-25A83A996929}" srcId="{F7004071-7C75-4CF3-B5D6-B2E685FC9369}" destId="{9F107870-D437-4684-8919-C5CC27A6F3A0}" srcOrd="2" destOrd="0" parTransId="{7866EAD8-4D81-42DD-8587-9DEFF7E6453A}" sibTransId="{F4102765-BB16-487C-8B7A-3929C6608274}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3C30BE7E-A51C-46C2-BAF3-6AEF547FEDCD}" type="presOf" srcId="{F7004071-7C75-4CF3-B5D6-B2E685FC9369}" destId="{4C78533F-7AAD-4CB6-88BE-FD1AB616716C}" srcOrd="0" destOrd="0" presId="urn:microsoft.com/office/officeart/2005/8/layout/vList5"/>
    <dgm:cxn modelId="{752EF5AC-8D81-427A-B07A-EF29EB859906}" type="presOf" srcId="{5D909F9A-27B0-485F-9C14-817A014C06BB}" destId="{8A581D80-1F9A-4CCB-9C34-FA488F88C2D6}" srcOrd="0" destOrd="1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7614B0B5-D852-4A9D-A5B3-900DD74C7251}" type="presOf" srcId="{9F107870-D437-4684-8919-C5CC27A6F3A0}" destId="{8A581D80-1F9A-4CCB-9C34-FA488F88C2D6}" srcOrd="0" destOrd="2" presId="urn:microsoft.com/office/officeart/2005/8/layout/vList5"/>
    <dgm:cxn modelId="{163D7CD1-17EF-42AC-9294-28E9E7AEC6C8}" type="presOf" srcId="{7F501EE4-566E-4596-9A82-27D1BB93A75B}" destId="{8A581D80-1F9A-4CCB-9C34-FA488F88C2D6}" srcOrd="0" destOrd="0" presId="urn:microsoft.com/office/officeart/2005/8/layout/vList5"/>
    <dgm:cxn modelId="{7AE5A509-24F3-4A42-98C3-16E495EE199A}" type="presParOf" srcId="{C7C497F2-849B-4E5E-A88B-D0987A5872E4}" destId="{2228270F-0C79-4BDC-9BF7-E4A7C3B5BCD3}" srcOrd="0" destOrd="0" presId="urn:microsoft.com/office/officeart/2005/8/layout/vList5"/>
    <dgm:cxn modelId="{EAD09FD4-38E9-4A25-837B-866AE45DC576}" type="presParOf" srcId="{2228270F-0C79-4BDC-9BF7-E4A7C3B5BCD3}" destId="{4C78533F-7AAD-4CB6-88BE-FD1AB616716C}" srcOrd="0" destOrd="0" presId="urn:microsoft.com/office/officeart/2005/8/layout/vList5"/>
    <dgm:cxn modelId="{F1280F60-41C3-4FCC-BA5A-4E83361CEA99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대출 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거래 약정 항목에서 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내용확인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선택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약정서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약관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핵심설명서 </a:t>
          </a:r>
          <a:b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</a:b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err="1">
              <a:latin typeface="맑은 고딕" pitchFamily="50" charset="-127"/>
              <a:ea typeface="맑은 고딕" pitchFamily="50" charset="-127"/>
            </a:rPr>
            <a:t>팝업창으로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나타남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내용 꼼꼼히 확인 후 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대출금 지급실행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버튼 클릭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DA6990D0-DCDF-4885-80EB-D91EE73E5855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대출금 지급실행</a:t>
          </a:r>
          <a:r>
            <a:rPr lang="en-US" altLang="ko-KR" sz="1200" b="1" spc="0" baseline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버튼 선택 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전자서명수단으로 동의</a:t>
          </a:r>
        </a:p>
      </dgm:t>
    </dgm:pt>
    <dgm:pt modelId="{20720A71-544F-4949-A73A-542326A1FCFA}" type="parTrans" cxnId="{C9FA4550-6BDB-4F13-90A6-0B0F85A27648}">
      <dgm:prSet/>
      <dgm:spPr/>
      <dgm:t>
        <a:bodyPr/>
        <a:lstStyle/>
        <a:p>
          <a:pPr latinLnBrk="1"/>
          <a:endParaRPr lang="ko-KR" altLang="en-US"/>
        </a:p>
      </dgm:t>
    </dgm:pt>
    <dgm:pt modelId="{6F3285A3-6EC2-4B5F-A7B4-9C6D07EE987B}" type="sibTrans" cxnId="{C9FA4550-6BDB-4F13-90A6-0B0F85A27648}">
      <dgm:prSet/>
      <dgm:spPr/>
      <dgm:t>
        <a:bodyPr/>
        <a:lstStyle/>
        <a:p>
          <a:pPr latinLnBrk="1"/>
          <a:endParaRPr lang="ko-KR" altLang="en-US"/>
        </a:p>
      </dgm:t>
    </dgm:pt>
    <dgm:pt modelId="{D0CD8279-FEBF-45A6-8EA2-94464BA7CC7F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본인 전자서명수단 없을 경우 대출실행 불가하므로 주의</a:t>
          </a:r>
        </a:p>
      </dgm:t>
    </dgm:pt>
    <dgm:pt modelId="{8F92B660-CB1C-4524-9008-ECAB1D2F4B82}" type="parTrans" cxnId="{95BE7D8A-8D30-44F0-BD7C-26E230EF3D8A}">
      <dgm:prSet/>
      <dgm:spPr/>
      <dgm:t>
        <a:bodyPr/>
        <a:lstStyle/>
        <a:p>
          <a:pPr latinLnBrk="1"/>
          <a:endParaRPr lang="ko-KR" altLang="en-US"/>
        </a:p>
      </dgm:t>
    </dgm:pt>
    <dgm:pt modelId="{FF9DE213-6673-4AD1-9EC0-C2DB7907A442}" type="sibTrans" cxnId="{95BE7D8A-8D30-44F0-BD7C-26E230EF3D8A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A00E991D-9925-48A3-BA92-AFC973650563}" type="presOf" srcId="{218D5441-5851-4FC0-BB24-282C8165F00C}" destId="{C7C497F2-849B-4E5E-A88B-D0987A5872E4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C9FA4550-6BDB-4F13-90A6-0B0F85A27648}" srcId="{F7004071-7C75-4CF3-B5D6-B2E685FC9369}" destId="{DA6990D0-DCDF-4885-80EB-D91EE73E5855}" srcOrd="1" destOrd="0" parTransId="{20720A71-544F-4949-A73A-542326A1FCFA}" sibTransId="{6F3285A3-6EC2-4B5F-A7B4-9C6D07EE987B}"/>
    <dgm:cxn modelId="{0BB16B72-1814-4171-B65E-A3AC0BD5CE5C}" type="presOf" srcId="{D0CD8279-FEBF-45A6-8EA2-94464BA7CC7F}" destId="{8A581D80-1F9A-4CCB-9C34-FA488F88C2D6}" srcOrd="0" destOrd="2" presId="urn:microsoft.com/office/officeart/2005/8/layout/vList5"/>
    <dgm:cxn modelId="{3BD17F83-6042-4944-A59F-185ACA9855BC}" type="presOf" srcId="{7F501EE4-566E-4596-9A82-27D1BB93A75B}" destId="{8A581D80-1F9A-4CCB-9C34-FA488F88C2D6}" srcOrd="0" destOrd="0" presId="urn:microsoft.com/office/officeart/2005/8/layout/vList5"/>
    <dgm:cxn modelId="{95BE7D8A-8D30-44F0-BD7C-26E230EF3D8A}" srcId="{F7004071-7C75-4CF3-B5D6-B2E685FC9369}" destId="{D0CD8279-FEBF-45A6-8EA2-94464BA7CC7F}" srcOrd="2" destOrd="0" parTransId="{8F92B660-CB1C-4524-9008-ECAB1D2F4B82}" sibTransId="{FF9DE213-6673-4AD1-9EC0-C2DB7907A442}"/>
    <dgm:cxn modelId="{B6EB0791-3E84-4E22-9068-FA5B0B25F73E}" type="presOf" srcId="{F7004071-7C75-4CF3-B5D6-B2E685FC9369}" destId="{4C78533F-7AAD-4CB6-88BE-FD1AB616716C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006C08E9-1F9B-4D5D-A222-6EA19F69B368}" type="presOf" srcId="{DA6990D0-DCDF-4885-80EB-D91EE73E5855}" destId="{8A581D80-1F9A-4CCB-9C34-FA488F88C2D6}" srcOrd="0" destOrd="1" presId="urn:microsoft.com/office/officeart/2005/8/layout/vList5"/>
    <dgm:cxn modelId="{F9A120B9-686C-43A0-90C0-AD1F64FE0F1A}" type="presParOf" srcId="{C7C497F2-849B-4E5E-A88B-D0987A5872E4}" destId="{2228270F-0C79-4BDC-9BF7-E4A7C3B5BCD3}" srcOrd="0" destOrd="0" presId="urn:microsoft.com/office/officeart/2005/8/layout/vList5"/>
    <dgm:cxn modelId="{1A332CAC-744C-451A-8C2F-BCF939BC2E48}" type="presParOf" srcId="{2228270F-0C79-4BDC-9BF7-E4A7C3B5BCD3}" destId="{4C78533F-7AAD-4CB6-88BE-FD1AB616716C}" srcOrd="0" destOrd="0" presId="urn:microsoft.com/office/officeart/2005/8/layout/vList5"/>
    <dgm:cxn modelId="{6B053E72-749F-463C-85B8-0BD0CD7E8A9D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대출금 지급내역 확인 가능</a:t>
          </a:r>
          <a:b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-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 상환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대출내역</a:t>
          </a:r>
          <a:b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- (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홈페이지 오른쪽 상단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마이페이지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 내역</a:t>
          </a: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31058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207487" custLinFactNeighborX="-2934">
        <dgm:presLayoutVars>
          <dgm:bulletEnabled val="1"/>
        </dgm:presLayoutVars>
      </dgm:prSet>
      <dgm:spPr/>
    </dgm:pt>
  </dgm:ptLst>
  <dgm:cxnLst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FEA8377C-B05C-4F66-96F4-C156632C2825}" type="presOf" srcId="{7F501EE4-566E-4596-9A82-27D1BB93A75B}" destId="{8A581D80-1F9A-4CCB-9C34-FA488F88C2D6}" srcOrd="0" destOrd="0" presId="urn:microsoft.com/office/officeart/2005/8/layout/vList5"/>
    <dgm:cxn modelId="{5277799D-CFCC-4A9F-B636-05AC18878751}" type="presOf" srcId="{218D5441-5851-4FC0-BB24-282C8165F00C}" destId="{C7C497F2-849B-4E5E-A88B-D0987A5872E4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95D4F3B4-3B7E-4E7A-A10F-DAE589483E4F}" type="presOf" srcId="{F7004071-7C75-4CF3-B5D6-B2E685FC9369}" destId="{4C78533F-7AAD-4CB6-88BE-FD1AB616716C}" srcOrd="0" destOrd="0" presId="urn:microsoft.com/office/officeart/2005/8/layout/vList5"/>
    <dgm:cxn modelId="{2E692974-47C0-4D54-8B99-A8F0EE5E2AE4}" type="presParOf" srcId="{C7C497F2-849B-4E5E-A88B-D0987A5872E4}" destId="{2228270F-0C79-4BDC-9BF7-E4A7C3B5BCD3}" srcOrd="0" destOrd="0" presId="urn:microsoft.com/office/officeart/2005/8/layout/vList5"/>
    <dgm:cxn modelId="{9A85C953-9ABB-4624-B03F-ED746284FB62}" type="presParOf" srcId="{2228270F-0C79-4BDC-9BF7-E4A7C3B5BCD3}" destId="{4C78533F-7AAD-4CB6-88BE-FD1AB616716C}" srcOrd="0" destOrd="0" presId="urn:microsoft.com/office/officeart/2005/8/layout/vList5"/>
    <dgm:cxn modelId="{5E1D9206-183F-42FF-BB9E-56C3FB2ECDD5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학자금대출 실행 및 상환 안내서 확인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48C3EC6C-1F6C-4428-A464-DED746FE44CC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기존 보유한 학자금 대출내역 확인</a:t>
          </a:r>
          <a:b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-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 상환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대출내역</a:t>
          </a:r>
          <a:b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- (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홈페이지 오른쪽 상단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마이페이지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학자금대출 내역</a:t>
          </a:r>
        </a:p>
      </dgm:t>
    </dgm:pt>
    <dgm:pt modelId="{2E674A58-49E0-4CFB-A7FE-D2DFF30265EB}" type="parTrans" cxnId="{9AD2263E-6BAE-4C1B-8F6B-7F5153C58E37}">
      <dgm:prSet/>
      <dgm:spPr/>
      <dgm:t>
        <a:bodyPr/>
        <a:lstStyle/>
        <a:p>
          <a:pPr latinLnBrk="1"/>
          <a:endParaRPr lang="ko-KR" altLang="en-US"/>
        </a:p>
      </dgm:t>
    </dgm:pt>
    <dgm:pt modelId="{47680CFC-F1FA-45F7-B84E-1F95B3BCBCB8}" type="sibTrans" cxnId="{9AD2263E-6BAE-4C1B-8F6B-7F5153C58E37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9AD2263E-6BAE-4C1B-8F6B-7F5153C58E37}" srcId="{F7004071-7C75-4CF3-B5D6-B2E685FC9369}" destId="{48C3EC6C-1F6C-4428-A464-DED746FE44CC}" srcOrd="1" destOrd="0" parTransId="{2E674A58-49E0-4CFB-A7FE-D2DFF30265EB}" sibTransId="{47680CFC-F1FA-45F7-B84E-1F95B3BCBCB8}"/>
    <dgm:cxn modelId="{4774BD66-3337-4143-8011-BAD4381C138B}" type="presOf" srcId="{7F501EE4-566E-4596-9A82-27D1BB93A75B}" destId="{8A581D80-1F9A-4CCB-9C34-FA488F88C2D6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EF40AB8E-260B-4C9D-BF57-F47C03A54DA7}" type="presOf" srcId="{218D5441-5851-4FC0-BB24-282C8165F00C}" destId="{C7C497F2-849B-4E5E-A88B-D0987A5872E4}" srcOrd="0" destOrd="0" presId="urn:microsoft.com/office/officeart/2005/8/layout/vList5"/>
    <dgm:cxn modelId="{3D3A4DA8-8425-4937-A103-7C5527069BD7}" type="presOf" srcId="{48C3EC6C-1F6C-4428-A464-DED746FE44CC}" destId="{8A581D80-1F9A-4CCB-9C34-FA488F88C2D6}" srcOrd="0" destOrd="1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95E08DF5-837B-4465-A71E-DCC6FA49E399}" type="presOf" srcId="{F7004071-7C75-4CF3-B5D6-B2E685FC9369}" destId="{4C78533F-7AAD-4CB6-88BE-FD1AB616716C}" srcOrd="0" destOrd="0" presId="urn:microsoft.com/office/officeart/2005/8/layout/vList5"/>
    <dgm:cxn modelId="{A32FA331-8890-43AF-9C1B-6B36901C4392}" type="presParOf" srcId="{C7C497F2-849B-4E5E-A88B-D0987A5872E4}" destId="{2228270F-0C79-4BDC-9BF7-E4A7C3B5BCD3}" srcOrd="0" destOrd="0" presId="urn:microsoft.com/office/officeart/2005/8/layout/vList5"/>
    <dgm:cxn modelId="{8917D5AC-A049-43CD-A80A-C90A954E86A2}" type="presParOf" srcId="{2228270F-0C79-4BDC-9BF7-E4A7C3B5BCD3}" destId="{4C78533F-7AAD-4CB6-88BE-FD1AB616716C}" srcOrd="0" destOrd="0" presId="urn:microsoft.com/office/officeart/2005/8/layout/vList5"/>
    <dgm:cxn modelId="{89A5EB50-5F77-4961-8B0B-71163D978215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u="none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학자금대출 탭 </a:t>
          </a:r>
          <a:r>
            <a:rPr lang="en-US" altLang="ko-KR" sz="1200" b="1" spc="-1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학점은행제 학습자 학자금대출 실행</a:t>
          </a:r>
          <a:r>
            <a:rPr lang="en-US" altLang="ko-KR" sz="1200" b="1" spc="-1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spc="-1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에서 대출 신청 및</a:t>
          </a:r>
          <a:endParaRPr lang="ko-KR" altLang="en-US" sz="1200" b="1" u="none" dirty="0">
            <a:highlight>
              <a:srgbClr val="FFFF00"/>
            </a:highlight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6CBAA690-F127-45C3-A819-2687D567F45D}">
      <dgm:prSet phldrT="[텍스트]" custT="1"/>
      <dgm:spPr/>
      <dgm:t>
        <a:bodyPr lIns="144000"/>
        <a:lstStyle/>
        <a:p>
          <a:pPr latinLnBrk="1">
            <a:buNone/>
          </a:pP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  심사 현황 확인</a:t>
          </a:r>
          <a:endParaRPr lang="ko-KR" altLang="en-US" sz="1200" b="1" u="none" dirty="0">
            <a:highlight>
              <a:srgbClr val="FFFF00"/>
            </a:highlight>
            <a:latin typeface="맑은 고딕" pitchFamily="50" charset="-127"/>
            <a:ea typeface="맑은 고딕" pitchFamily="50" charset="-127"/>
          </a:endParaRPr>
        </a:p>
      </dgm:t>
    </dgm:pt>
    <dgm:pt modelId="{4E5A034E-AFD5-4FEF-91C1-06DF69706D0E}" type="parTrans" cxnId="{3B94B6D0-2DBF-48FE-9F32-BFB10164EC95}">
      <dgm:prSet/>
      <dgm:spPr/>
      <dgm:t>
        <a:bodyPr/>
        <a:lstStyle/>
        <a:p>
          <a:pPr latinLnBrk="1"/>
          <a:endParaRPr lang="ko-KR" altLang="en-US"/>
        </a:p>
      </dgm:t>
    </dgm:pt>
    <dgm:pt modelId="{F5627B13-7B46-41AC-8460-80A217413393}" type="sibTrans" cxnId="{3B94B6D0-2DBF-48FE-9F32-BFB10164EC95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04932" custLinFactNeighborX="-2934">
        <dgm:presLayoutVars>
          <dgm:bulletEnabled val="1"/>
        </dgm:presLayoutVars>
      </dgm:prSet>
      <dgm:spPr/>
    </dgm:pt>
  </dgm:ptLst>
  <dgm:cxnLst>
    <dgm:cxn modelId="{49351B5B-C16A-4E19-8C83-71AB06354EEF}" type="presOf" srcId="{7F501EE4-566E-4596-9A82-27D1BB93A75B}" destId="{8A581D80-1F9A-4CCB-9C34-FA488F88C2D6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DE16C873-36DD-431F-B205-9C87229CD22F}" type="presOf" srcId="{6CBAA690-F127-45C3-A819-2687D567F45D}" destId="{8A581D80-1F9A-4CCB-9C34-FA488F88C2D6}" srcOrd="0" destOrd="1" presId="urn:microsoft.com/office/officeart/2005/8/layout/vList5"/>
    <dgm:cxn modelId="{131E8388-F40A-450A-88CA-CB90AD2F4012}" type="presOf" srcId="{F7004071-7C75-4CF3-B5D6-B2E685FC9369}" destId="{4C78533F-7AAD-4CB6-88BE-FD1AB616716C}" srcOrd="0" destOrd="0" presId="urn:microsoft.com/office/officeart/2005/8/layout/vList5"/>
    <dgm:cxn modelId="{160B0694-1BA4-4C84-B00D-9DA859FFB20F}" type="presOf" srcId="{218D5441-5851-4FC0-BB24-282C8165F00C}" destId="{C7C497F2-849B-4E5E-A88B-D0987A5872E4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3B94B6D0-2DBF-48FE-9F32-BFB10164EC95}" srcId="{F7004071-7C75-4CF3-B5D6-B2E685FC9369}" destId="{6CBAA690-F127-45C3-A819-2687D567F45D}" srcOrd="1" destOrd="0" parTransId="{4E5A034E-AFD5-4FEF-91C1-06DF69706D0E}" sibTransId="{F5627B13-7B46-41AC-8460-80A217413393}"/>
    <dgm:cxn modelId="{B0E61DB6-FF33-48CA-AD7A-E587468B5E78}" type="presParOf" srcId="{C7C497F2-849B-4E5E-A88B-D0987A5872E4}" destId="{2228270F-0C79-4BDC-9BF7-E4A7C3B5BCD3}" srcOrd="0" destOrd="0" presId="urn:microsoft.com/office/officeart/2005/8/layout/vList5"/>
    <dgm:cxn modelId="{46906210-EFA9-468A-8EF5-0C9A0E72B6E7}" type="presParOf" srcId="{2228270F-0C79-4BDC-9BF7-E4A7C3B5BCD3}" destId="{4C78533F-7AAD-4CB6-88BE-FD1AB616716C}" srcOrd="0" destOrd="0" presId="urn:microsoft.com/office/officeart/2005/8/layout/vList5"/>
    <dgm:cxn modelId="{34CB7636-69D9-44D7-8BCD-5BAF668ECD67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algn="l" latinLnBrk="1"/>
          <a:r>
            <a:rPr lang="ko-KR" altLang="en-US" sz="1200" b="1" spc="-180" baseline="0">
              <a:latin typeface="맑은 고딕" pitchFamily="50" charset="-127"/>
              <a:ea typeface="맑은 고딕" pitchFamily="50" charset="-127"/>
            </a:rPr>
            <a:t>학자금대출 탭 </a:t>
          </a:r>
          <a:r>
            <a:rPr lang="en-US" altLang="ko-KR" sz="1200" b="1" spc="-18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180" baseline="0">
              <a:latin typeface="맑은 고딕" pitchFamily="50" charset="-127"/>
              <a:ea typeface="맑은 고딕" pitchFamily="50" charset="-127"/>
            </a:rPr>
            <a:t>학점은행제 학습자 학자금대출 실행</a:t>
          </a:r>
          <a:r>
            <a:rPr lang="en-US" altLang="ko-KR" sz="1200" b="1" spc="-18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spc="-18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spc="-18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spc="-180" baseline="0">
              <a:latin typeface="맑은 고딕" pitchFamily="50" charset="-127"/>
              <a:ea typeface="맑은 고딕" pitchFamily="50" charset="-127"/>
            </a:rPr>
            <a:t>에서 대출 신청 및 심사 현황 확인</a:t>
          </a:r>
          <a:endParaRPr lang="ko-KR" altLang="en-US" sz="1200" b="1" u="none" spc="-18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72B8FC37-37AF-40DE-9225-75599E18E261}">
      <dgm:prSet custT="1"/>
      <dgm:spPr/>
      <dgm:t>
        <a:bodyPr/>
        <a:lstStyle/>
        <a:p>
          <a:pPr algn="l" latinLnBrk="1"/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대출승인</a:t>
          </a:r>
          <a:r>
            <a:rPr lang="en-US" altLang="ko-KR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등록금 실행</a:t>
          </a:r>
          <a:r>
            <a:rPr lang="en-US" altLang="ko-KR" sz="1200" b="1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클릭하여 유의사항 확인 후 실행 단계 진입</a:t>
          </a:r>
          <a:endParaRPr lang="ko-KR" altLang="en-US" sz="1200" b="1" spc="-100" baseline="0" dirty="0">
            <a:latin typeface="맑은 고딕" pitchFamily="50" charset="-127"/>
            <a:ea typeface="맑은 고딕" pitchFamily="50" charset="-127"/>
          </a:endParaRPr>
        </a:p>
      </dgm:t>
    </dgm:pt>
    <dgm:pt modelId="{BE0932D3-D3DC-4622-820C-5C15987E96CC}" type="parTrans" cxnId="{C0E7C330-9E4D-4117-9007-40E7A8BCFB02}">
      <dgm:prSet/>
      <dgm:spPr/>
      <dgm:t>
        <a:bodyPr/>
        <a:lstStyle/>
        <a:p>
          <a:pPr latinLnBrk="1"/>
          <a:endParaRPr lang="ko-KR" altLang="en-US"/>
        </a:p>
      </dgm:t>
    </dgm:pt>
    <dgm:pt modelId="{5F487F1D-6593-487A-ACB9-CF29956C5952}" type="sibTrans" cxnId="{C0E7C330-9E4D-4117-9007-40E7A8BCFB02}">
      <dgm:prSet/>
      <dgm:spPr/>
      <dgm:t>
        <a:bodyPr/>
        <a:lstStyle/>
        <a:p>
          <a:pPr latinLnBrk="1"/>
          <a:endParaRPr lang="ko-KR" altLang="en-US"/>
        </a:p>
      </dgm:t>
    </dgm:pt>
    <dgm:pt modelId="{54842CCC-27B7-460D-AEE9-6C96C8F33BFD}">
      <dgm:prSet custT="1"/>
      <dgm:spPr/>
      <dgm:t>
        <a:bodyPr/>
        <a:lstStyle/>
        <a:p>
          <a:pPr algn="l" latinLnBrk="1"/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대학심사중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심사중 사유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클릭하여 사유 확인</a:t>
          </a:r>
          <a:endParaRPr lang="ko-KR" altLang="en-US" sz="1200" b="1" spc="-100" baseline="0" dirty="0">
            <a:latin typeface="맑은 고딕" pitchFamily="50" charset="-127"/>
            <a:ea typeface="맑은 고딕" pitchFamily="50" charset="-127"/>
          </a:endParaRPr>
        </a:p>
      </dgm:t>
    </dgm:pt>
    <dgm:pt modelId="{B35D931E-0E62-445A-902D-073C72379604}" type="parTrans" cxnId="{FDDA1FD1-2D79-4D3E-A6BB-425853700DFB}">
      <dgm:prSet/>
      <dgm:spPr/>
      <dgm:t>
        <a:bodyPr/>
        <a:lstStyle/>
        <a:p>
          <a:pPr latinLnBrk="1"/>
          <a:endParaRPr lang="ko-KR" altLang="en-US"/>
        </a:p>
      </dgm:t>
    </dgm:pt>
    <dgm:pt modelId="{E4AE0245-849A-4610-875D-B6014AA08271}" type="sibTrans" cxnId="{FDDA1FD1-2D79-4D3E-A6BB-425853700DFB}">
      <dgm:prSet/>
      <dgm:spPr/>
      <dgm:t>
        <a:bodyPr/>
        <a:lstStyle/>
        <a:p>
          <a:pPr latinLnBrk="1"/>
          <a:endParaRPr lang="ko-KR" altLang="en-US"/>
        </a:p>
      </dgm:t>
    </dgm:pt>
    <dgm:pt modelId="{669E7A5A-6C17-432F-923B-EB25FE04129F}">
      <dgm:prSet custT="1"/>
      <dgm:spPr/>
      <dgm:t>
        <a:bodyPr/>
        <a:lstStyle/>
        <a:p>
          <a:pPr algn="l" latinLnBrk="1"/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spc="-100" baseline="0">
              <a:latin typeface="맑은 고딕" pitchFamily="50" charset="-127"/>
              <a:ea typeface="맑은 고딕" pitchFamily="50" charset="-127"/>
            </a:rPr>
            <a:t> 클릭하여 사유 확인 </a:t>
          </a:r>
          <a:endParaRPr lang="ko-KR" altLang="en-US" sz="1200" b="1" spc="-100" baseline="0" dirty="0">
            <a:latin typeface="맑은 고딕" pitchFamily="50" charset="-127"/>
            <a:ea typeface="맑은 고딕" pitchFamily="50" charset="-127"/>
          </a:endParaRPr>
        </a:p>
      </dgm:t>
    </dgm:pt>
    <dgm:pt modelId="{078FDABF-D089-4154-85A9-186D2C6F48C1}" type="parTrans" cxnId="{7237EDF4-F96B-494D-825A-866CD2817187}">
      <dgm:prSet/>
      <dgm:spPr/>
      <dgm:t>
        <a:bodyPr/>
        <a:lstStyle/>
        <a:p>
          <a:pPr latinLnBrk="1"/>
          <a:endParaRPr lang="ko-KR" altLang="en-US"/>
        </a:p>
      </dgm:t>
    </dgm:pt>
    <dgm:pt modelId="{3C366764-F6FD-473D-AB14-D212E7B8639C}" type="sibTrans" cxnId="{7237EDF4-F96B-494D-825A-866CD2817187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94720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2934">
        <dgm:presLayoutVars>
          <dgm:bulletEnabled val="1"/>
        </dgm:presLayoutVars>
      </dgm:prSet>
      <dgm:spPr/>
    </dgm:pt>
  </dgm:ptLst>
  <dgm:cxnLst>
    <dgm:cxn modelId="{C762DB00-9AB8-4115-A664-8BFCDBAD5D18}" type="presOf" srcId="{218D5441-5851-4FC0-BB24-282C8165F00C}" destId="{C7C497F2-849B-4E5E-A88B-D0987A5872E4}" srcOrd="0" destOrd="0" presId="urn:microsoft.com/office/officeart/2005/8/layout/vList5"/>
    <dgm:cxn modelId="{53BC8324-35EB-44EB-8406-5AA900106D58}" type="presOf" srcId="{54842CCC-27B7-460D-AEE9-6C96C8F33BFD}" destId="{8A581D80-1F9A-4CCB-9C34-FA488F88C2D6}" srcOrd="0" destOrd="2" presId="urn:microsoft.com/office/officeart/2005/8/layout/vList5"/>
    <dgm:cxn modelId="{C0E7C330-9E4D-4117-9007-40E7A8BCFB02}" srcId="{F7004071-7C75-4CF3-B5D6-B2E685FC9369}" destId="{72B8FC37-37AF-40DE-9225-75599E18E261}" srcOrd="1" destOrd="0" parTransId="{BE0932D3-D3DC-4622-820C-5C15987E96CC}" sibTransId="{5F487F1D-6593-487A-ACB9-CF29956C5952}"/>
    <dgm:cxn modelId="{683C2866-8925-44E3-AB9D-52D96BC4C9B6}" type="presOf" srcId="{7F501EE4-566E-4596-9A82-27D1BB93A75B}" destId="{8A581D80-1F9A-4CCB-9C34-FA488F88C2D6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86B30F57-E88B-4B40-B0AF-2937BD0BF285}" type="presOf" srcId="{669E7A5A-6C17-432F-923B-EB25FE04129F}" destId="{8A581D80-1F9A-4CCB-9C34-FA488F88C2D6}" srcOrd="0" destOrd="3" presId="urn:microsoft.com/office/officeart/2005/8/layout/vList5"/>
    <dgm:cxn modelId="{3EB04A9F-2F6F-4A09-B20C-7D79266DB7BE}" type="presOf" srcId="{72B8FC37-37AF-40DE-9225-75599E18E261}" destId="{8A581D80-1F9A-4CCB-9C34-FA488F88C2D6}" srcOrd="0" destOrd="1" presId="urn:microsoft.com/office/officeart/2005/8/layout/vList5"/>
    <dgm:cxn modelId="{F18A46A0-B14E-4C74-B15A-AB930DD07310}" type="presOf" srcId="{F7004071-7C75-4CF3-B5D6-B2E685FC9369}" destId="{4C78533F-7AAD-4CB6-88BE-FD1AB616716C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FDDA1FD1-2D79-4D3E-A6BB-425853700DFB}" srcId="{F7004071-7C75-4CF3-B5D6-B2E685FC9369}" destId="{54842CCC-27B7-460D-AEE9-6C96C8F33BFD}" srcOrd="2" destOrd="0" parTransId="{B35D931E-0E62-445A-902D-073C72379604}" sibTransId="{E4AE0245-849A-4610-875D-B6014AA08271}"/>
    <dgm:cxn modelId="{7237EDF4-F96B-494D-825A-866CD2817187}" srcId="{F7004071-7C75-4CF3-B5D6-B2E685FC9369}" destId="{669E7A5A-6C17-432F-923B-EB25FE04129F}" srcOrd="3" destOrd="0" parTransId="{078FDABF-D089-4154-85A9-186D2C6F48C1}" sibTransId="{3C366764-F6FD-473D-AB14-D212E7B8639C}"/>
    <dgm:cxn modelId="{566CE7F5-B165-47EB-BEC9-8387F511E473}" type="presParOf" srcId="{C7C497F2-849B-4E5E-A88B-D0987A5872E4}" destId="{2228270F-0C79-4BDC-9BF7-E4A7C3B5BCD3}" srcOrd="0" destOrd="0" presId="urn:microsoft.com/office/officeart/2005/8/layout/vList5"/>
    <dgm:cxn modelId="{22F55F2E-BA02-46DE-840B-9F125191EE24}" type="presParOf" srcId="{2228270F-0C79-4BDC-9BF7-E4A7C3B5BCD3}" destId="{4C78533F-7AAD-4CB6-88BE-FD1AB616716C}" srcOrd="0" destOrd="0" presId="urn:microsoft.com/office/officeart/2005/8/layout/vList5"/>
    <dgm:cxn modelId="{2050E8F0-9442-4266-9461-42ADA21F3190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홈페이지 </a:t>
          </a:r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학점은행제 학습자 학자금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대출실행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 화면에서 </a:t>
          </a:r>
          <a:b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등록금실행</a:t>
          </a:r>
          <a:r>
            <a:rPr lang="en-US" altLang="ko-KR" sz="1200" b="1" spc="-60" baseline="0" dirty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 버튼 클릭 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시</a:t>
          </a:r>
          <a:r>
            <a:rPr lang="en-US" altLang="ko-KR" sz="1200" b="1" spc="-6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-60" baseline="0">
              <a:latin typeface="맑은 고딕" pitchFamily="50" charset="-127"/>
              <a:ea typeface="맑은 고딕" pitchFamily="50" charset="-127"/>
            </a:rPr>
            <a:t>대출 실행 페이지로 </a:t>
          </a:r>
          <a:r>
            <a:rPr lang="ko-KR" altLang="en-US" sz="1200" b="1" spc="-60" baseline="0" dirty="0">
              <a:latin typeface="맑은 고딕" pitchFamily="50" charset="-127"/>
              <a:ea typeface="맑은 고딕" pitchFamily="50" charset="-127"/>
            </a:rPr>
            <a:t>연결됨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520BC60F-EDC6-4718-9BA7-CD753DA81461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대출 신청 시 입력한 정보 확인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개인정보는 마이페이지에서 수정 가능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EBD47404-C20A-4F75-9E26-69D1F9A7AFE1}" type="parTrans" cxnId="{0FB4F11E-E252-40AE-9813-42B0D86417CD}">
      <dgm:prSet/>
      <dgm:spPr/>
      <dgm:t>
        <a:bodyPr/>
        <a:lstStyle/>
        <a:p>
          <a:pPr latinLnBrk="1"/>
          <a:endParaRPr lang="ko-KR" altLang="en-US"/>
        </a:p>
      </dgm:t>
    </dgm:pt>
    <dgm:pt modelId="{47B3B462-4FB8-4995-8EB4-191073F19F4A}" type="sibTrans" cxnId="{0FB4F11E-E252-40AE-9813-42B0D86417CD}">
      <dgm:prSet/>
      <dgm:spPr/>
      <dgm:t>
        <a:bodyPr/>
        <a:lstStyle/>
        <a:p>
          <a:pPr latinLnBrk="1"/>
          <a:endParaRPr lang="ko-KR" altLang="en-US"/>
        </a:p>
      </dgm:t>
    </dgm:pt>
    <dgm:pt modelId="{96F320E9-747C-4124-927C-1E5797C148FF}">
      <dgm:prSet phldrT="[텍스트]" custT="1"/>
      <dgm:spPr/>
      <dgm:t>
        <a:bodyPr lIns="144000"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학자금대출 실행할 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소속기관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재확인</a:t>
          </a:r>
        </a:p>
      </dgm:t>
    </dgm:pt>
    <dgm:pt modelId="{41CBEA41-A7E8-491E-883C-58EF6BFC4BDC}" type="parTrans" cxnId="{264DD4AA-C6F2-46B3-B343-2883F55FAC8E}">
      <dgm:prSet/>
      <dgm:spPr/>
    </dgm:pt>
    <dgm:pt modelId="{93575D8F-3B90-4D85-AE5D-A9CD919DD35A}" type="sibTrans" cxnId="{264DD4AA-C6F2-46B3-B343-2883F55FAC8E}">
      <dgm:prSet/>
      <dgm:spPr/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42630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284873" custLinFactNeighborX="-2934">
        <dgm:presLayoutVars>
          <dgm:bulletEnabled val="1"/>
        </dgm:presLayoutVars>
      </dgm:prSet>
      <dgm:spPr/>
    </dgm:pt>
  </dgm:ptLst>
  <dgm:cxnLst>
    <dgm:cxn modelId="{16DB6906-98E1-4272-8BEF-6308E67414CE}" type="presOf" srcId="{218D5441-5851-4FC0-BB24-282C8165F00C}" destId="{C7C497F2-849B-4E5E-A88B-D0987A5872E4}" srcOrd="0" destOrd="0" presId="urn:microsoft.com/office/officeart/2005/8/layout/vList5"/>
    <dgm:cxn modelId="{4CD69E15-082B-4BAA-A5CE-B4B4F0FF7276}" type="presOf" srcId="{F7004071-7C75-4CF3-B5D6-B2E685FC9369}" destId="{4C78533F-7AAD-4CB6-88BE-FD1AB616716C}" srcOrd="0" destOrd="0" presId="urn:microsoft.com/office/officeart/2005/8/layout/vList5"/>
    <dgm:cxn modelId="{0FB4F11E-E252-40AE-9813-42B0D86417CD}" srcId="{F7004071-7C75-4CF3-B5D6-B2E685FC9369}" destId="{520BC60F-EDC6-4718-9BA7-CD753DA81461}" srcOrd="1" destOrd="0" parTransId="{EBD47404-C20A-4F75-9E26-69D1F9A7AFE1}" sibTransId="{47B3B462-4FB8-4995-8EB4-191073F19F4A}"/>
    <dgm:cxn modelId="{27A80C3E-3D99-4F0B-8843-01D4D4D5D987}" type="presOf" srcId="{520BC60F-EDC6-4718-9BA7-CD753DA81461}" destId="{8A581D80-1F9A-4CCB-9C34-FA488F88C2D6}" srcOrd="0" destOrd="1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357A1271-82C1-4EF8-AD25-AACC04EBC386}" type="presOf" srcId="{7F501EE4-566E-4596-9A82-27D1BB93A75B}" destId="{8A581D80-1F9A-4CCB-9C34-FA488F88C2D6}" srcOrd="0" destOrd="0" presId="urn:microsoft.com/office/officeart/2005/8/layout/vList5"/>
    <dgm:cxn modelId="{264DD4AA-C6F2-46B3-B343-2883F55FAC8E}" srcId="{F7004071-7C75-4CF3-B5D6-B2E685FC9369}" destId="{96F320E9-747C-4124-927C-1E5797C148FF}" srcOrd="2" destOrd="0" parTransId="{41CBEA41-A7E8-491E-883C-58EF6BFC4BDC}" sibTransId="{93575D8F-3B90-4D85-AE5D-A9CD919DD35A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FD3053CC-85BA-4228-9D2B-86F363F06309}" type="presOf" srcId="{96F320E9-747C-4124-927C-1E5797C148FF}" destId="{8A581D80-1F9A-4CCB-9C34-FA488F88C2D6}" srcOrd="0" destOrd="2" presId="urn:microsoft.com/office/officeart/2005/8/layout/vList5"/>
    <dgm:cxn modelId="{F3C18AB0-B51E-4A8C-9E8A-05C8B39C1F15}" type="presParOf" srcId="{C7C497F2-849B-4E5E-A88B-D0987A5872E4}" destId="{2228270F-0C79-4BDC-9BF7-E4A7C3B5BCD3}" srcOrd="0" destOrd="0" presId="urn:microsoft.com/office/officeart/2005/8/layout/vList5"/>
    <dgm:cxn modelId="{648A6940-A7A8-4FC0-9D60-B354927AA4F4}" type="presParOf" srcId="{2228270F-0C79-4BDC-9BF7-E4A7C3B5BCD3}" destId="{4C78533F-7AAD-4CB6-88BE-FD1AB616716C}" srcOrd="0" destOrd="0" presId="urn:microsoft.com/office/officeart/2005/8/layout/vList5"/>
    <dgm:cxn modelId="{AB3B0E6A-B461-4349-9C6A-62A15FA9D039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등록된 계좌가 없는 경우 신규계좌등록 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9F0AD01C-F80E-43BA-901F-44DEFAD3AF4D}">
      <dgm:prSet phldrT="[텍스트]" custT="1"/>
      <dgm:spPr/>
      <dgm:t>
        <a:bodyPr lIns="144000"/>
        <a:lstStyle/>
        <a:p>
          <a:pPr latinLnBrk="1"/>
          <a:r>
            <a:rPr lang="ko-KR" altLang="en-US" sz="1200" b="1" spc="0" baseline="0">
              <a:latin typeface="맑은 고딕" pitchFamily="50" charset="-127"/>
              <a:ea typeface="맑은 고딕" pitchFamily="50" charset="-127"/>
            </a:rPr>
            <a:t>기존에 등록된 계좌 사용 시 계좌 선택 후 수취계좌조회 필수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BF9025FE-2ACA-44FF-A07D-58701E4821A8}" type="parTrans" cxnId="{181FFC30-5062-4E3D-94AE-5C6F957568D8}">
      <dgm:prSet/>
      <dgm:spPr/>
      <dgm:t>
        <a:bodyPr/>
        <a:lstStyle/>
        <a:p>
          <a:pPr latinLnBrk="1"/>
          <a:endParaRPr lang="ko-KR" altLang="en-US"/>
        </a:p>
      </dgm:t>
    </dgm:pt>
    <dgm:pt modelId="{F495823A-C8EF-4705-BB7B-B35C10842341}" type="sibTrans" cxnId="{181FFC30-5062-4E3D-94AE-5C6F957568D8}">
      <dgm:prSet/>
      <dgm:spPr/>
      <dgm:t>
        <a:bodyPr/>
        <a:lstStyle/>
        <a:p>
          <a:pPr latinLnBrk="1"/>
          <a:endParaRPr lang="ko-KR" altLang="en-US"/>
        </a:p>
      </dgm:t>
    </dgm:pt>
    <dgm:pt modelId="{3E699565-4BB8-4B85-99F0-2B4B90139847}">
      <dgm:prSet phldrT="[텍스트]" custT="1"/>
      <dgm:spPr/>
      <dgm:t>
        <a:bodyPr/>
        <a:lstStyle/>
        <a:p>
          <a:pPr latinLnBrk="1">
            <a:buChar char="••"/>
          </a:pPr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대출조건 입력</a:t>
          </a:r>
          <a:r>
            <a:rPr lang="en-US" altLang="ko-KR" sz="1200" b="1" spc="-6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계좌정보</a:t>
          </a:r>
          <a:r>
            <a:rPr lang="en-US" altLang="ko-KR" sz="1200" b="1" spc="-6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본인 명의 입출금 계좌 등록</a:t>
          </a:r>
          <a:r>
            <a:rPr lang="en-US" altLang="ko-KR" sz="1200" b="1" spc="-60">
              <a:latin typeface="맑은 고딕" pitchFamily="50" charset="-127"/>
              <a:ea typeface="맑은 고딕" pitchFamily="50" charset="-127"/>
            </a:rPr>
            <a:t>), </a:t>
          </a:r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학습비 대출금액 설정 가능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1568D220-1FE3-49AC-A5E1-86282ABE7EF3}" type="parTrans" cxnId="{B17C4FE7-1734-49F5-890D-0C64D3B5BAA0}">
      <dgm:prSet/>
      <dgm:spPr/>
      <dgm:t>
        <a:bodyPr/>
        <a:lstStyle/>
        <a:p>
          <a:pPr latinLnBrk="1"/>
          <a:endParaRPr lang="ko-KR" altLang="en-US"/>
        </a:p>
      </dgm:t>
    </dgm:pt>
    <dgm:pt modelId="{9BC6ACFD-0940-4C89-AD46-21D1F8B55EE4}" type="sibTrans" cxnId="{B17C4FE7-1734-49F5-890D-0C64D3B5BAA0}">
      <dgm:prSet/>
      <dgm:spPr/>
      <dgm:t>
        <a:bodyPr/>
        <a:lstStyle/>
        <a:p>
          <a:pPr latinLnBrk="1"/>
          <a:endParaRPr lang="ko-KR" altLang="en-US"/>
        </a:p>
      </dgm:t>
    </dgm:pt>
    <dgm:pt modelId="{42246A2F-8EE8-439B-A2D0-D534B9194DBD}">
      <dgm:prSet custT="1"/>
      <dgm:spPr/>
      <dgm:t>
        <a:bodyPr/>
        <a:lstStyle/>
        <a:p>
          <a:pPr latinLnBrk="1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자동이체계좌 등록 필요 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이자 및 원리금 상환용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44ED3378-8A93-42C0-89CC-8DC28C7E60C2}" type="parTrans" cxnId="{E57DA551-8ED4-45E7-997C-95DD2E2B119B}">
      <dgm:prSet/>
      <dgm:spPr/>
      <dgm:t>
        <a:bodyPr/>
        <a:lstStyle/>
        <a:p>
          <a:pPr latinLnBrk="1"/>
          <a:endParaRPr lang="ko-KR" altLang="en-US"/>
        </a:p>
      </dgm:t>
    </dgm:pt>
    <dgm:pt modelId="{26E928B9-EAED-45F1-8CA6-BEB618781835}" type="sibTrans" cxnId="{E57DA551-8ED4-45E7-997C-95DD2E2B119B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48">
        <dgm:presLayoutVars>
          <dgm:bulletEnabled val="1"/>
        </dgm:presLayoutVars>
      </dgm:prSet>
      <dgm:spPr/>
    </dgm:pt>
  </dgm:ptLst>
  <dgm:cxnLst>
    <dgm:cxn modelId="{181FFC30-5062-4E3D-94AE-5C6F957568D8}" srcId="{F7004071-7C75-4CF3-B5D6-B2E685FC9369}" destId="{9F0AD01C-F80E-43BA-901F-44DEFAD3AF4D}" srcOrd="3" destOrd="0" parTransId="{BF9025FE-2ACA-44FF-A07D-58701E4821A8}" sibTransId="{F495823A-C8EF-4705-BB7B-B35C10842341}"/>
    <dgm:cxn modelId="{6C792B31-07C4-4377-88A2-25BAEF314496}" type="presOf" srcId="{218D5441-5851-4FC0-BB24-282C8165F00C}" destId="{C7C497F2-849B-4E5E-A88B-D0987A5872E4}" srcOrd="0" destOrd="0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E57DA551-8ED4-45E7-997C-95DD2E2B119B}" srcId="{F7004071-7C75-4CF3-B5D6-B2E685FC9369}" destId="{42246A2F-8EE8-439B-A2D0-D534B9194DBD}" srcOrd="1" destOrd="0" parTransId="{44ED3378-8A93-42C0-89CC-8DC28C7E60C2}" sibTransId="{26E928B9-EAED-45F1-8CA6-BEB618781835}"/>
    <dgm:cxn modelId="{5E3A0B91-56FA-4717-ABB8-394D603E2F5C}" type="presOf" srcId="{7F501EE4-566E-4596-9A82-27D1BB93A75B}" destId="{8A581D80-1F9A-4CCB-9C34-FA488F88C2D6}" srcOrd="0" destOrd="2" presId="urn:microsoft.com/office/officeart/2005/8/layout/vList5"/>
    <dgm:cxn modelId="{E9D59D9A-25C8-4619-9EDF-F2DB569BF1E0}" type="presOf" srcId="{F7004071-7C75-4CF3-B5D6-B2E685FC9369}" destId="{4C78533F-7AAD-4CB6-88BE-FD1AB616716C}" srcOrd="0" destOrd="0" presId="urn:microsoft.com/office/officeart/2005/8/layout/vList5"/>
    <dgm:cxn modelId="{0388989F-11D7-404B-BAEF-D4EC1460CE63}" type="presOf" srcId="{9F0AD01C-F80E-43BA-901F-44DEFAD3AF4D}" destId="{8A581D80-1F9A-4CCB-9C34-FA488F88C2D6}" srcOrd="0" destOrd="3" presId="urn:microsoft.com/office/officeart/2005/8/layout/vList5"/>
    <dgm:cxn modelId="{C3E3F3AD-7B16-486F-B9CB-10ADCCE1CCB4}" type="presOf" srcId="{42246A2F-8EE8-439B-A2D0-D534B9194DBD}" destId="{8A581D80-1F9A-4CCB-9C34-FA488F88C2D6}" srcOrd="0" destOrd="1" presId="urn:microsoft.com/office/officeart/2005/8/layout/vList5"/>
    <dgm:cxn modelId="{7E3445B3-4083-49A9-9976-AA9B39416FBB}" srcId="{F7004071-7C75-4CF3-B5D6-B2E685FC9369}" destId="{7F501EE4-566E-4596-9A82-27D1BB93A75B}" srcOrd="2" destOrd="0" parTransId="{31464D70-B4D2-4E1E-9215-A06B0B96BA0A}" sibTransId="{F834C377-164E-4FB6-98D9-051F6EC89788}"/>
    <dgm:cxn modelId="{624F5AB8-9745-47F6-812F-EE6D9BD1B50F}" type="presOf" srcId="{3E699565-4BB8-4B85-99F0-2B4B90139847}" destId="{8A581D80-1F9A-4CCB-9C34-FA488F88C2D6}" srcOrd="0" destOrd="0" presId="urn:microsoft.com/office/officeart/2005/8/layout/vList5"/>
    <dgm:cxn modelId="{B17C4FE7-1734-49F5-890D-0C64D3B5BAA0}" srcId="{F7004071-7C75-4CF3-B5D6-B2E685FC9369}" destId="{3E699565-4BB8-4B85-99F0-2B4B90139847}" srcOrd="0" destOrd="0" parTransId="{1568D220-1FE3-49AC-A5E1-86282ABE7EF3}" sibTransId="{9BC6ACFD-0940-4C89-AD46-21D1F8B55EE4}"/>
    <dgm:cxn modelId="{35F9AF47-02E3-4D05-9E01-B13DB2F1CF7C}" type="presParOf" srcId="{C7C497F2-849B-4E5E-A88B-D0987A5872E4}" destId="{2228270F-0C79-4BDC-9BF7-E4A7C3B5BCD3}" srcOrd="0" destOrd="0" presId="urn:microsoft.com/office/officeart/2005/8/layout/vList5"/>
    <dgm:cxn modelId="{AE108CD5-00F2-4238-B8C3-C7CAFA7155F7}" type="presParOf" srcId="{2228270F-0C79-4BDC-9BF7-E4A7C3B5BCD3}" destId="{4C78533F-7AAD-4CB6-88BE-FD1AB616716C}" srcOrd="0" destOrd="0" presId="urn:microsoft.com/office/officeart/2005/8/layout/vList5"/>
    <dgm:cxn modelId="{AD676082-2305-4018-A5AD-221F6963C8D9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신규계좌 등록 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 err="1">
              <a:latin typeface="맑은 고딕" pitchFamily="50" charset="-127"/>
              <a:ea typeface="맑은 고딕" pitchFamily="50" charset="-127"/>
            </a:rPr>
            <a:t>팝업창에서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 정보 입력 후 수취계좌조회</a:t>
          </a: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CF5487DE-000E-4CC8-A55D-BCEE2A4076D7}">
      <dgm:prSet phldrT="[텍스트]" custT="1"/>
      <dgm:spPr/>
      <dgm:t>
        <a:bodyPr lIns="144000"/>
        <a:lstStyle/>
        <a:p>
          <a:pPr latinLnBrk="1"/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수취계좌조회 실패 시</a:t>
          </a:r>
          <a:r>
            <a:rPr lang="en-US" altLang="ko-KR" sz="12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spc="0" baseline="0" dirty="0">
              <a:latin typeface="맑은 고딕" pitchFamily="50" charset="-127"/>
              <a:ea typeface="맑은 고딕" pitchFamily="50" charset="-127"/>
            </a:rPr>
            <a:t>다음단계 진행 불가</a:t>
          </a:r>
        </a:p>
      </dgm:t>
    </dgm:pt>
    <dgm:pt modelId="{2C376DCE-0BB5-4629-AFC8-E20084DB37D8}" type="parTrans" cxnId="{A19A444A-7D52-450E-97CC-CE4F9E8D7A56}">
      <dgm:prSet/>
      <dgm:spPr/>
      <dgm:t>
        <a:bodyPr/>
        <a:lstStyle/>
        <a:p>
          <a:pPr latinLnBrk="1"/>
          <a:endParaRPr lang="ko-KR" altLang="en-US"/>
        </a:p>
      </dgm:t>
    </dgm:pt>
    <dgm:pt modelId="{20941291-EC5C-4270-B14B-5F1A1B5EFCC4}" type="sibTrans" cxnId="{A19A444A-7D52-450E-97CC-CE4F9E8D7A56}">
      <dgm:prSet/>
      <dgm:spPr/>
      <dgm:t>
        <a:bodyPr/>
        <a:lstStyle/>
        <a:p>
          <a:pPr latinLnBrk="1"/>
          <a:endParaRPr lang="ko-KR" altLang="en-US"/>
        </a:p>
      </dgm:t>
    </dgm:pt>
    <dgm:pt modelId="{89B86D10-936C-4BA1-B206-087D4382E871}">
      <dgm:prSet phldrT="[텍스트]" custT="1"/>
      <dgm:spPr/>
      <dgm:t>
        <a:bodyPr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신규등록 에러 시 우회경로 이용가능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학자금대출 상환지원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대출원리금 자동이체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자동이체계좌등록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2BDD26D3-8BB4-4744-B22D-C179635A727D}" type="parTrans" cxnId="{2EF12E56-C9B2-4640-98E9-757B601707F2}">
      <dgm:prSet/>
      <dgm:spPr/>
      <dgm:t>
        <a:bodyPr/>
        <a:lstStyle/>
        <a:p>
          <a:pPr latinLnBrk="1"/>
          <a:endParaRPr lang="ko-KR" altLang="en-US"/>
        </a:p>
      </dgm:t>
    </dgm:pt>
    <dgm:pt modelId="{70207EE9-A3D1-4654-98D8-8B45EFE9CFBC}" type="sibTrans" cxnId="{2EF12E56-C9B2-4640-98E9-757B601707F2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FFC76137-0BC0-4FE6-9C54-B646614EE059}" type="presOf" srcId="{CF5487DE-000E-4CC8-A55D-BCEE2A4076D7}" destId="{8A581D80-1F9A-4CCB-9C34-FA488F88C2D6}" srcOrd="0" destOrd="1" presId="urn:microsoft.com/office/officeart/2005/8/layout/vList5"/>
    <dgm:cxn modelId="{51911A3F-A81C-49A3-BCED-E0DBE6ABBD5D}" type="presOf" srcId="{7F501EE4-566E-4596-9A82-27D1BB93A75B}" destId="{8A581D80-1F9A-4CCB-9C34-FA488F88C2D6}" srcOrd="0" destOrd="0" presId="urn:microsoft.com/office/officeart/2005/8/layout/vList5"/>
    <dgm:cxn modelId="{A19A444A-7D52-450E-97CC-CE4F9E8D7A56}" srcId="{F7004071-7C75-4CF3-B5D6-B2E685FC9369}" destId="{CF5487DE-000E-4CC8-A55D-BCEE2A4076D7}" srcOrd="1" destOrd="0" parTransId="{2C376DCE-0BB5-4629-AFC8-E20084DB37D8}" sibTransId="{20941291-EC5C-4270-B14B-5F1A1B5EFCC4}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1216FB53-1CC9-4E10-BA88-D46697BD3F32}" type="presOf" srcId="{89B86D10-936C-4BA1-B206-087D4382E871}" destId="{8A581D80-1F9A-4CCB-9C34-FA488F88C2D6}" srcOrd="0" destOrd="2" presId="urn:microsoft.com/office/officeart/2005/8/layout/vList5"/>
    <dgm:cxn modelId="{2EF12E56-C9B2-4640-98E9-757B601707F2}" srcId="{F7004071-7C75-4CF3-B5D6-B2E685FC9369}" destId="{89B86D10-936C-4BA1-B206-087D4382E871}" srcOrd="2" destOrd="0" parTransId="{2BDD26D3-8BB4-4744-B22D-C179635A727D}" sibTransId="{70207EE9-A3D1-4654-98D8-8B45EFE9CFBC}"/>
    <dgm:cxn modelId="{D693AE92-CAE5-4FE9-9B78-D0E615CC44CA}" type="presOf" srcId="{F7004071-7C75-4CF3-B5D6-B2E685FC9369}" destId="{4C78533F-7AAD-4CB6-88BE-FD1AB616716C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C2949FBD-575C-4D41-80EA-F9302A19FE0A}" type="presOf" srcId="{218D5441-5851-4FC0-BB24-282C8165F00C}" destId="{C7C497F2-849B-4E5E-A88B-D0987A5872E4}" srcOrd="0" destOrd="0" presId="urn:microsoft.com/office/officeart/2005/8/layout/vList5"/>
    <dgm:cxn modelId="{A98B2868-D7B9-4F2F-9881-EDCD813387F9}" type="presParOf" srcId="{C7C497F2-849B-4E5E-A88B-D0987A5872E4}" destId="{2228270F-0C79-4BDC-9BF7-E4A7C3B5BCD3}" srcOrd="0" destOrd="0" presId="urn:microsoft.com/office/officeart/2005/8/layout/vList5"/>
    <dgm:cxn modelId="{3A1A4FB9-933F-4877-B8BF-0486F6730C90}" type="presParOf" srcId="{2228270F-0C79-4BDC-9BF7-E4A7C3B5BCD3}" destId="{4C78533F-7AAD-4CB6-88BE-FD1AB616716C}" srcOrd="0" destOrd="0" presId="urn:microsoft.com/office/officeart/2005/8/layout/vList5"/>
    <dgm:cxn modelId="{B57FD3FC-B86E-46EF-A785-A9DF80619C51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100" b="1" baseline="0" dirty="0">
              <a:latin typeface="맑은 고딕" pitchFamily="50" charset="-127"/>
              <a:ea typeface="맑은 고딕" pitchFamily="50" charset="-127"/>
            </a:rPr>
            <a:t> 학점은행제 기관에서 업로드 한 수납원장</a:t>
          </a:r>
          <a:r>
            <a:rPr lang="en-US" altLang="ko-KR" sz="1100" b="1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baseline="0" dirty="0">
              <a:latin typeface="맑은 고딕" pitchFamily="50" charset="-127"/>
              <a:ea typeface="맑은 고딕" pitchFamily="50" charset="-127"/>
            </a:rPr>
            <a:t>정보로 구성</a:t>
          </a:r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CDB7739D-0AF5-4635-9C13-025A713E8F41}">
      <dgm:prSet phldrT="[텍스트]" custT="1"/>
      <dgm:spPr/>
      <dgm:t>
        <a:bodyPr lIns="144000"/>
        <a:lstStyle/>
        <a:p>
          <a:pPr latinLnBrk="1" hangingPunct="0"/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 합계 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= 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필수경비 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+ 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선택경비 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100" b="1" spc="0" baseline="0">
              <a:latin typeface="맑은 고딕" pitchFamily="50" charset="-127"/>
              <a:ea typeface="맑은 고딕" pitchFamily="50" charset="-127"/>
            </a:rPr>
            <a:t>선택경비는 학습자가 대출 여부 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선택 가능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1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E500667C-E57C-473B-866C-96861B354767}" type="sibTrans" cxnId="{00B5C80E-557C-48CC-B908-EC53488D1EA4}">
      <dgm:prSet/>
      <dgm:spPr/>
      <dgm:t>
        <a:bodyPr/>
        <a:lstStyle/>
        <a:p>
          <a:pPr latinLnBrk="1"/>
          <a:endParaRPr lang="ko-KR" altLang="en-US"/>
        </a:p>
      </dgm:t>
    </dgm:pt>
    <dgm:pt modelId="{5534E8D1-9A3E-4081-883B-7582A7CAD4E7}" type="parTrans" cxnId="{00B5C80E-557C-48CC-B908-EC53488D1EA4}">
      <dgm:prSet/>
      <dgm:spPr/>
      <dgm:t>
        <a:bodyPr/>
        <a:lstStyle/>
        <a:p>
          <a:pPr latinLnBrk="1"/>
          <a:endParaRPr lang="ko-KR" altLang="en-US"/>
        </a:p>
      </dgm:t>
    </dgm:pt>
    <dgm:pt modelId="{E36BA242-1599-4D43-BD15-7E9749BB2687}">
      <dgm:prSet phldrT="[텍스트]" custT="1"/>
      <dgm:spPr/>
      <dgm:t>
        <a:bodyPr lIns="144000"/>
        <a:lstStyle/>
        <a:p>
          <a:pPr latinLnBrk="1" hangingPunct="0"/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 대출금액 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= </a:t>
          </a:r>
          <a:r>
            <a:rPr lang="ko-KR" altLang="en-US" sz="1100" b="1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 합계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타기관학자금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장학금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예치금</a:t>
          </a:r>
          <a:r>
            <a:rPr lang="en-US" altLang="ko-KR" sz="1100" b="1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spc="0" baseline="0" dirty="0">
              <a:latin typeface="맑은 고딕" pitchFamily="50" charset="-127"/>
              <a:ea typeface="맑은 고딕" pitchFamily="50" charset="-127"/>
            </a:rPr>
            <a:t>본인납부금액</a:t>
          </a:r>
        </a:p>
      </dgm:t>
    </dgm:pt>
    <dgm:pt modelId="{A3B71B7A-0D13-4D82-AD58-3145F136CE8E}" type="sibTrans" cxnId="{28C169AD-0589-4E26-A16F-2D809B0A9F81}">
      <dgm:prSet/>
      <dgm:spPr/>
      <dgm:t>
        <a:bodyPr/>
        <a:lstStyle/>
        <a:p>
          <a:pPr latinLnBrk="1"/>
          <a:endParaRPr lang="ko-KR" altLang="en-US"/>
        </a:p>
      </dgm:t>
    </dgm:pt>
    <dgm:pt modelId="{1A917E25-B19D-490F-93C3-400B72E46537}" type="parTrans" cxnId="{28C169AD-0589-4E26-A16F-2D809B0A9F81}">
      <dgm:prSet/>
      <dgm:spPr/>
      <dgm:t>
        <a:bodyPr/>
        <a:lstStyle/>
        <a:p>
          <a:pPr latinLnBrk="1"/>
          <a:endParaRPr lang="ko-KR" altLang="en-US"/>
        </a:p>
      </dgm:t>
    </dgm:pt>
    <dgm:pt modelId="{FF683321-039C-45E3-93A8-DF09503046EA}">
      <dgm:prSet phldrT="[텍스트]" custT="1"/>
      <dgm:spPr/>
      <dgm:t>
        <a:bodyPr/>
        <a:lstStyle/>
        <a:p>
          <a:pPr latinLnBrk="1" hangingPunct="0"/>
          <a:r>
            <a:rPr lang="ko-KR" altLang="en-US" sz="1100" b="1" baseline="0" dirty="0">
              <a:latin typeface="맑은 고딕" pitchFamily="50" charset="-127"/>
              <a:ea typeface="맑은 고딕" pitchFamily="50" charset="-127"/>
            </a:rPr>
            <a:t> 본인납부금액 입력 시 본인 입출금계좌에서 해당 금액 출금하여 대출금액과 합한</a:t>
          </a:r>
          <a:br>
            <a:rPr lang="en-US" altLang="ko-KR" sz="1100" b="1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100" b="1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baseline="0" dirty="0">
              <a:latin typeface="맑은 고딕" pitchFamily="50" charset="-127"/>
              <a:ea typeface="맑은 고딕" pitchFamily="50" charset="-127"/>
            </a:rPr>
            <a:t>금액을 기관으로 입금 </a:t>
          </a:r>
          <a:r>
            <a:rPr lang="en-US" altLang="ko-KR" sz="11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100" b="1" baseline="0" dirty="0">
              <a:latin typeface="맑은 고딕" pitchFamily="50" charset="-127"/>
              <a:ea typeface="맑은 고딕" pitchFamily="50" charset="-127"/>
            </a:rPr>
            <a:t>입출금계좌 잔고 부족 시 실행오류 발생</a:t>
          </a:r>
          <a:r>
            <a:rPr lang="en-US" altLang="ko-KR" sz="1100" b="1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100" b="1" spc="0" baseline="0" dirty="0">
            <a:latin typeface="맑은 고딕" pitchFamily="50" charset="-127"/>
            <a:ea typeface="맑은 고딕" pitchFamily="50" charset="-127"/>
          </a:endParaRPr>
        </a:p>
      </dgm:t>
    </dgm:pt>
    <dgm:pt modelId="{8B4304E3-6FDB-4226-B2CC-8A6F530B46B1}" type="sibTrans" cxnId="{08066691-4FCA-40CC-9F24-85F1786FC3A6}">
      <dgm:prSet/>
      <dgm:spPr/>
      <dgm:t>
        <a:bodyPr/>
        <a:lstStyle/>
        <a:p>
          <a:pPr latinLnBrk="1"/>
          <a:endParaRPr lang="ko-KR" altLang="en-US"/>
        </a:p>
      </dgm:t>
    </dgm:pt>
    <dgm:pt modelId="{3756D880-BDD9-4036-BA25-67D553E10547}" type="parTrans" cxnId="{08066691-4FCA-40CC-9F24-85F1786FC3A6}">
      <dgm:prSet/>
      <dgm:spPr/>
      <dgm:t>
        <a:bodyPr/>
        <a:lstStyle/>
        <a:p>
          <a:pPr latinLnBrk="1"/>
          <a:endParaRPr lang="ko-KR" altLang="en-US"/>
        </a:p>
      </dgm:t>
    </dgm:pt>
    <dgm:pt modelId="{5C408388-ABCC-4601-A6EF-E862B4C0E202}">
      <dgm:prSet custT="1"/>
      <dgm:spPr/>
      <dgm:t>
        <a:bodyPr/>
        <a:lstStyle/>
        <a:p>
          <a:pPr latinLnBrk="1"/>
          <a:r>
            <a:rPr lang="ko-KR" altLang="en-US" sz="1100" b="1" u="sng" baseline="0" dirty="0">
              <a:latin typeface="맑은 고딕" pitchFamily="50" charset="-127"/>
              <a:ea typeface="맑은 고딕" pitchFamily="50" charset="-127"/>
            </a:rPr>
            <a:t> 최소 대출 금액 </a:t>
          </a:r>
          <a:r>
            <a:rPr lang="en-US" altLang="ko-KR" sz="1100" b="1" u="sng" baseline="0" dirty="0">
              <a:latin typeface="맑은 고딕" pitchFamily="50" charset="-127"/>
              <a:ea typeface="맑은 고딕" pitchFamily="50" charset="-127"/>
            </a:rPr>
            <a:t>: 10</a:t>
          </a:r>
          <a:r>
            <a:rPr lang="ko-KR" altLang="en-US" sz="1100" b="1" u="sng" baseline="0" dirty="0">
              <a:latin typeface="맑은 고딕" pitchFamily="50" charset="-127"/>
              <a:ea typeface="맑은 고딕" pitchFamily="50" charset="-127"/>
            </a:rPr>
            <a:t>만원 이상</a:t>
          </a:r>
        </a:p>
      </dgm:t>
    </dgm:pt>
    <dgm:pt modelId="{21E8AB6A-9718-492C-B2D5-01067E8E4758}" type="sibTrans" cxnId="{6FBB9844-30CD-40B0-9769-50E9C82331E9}">
      <dgm:prSet/>
      <dgm:spPr/>
      <dgm:t>
        <a:bodyPr/>
        <a:lstStyle/>
        <a:p>
          <a:pPr latinLnBrk="1"/>
          <a:endParaRPr lang="ko-KR" altLang="en-US"/>
        </a:p>
      </dgm:t>
    </dgm:pt>
    <dgm:pt modelId="{5CF68784-A187-46A9-836E-593FB968F91B}" type="parTrans" cxnId="{6FBB9844-30CD-40B0-9769-50E9C82331E9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423" custScaleY="96226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25122" custLinFactNeighborX="-2934">
        <dgm:presLayoutVars>
          <dgm:bulletEnabled val="1"/>
        </dgm:presLayoutVars>
      </dgm:prSet>
      <dgm:spPr/>
    </dgm:pt>
  </dgm:ptLst>
  <dgm:cxnLst>
    <dgm:cxn modelId="{0BB76F0E-9DEC-41EC-8A10-7140D1990BB6}" type="presOf" srcId="{5C408388-ABCC-4601-A6EF-E862B4C0E202}" destId="{8A581D80-1F9A-4CCB-9C34-FA488F88C2D6}" srcOrd="0" destOrd="4" presId="urn:microsoft.com/office/officeart/2005/8/layout/vList5"/>
    <dgm:cxn modelId="{00B5C80E-557C-48CC-B908-EC53488D1EA4}" srcId="{F7004071-7C75-4CF3-B5D6-B2E685FC9369}" destId="{CDB7739D-0AF5-4635-9C13-025A713E8F41}" srcOrd="1" destOrd="0" parTransId="{5534E8D1-9A3E-4081-883B-7582A7CAD4E7}" sibTransId="{E500667C-E57C-473B-866C-96861B354767}"/>
    <dgm:cxn modelId="{17453733-C9B2-4D9C-9758-7214D1D5EEA9}" type="presOf" srcId="{E36BA242-1599-4D43-BD15-7E9749BB2687}" destId="{8A581D80-1F9A-4CCB-9C34-FA488F88C2D6}" srcOrd="0" destOrd="2" presId="urn:microsoft.com/office/officeart/2005/8/layout/vList5"/>
    <dgm:cxn modelId="{6FBB9844-30CD-40B0-9769-50E9C82331E9}" srcId="{F7004071-7C75-4CF3-B5D6-B2E685FC9369}" destId="{5C408388-ABCC-4601-A6EF-E862B4C0E202}" srcOrd="4" destOrd="0" parTransId="{5CF68784-A187-46A9-836E-593FB968F91B}" sibTransId="{21E8AB6A-9718-492C-B2D5-01067E8E4758}"/>
    <dgm:cxn modelId="{A8A00769-EB01-42A1-BDB7-91902CE2A5B1}" type="presOf" srcId="{CDB7739D-0AF5-4635-9C13-025A713E8F41}" destId="{8A581D80-1F9A-4CCB-9C34-FA488F88C2D6}" srcOrd="0" destOrd="1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08066691-4FCA-40CC-9F24-85F1786FC3A6}" srcId="{F7004071-7C75-4CF3-B5D6-B2E685FC9369}" destId="{FF683321-039C-45E3-93A8-DF09503046EA}" srcOrd="3" destOrd="0" parTransId="{3756D880-BDD9-4036-BA25-67D553E10547}" sibTransId="{8B4304E3-6FDB-4226-B2CC-8A6F530B46B1}"/>
    <dgm:cxn modelId="{28C169AD-0589-4E26-A16F-2D809B0A9F81}" srcId="{F7004071-7C75-4CF3-B5D6-B2E685FC9369}" destId="{E36BA242-1599-4D43-BD15-7E9749BB2687}" srcOrd="2" destOrd="0" parTransId="{1A917E25-B19D-490F-93C3-400B72E46537}" sibTransId="{A3B71B7A-0D13-4D82-AD58-3145F136CE8E}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4197AEC1-E408-43E9-AC59-4C1139AA29F6}" type="presOf" srcId="{FF683321-039C-45E3-93A8-DF09503046EA}" destId="{8A581D80-1F9A-4CCB-9C34-FA488F88C2D6}" srcOrd="0" destOrd="3" presId="urn:microsoft.com/office/officeart/2005/8/layout/vList5"/>
    <dgm:cxn modelId="{A27D4BC3-7C82-4C88-A4A1-02537305FC1F}" type="presOf" srcId="{F7004071-7C75-4CF3-B5D6-B2E685FC9369}" destId="{4C78533F-7AAD-4CB6-88BE-FD1AB616716C}" srcOrd="0" destOrd="0" presId="urn:microsoft.com/office/officeart/2005/8/layout/vList5"/>
    <dgm:cxn modelId="{586627E9-9EFF-474D-886E-CBA2F318EEC4}" type="presOf" srcId="{7F501EE4-566E-4596-9A82-27D1BB93A75B}" destId="{8A581D80-1F9A-4CCB-9C34-FA488F88C2D6}" srcOrd="0" destOrd="0" presId="urn:microsoft.com/office/officeart/2005/8/layout/vList5"/>
    <dgm:cxn modelId="{8961F3EB-FA7E-4DEC-BFD1-DE27FC68A94B}" type="presOf" srcId="{218D5441-5851-4FC0-BB24-282C8165F00C}" destId="{C7C497F2-849B-4E5E-A88B-D0987A5872E4}" srcOrd="0" destOrd="0" presId="urn:microsoft.com/office/officeart/2005/8/layout/vList5"/>
    <dgm:cxn modelId="{55EC4124-39D9-4998-ABF8-C1AB99208262}" type="presParOf" srcId="{C7C497F2-849B-4E5E-A88B-D0987A5872E4}" destId="{2228270F-0C79-4BDC-9BF7-E4A7C3B5BCD3}" srcOrd="0" destOrd="0" presId="urn:microsoft.com/office/officeart/2005/8/layout/vList5"/>
    <dgm:cxn modelId="{5F7ABAA3-0E13-473B-8765-9ED4F817D5FC}" type="presParOf" srcId="{2228270F-0C79-4BDC-9BF7-E4A7C3B5BCD3}" destId="{4C78533F-7AAD-4CB6-88BE-FD1AB616716C}" srcOrd="0" destOrd="0" presId="urn:microsoft.com/office/officeart/2005/8/layout/vList5"/>
    <dgm:cxn modelId="{2B3E2728-F5F4-443E-9583-EFC61004CB76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/>
          <a:r>
            <a:rPr lang="ko-KR" altLang="en-US" sz="1200" b="1" spc="-60">
              <a:latin typeface="맑은 고딕" pitchFamily="50" charset="-127"/>
              <a:ea typeface="맑은 고딕" pitchFamily="50" charset="-127"/>
            </a:rPr>
            <a:t>대출약정 </a:t>
          </a:r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정보 선택 </a:t>
          </a:r>
          <a:r>
            <a:rPr lang="en-US" altLang="ko-KR" sz="1200" b="1" spc="-6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상환방법</a:t>
          </a:r>
          <a:r>
            <a:rPr lang="en-US" altLang="ko-KR" sz="1200" b="1" spc="-6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거치기간</a:t>
          </a:r>
          <a:r>
            <a:rPr lang="en-US" altLang="ko-KR" sz="1200" b="1" spc="-6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spc="-60" dirty="0">
              <a:latin typeface="맑은 고딕" pitchFamily="50" charset="-127"/>
              <a:ea typeface="맑은 고딕" pitchFamily="50" charset="-127"/>
            </a:rPr>
            <a:t>상환기간</a:t>
          </a:r>
          <a:r>
            <a:rPr lang="en-US" altLang="ko-KR" sz="1200" b="1" spc="-6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1CAB4780-B29A-4F4B-A2AA-C3D79F8CAE5C}">
      <dgm:prSet phldrT="[텍스트]" custT="1"/>
      <dgm:spPr/>
      <dgm:t>
        <a:bodyPr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상환방법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원리금균등상환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원금균등상환</a:t>
          </a:r>
        </a:p>
      </dgm:t>
    </dgm:pt>
    <dgm:pt modelId="{311D9297-C3AC-434A-8180-B9714056F26A}" type="sibTrans" cxnId="{A9CA37CC-7435-4F31-ABA8-4681F402D972}">
      <dgm:prSet/>
      <dgm:spPr/>
      <dgm:t>
        <a:bodyPr/>
        <a:lstStyle/>
        <a:p>
          <a:pPr latinLnBrk="1"/>
          <a:endParaRPr lang="ko-KR" altLang="en-US"/>
        </a:p>
      </dgm:t>
    </dgm:pt>
    <dgm:pt modelId="{060FBEBD-3092-49FE-B97F-0D85035381FA}" type="parTrans" cxnId="{A9CA37CC-7435-4F31-ABA8-4681F402D972}">
      <dgm:prSet/>
      <dgm:spPr/>
      <dgm:t>
        <a:bodyPr/>
        <a:lstStyle/>
        <a:p>
          <a:pPr latinLnBrk="1"/>
          <a:endParaRPr lang="ko-KR" altLang="en-US"/>
        </a:p>
      </dgm:t>
    </dgm:pt>
    <dgm:pt modelId="{E4FB1FFE-1EA5-4E6E-B390-932EE6342C64}">
      <dgm:prSet phldrT="[텍스트]" custT="1"/>
      <dgm:spPr/>
      <dgm:t>
        <a:bodyPr/>
        <a:lstStyle/>
        <a:p>
          <a:pPr latinLnBrk="1"/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거치기간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이자 납입기간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), 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상환기간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원금 및 이자 납입기간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E286F0CA-10E3-4BEC-AD7E-17AC607B166A}" type="parTrans" cxnId="{66A181F4-87F0-49DA-89DE-C71BAC44F9CE}">
      <dgm:prSet/>
      <dgm:spPr/>
      <dgm:t>
        <a:bodyPr/>
        <a:lstStyle/>
        <a:p>
          <a:pPr latinLnBrk="1"/>
          <a:endParaRPr lang="ko-KR" altLang="en-US"/>
        </a:p>
      </dgm:t>
    </dgm:pt>
    <dgm:pt modelId="{675374C5-49C4-4052-9213-CF6E80757E8A}" type="sibTrans" cxnId="{66A181F4-87F0-49DA-89DE-C71BAC44F9CE}">
      <dgm:prSet/>
      <dgm:spPr/>
      <dgm:t>
        <a:bodyPr/>
        <a:lstStyle/>
        <a:p>
          <a:pPr latinLnBrk="1"/>
          <a:endParaRPr lang="ko-KR" altLang="en-US"/>
        </a:p>
      </dgm:t>
    </dgm:pt>
    <dgm:pt modelId="{CCB17B48-1E51-4A9C-9DBE-FE988E47451E}">
      <dgm:prSet phldrT="[텍스트]" custT="1"/>
      <dgm:spPr/>
      <dgm:t>
        <a:bodyPr/>
        <a:lstStyle/>
        <a:p>
          <a:pPr latinLnBrk="1"/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상환 시뮬레이션</a:t>
          </a:r>
          <a:r>
            <a:rPr lang="en-US" altLang="ko-KR" sz="1200" b="1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baseline="0" dirty="0">
              <a:latin typeface="맑은 고딕" pitchFamily="50" charset="-127"/>
              <a:ea typeface="맑은 고딕" pitchFamily="50" charset="-127"/>
            </a:rPr>
            <a:t> 버튼 클릭하여 예상 상환스케줄 계산가능</a:t>
          </a:r>
        </a:p>
      </dgm:t>
    </dgm:pt>
    <dgm:pt modelId="{369579EE-1ECC-467F-B45E-53B6981D1889}" type="parTrans" cxnId="{2CF9691F-260C-4764-9E27-DC4CD7CDE43D}">
      <dgm:prSet/>
      <dgm:spPr/>
      <dgm:t>
        <a:bodyPr/>
        <a:lstStyle/>
        <a:p>
          <a:pPr latinLnBrk="1"/>
          <a:endParaRPr lang="ko-KR" altLang="en-US"/>
        </a:p>
      </dgm:t>
    </dgm:pt>
    <dgm:pt modelId="{69B56464-99BE-43BE-BA5D-CDBA0EDD48F1}" type="sibTrans" cxnId="{2CF9691F-260C-4764-9E27-DC4CD7CDE43D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ScaleY="114896" custLinFactNeighborX="-2934">
        <dgm:presLayoutVars>
          <dgm:bulletEnabled val="1"/>
        </dgm:presLayoutVars>
      </dgm:prSet>
      <dgm:spPr/>
    </dgm:pt>
  </dgm:ptLst>
  <dgm:cxnLst>
    <dgm:cxn modelId="{2CF9691F-260C-4764-9E27-DC4CD7CDE43D}" srcId="{F7004071-7C75-4CF3-B5D6-B2E685FC9369}" destId="{CCB17B48-1E51-4A9C-9DBE-FE988E47451E}" srcOrd="3" destOrd="0" parTransId="{369579EE-1ECC-467F-B45E-53B6981D1889}" sibTransId="{69B56464-99BE-43BE-BA5D-CDBA0EDD48F1}"/>
    <dgm:cxn modelId="{ED92692D-1579-4A94-BFA4-FADDF79437EE}" type="presOf" srcId="{E4FB1FFE-1EA5-4E6E-B390-932EE6342C64}" destId="{8A581D80-1F9A-4CCB-9C34-FA488F88C2D6}" srcOrd="0" destOrd="2" presId="urn:microsoft.com/office/officeart/2005/8/layout/vList5"/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62AAA370-AA7A-472C-BACF-742556C63148}" type="presOf" srcId="{218D5441-5851-4FC0-BB24-282C8165F00C}" destId="{C7C497F2-849B-4E5E-A88B-D0987A5872E4}" srcOrd="0" destOrd="0" presId="urn:microsoft.com/office/officeart/2005/8/layout/vList5"/>
    <dgm:cxn modelId="{05E13876-BFCE-4CC8-9A99-539BD2A264ED}" type="presOf" srcId="{F7004071-7C75-4CF3-B5D6-B2E685FC9369}" destId="{4C78533F-7AAD-4CB6-88BE-FD1AB616716C}" srcOrd="0" destOrd="0" presId="urn:microsoft.com/office/officeart/2005/8/layout/vList5"/>
    <dgm:cxn modelId="{473A698E-E4C6-4456-B0CB-2A4F2FE4D81B}" type="presOf" srcId="{1CAB4780-B29A-4F4B-A2AA-C3D79F8CAE5C}" destId="{8A581D80-1F9A-4CCB-9C34-FA488F88C2D6}" srcOrd="0" destOrd="1" presId="urn:microsoft.com/office/officeart/2005/8/layout/vList5"/>
    <dgm:cxn modelId="{EFD676A7-8C4B-46C6-850F-112C7066B83B}" type="presOf" srcId="{CCB17B48-1E51-4A9C-9DBE-FE988E47451E}" destId="{8A581D80-1F9A-4CCB-9C34-FA488F88C2D6}" srcOrd="0" destOrd="3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A9CA37CC-7435-4F31-ABA8-4681F402D972}" srcId="{F7004071-7C75-4CF3-B5D6-B2E685FC9369}" destId="{1CAB4780-B29A-4F4B-A2AA-C3D79F8CAE5C}" srcOrd="1" destOrd="0" parTransId="{060FBEBD-3092-49FE-B97F-0D85035381FA}" sibTransId="{311D9297-C3AC-434A-8180-B9714056F26A}"/>
    <dgm:cxn modelId="{A72677EB-B7B0-4F46-8A87-AAA1E0B3D15A}" type="presOf" srcId="{7F501EE4-566E-4596-9A82-27D1BB93A75B}" destId="{8A581D80-1F9A-4CCB-9C34-FA488F88C2D6}" srcOrd="0" destOrd="0" presId="urn:microsoft.com/office/officeart/2005/8/layout/vList5"/>
    <dgm:cxn modelId="{66A181F4-87F0-49DA-89DE-C71BAC44F9CE}" srcId="{F7004071-7C75-4CF3-B5D6-B2E685FC9369}" destId="{E4FB1FFE-1EA5-4E6E-B390-932EE6342C64}" srcOrd="2" destOrd="0" parTransId="{E286F0CA-10E3-4BEC-AD7E-17AC607B166A}" sibTransId="{675374C5-49C4-4052-9213-CF6E80757E8A}"/>
    <dgm:cxn modelId="{74A94C03-BAC4-4007-AAE5-DC18AD41506E}" type="presParOf" srcId="{C7C497F2-849B-4E5E-A88B-D0987A5872E4}" destId="{2228270F-0C79-4BDC-9BF7-E4A7C3B5BCD3}" srcOrd="0" destOrd="0" presId="urn:microsoft.com/office/officeart/2005/8/layout/vList5"/>
    <dgm:cxn modelId="{486495E6-1283-4BA7-82D5-C0E2C0F867D4}" type="presParOf" srcId="{2228270F-0C79-4BDC-9BF7-E4A7C3B5BCD3}" destId="{4C78533F-7AAD-4CB6-88BE-FD1AB616716C}" srcOrd="0" destOrd="0" presId="urn:microsoft.com/office/officeart/2005/8/layout/vList5"/>
    <dgm:cxn modelId="{D2E614A8-6BD7-4000-9C93-191DA38BD637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8D5441-5851-4FC0-BB24-282C8165F0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7004071-7C75-4CF3-B5D6-B2E685FC9369}">
      <dgm:prSet phldrT="[텍스트]" custT="1"/>
      <dgm:spPr/>
      <dgm:t>
        <a:bodyPr/>
        <a:lstStyle/>
        <a:p>
          <a:pPr latinLnBrk="1"/>
          <a:r>
            <a:rPr lang="en-US" altLang="ko-K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gm:t>
    </dgm:pt>
    <dgm:pt modelId="{D3A0D750-2696-420B-A7CD-B64DF37AF855}" type="par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8B4C4424-84EE-4AFD-84AB-F20CEFB05FEF}" type="sibTrans" cxnId="{AB025A6A-B357-4B9D-899F-3637D433A4BB}">
      <dgm:prSet/>
      <dgm:spPr/>
      <dgm:t>
        <a:bodyPr/>
        <a:lstStyle/>
        <a:p>
          <a:pPr latinLnBrk="1"/>
          <a:endParaRPr lang="ko-KR" altLang="en-US"/>
        </a:p>
      </dgm:t>
    </dgm:pt>
    <dgm:pt modelId="{7F501EE4-566E-4596-9A82-27D1BB93A75B}">
      <dgm:prSet phldrT="[텍스트]" custT="1"/>
      <dgm:spPr/>
      <dgm:t>
        <a:bodyPr lIns="144000"/>
        <a:lstStyle/>
        <a:p>
          <a:pPr latinLnBrk="1" hangingPunct="0"/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학자금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학습비</a:t>
          </a:r>
          <a:r>
            <a:rPr lang="en-US" altLang="ko-KR" sz="1200" b="1" baseline="0"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baseline="0">
              <a:latin typeface="맑은 고딕" pitchFamily="50" charset="-127"/>
              <a:ea typeface="맑은 고딕" pitchFamily="50" charset="-127"/>
            </a:rPr>
            <a:t>대출 상환 동의서 확인 후 전자서명 동의</a:t>
          </a:r>
          <a:endParaRPr lang="ko-KR" altLang="en-US" sz="1200" b="1" baseline="0" dirty="0">
            <a:latin typeface="맑은 고딕" pitchFamily="50" charset="-127"/>
            <a:ea typeface="맑은 고딕" pitchFamily="50" charset="-127"/>
          </a:endParaRPr>
        </a:p>
      </dgm:t>
    </dgm:pt>
    <dgm:pt modelId="{31464D70-B4D2-4E1E-9215-A06B0B96BA0A}" type="par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F834C377-164E-4FB6-98D9-051F6EC89788}" type="sibTrans" cxnId="{7E3445B3-4083-49A9-9976-AA9B39416FBB}">
      <dgm:prSet/>
      <dgm:spPr/>
      <dgm:t>
        <a:bodyPr/>
        <a:lstStyle/>
        <a:p>
          <a:pPr latinLnBrk="1"/>
          <a:endParaRPr lang="ko-KR" altLang="en-US"/>
        </a:p>
      </dgm:t>
    </dgm:pt>
    <dgm:pt modelId="{C7C497F2-849B-4E5E-A88B-D0987A5872E4}" type="pres">
      <dgm:prSet presAssocID="{218D5441-5851-4FC0-BB24-282C8165F00C}" presName="Name0" presStyleCnt="0">
        <dgm:presLayoutVars>
          <dgm:dir/>
          <dgm:animLvl val="lvl"/>
          <dgm:resizeHandles val="exact"/>
        </dgm:presLayoutVars>
      </dgm:prSet>
      <dgm:spPr/>
    </dgm:pt>
    <dgm:pt modelId="{2228270F-0C79-4BDC-9BF7-E4A7C3B5BCD3}" type="pres">
      <dgm:prSet presAssocID="{F7004071-7C75-4CF3-B5D6-B2E685FC9369}" presName="linNode" presStyleCnt="0"/>
      <dgm:spPr/>
    </dgm:pt>
    <dgm:pt modelId="{4C78533F-7AAD-4CB6-88BE-FD1AB616716C}" type="pres">
      <dgm:prSet presAssocID="{F7004071-7C75-4CF3-B5D6-B2E685FC9369}" presName="parentText" presStyleLbl="node1" presStyleIdx="0" presStyleCnt="1" custScaleX="27195" custScaleY="88348" custLinFactNeighborX="-1959">
        <dgm:presLayoutVars>
          <dgm:chMax val="1"/>
          <dgm:bulletEnabled val="1"/>
        </dgm:presLayoutVars>
      </dgm:prSet>
      <dgm:spPr/>
    </dgm:pt>
    <dgm:pt modelId="{8A581D80-1F9A-4CCB-9C34-FA488F88C2D6}" type="pres">
      <dgm:prSet presAssocID="{F7004071-7C75-4CF3-B5D6-B2E685FC9369}" presName="descendantText" presStyleLbl="alignAccFollowNode1" presStyleIdx="0" presStyleCnt="1" custScaleX="181705" custLinFactNeighborX="-2934">
        <dgm:presLayoutVars>
          <dgm:bulletEnabled val="1"/>
        </dgm:presLayoutVars>
      </dgm:prSet>
      <dgm:spPr/>
    </dgm:pt>
  </dgm:ptLst>
  <dgm:cxnLst>
    <dgm:cxn modelId="{AB025A6A-B357-4B9D-899F-3637D433A4BB}" srcId="{218D5441-5851-4FC0-BB24-282C8165F00C}" destId="{F7004071-7C75-4CF3-B5D6-B2E685FC9369}" srcOrd="0" destOrd="0" parTransId="{D3A0D750-2696-420B-A7CD-B64DF37AF855}" sibTransId="{8B4C4424-84EE-4AFD-84AB-F20CEFB05FEF}"/>
    <dgm:cxn modelId="{89874C74-2EF7-4052-9213-62A997731DBB}" type="presOf" srcId="{7F501EE4-566E-4596-9A82-27D1BB93A75B}" destId="{8A581D80-1F9A-4CCB-9C34-FA488F88C2D6}" srcOrd="0" destOrd="0" presId="urn:microsoft.com/office/officeart/2005/8/layout/vList5"/>
    <dgm:cxn modelId="{7E3445B3-4083-49A9-9976-AA9B39416FBB}" srcId="{F7004071-7C75-4CF3-B5D6-B2E685FC9369}" destId="{7F501EE4-566E-4596-9A82-27D1BB93A75B}" srcOrd="0" destOrd="0" parTransId="{31464D70-B4D2-4E1E-9215-A06B0B96BA0A}" sibTransId="{F834C377-164E-4FB6-98D9-051F6EC89788}"/>
    <dgm:cxn modelId="{0B304BE1-3F90-4E71-9E45-8CFA4FE9D780}" type="presOf" srcId="{218D5441-5851-4FC0-BB24-282C8165F00C}" destId="{C7C497F2-849B-4E5E-A88B-D0987A5872E4}" srcOrd="0" destOrd="0" presId="urn:microsoft.com/office/officeart/2005/8/layout/vList5"/>
    <dgm:cxn modelId="{004805E8-5697-4787-9029-A552C21ADF71}" type="presOf" srcId="{F7004071-7C75-4CF3-B5D6-B2E685FC9369}" destId="{4C78533F-7AAD-4CB6-88BE-FD1AB616716C}" srcOrd="0" destOrd="0" presId="urn:microsoft.com/office/officeart/2005/8/layout/vList5"/>
    <dgm:cxn modelId="{5FE7F1F3-8BA9-4E3F-9F1F-DE06A3316A7D}" type="presParOf" srcId="{C7C497F2-849B-4E5E-A88B-D0987A5872E4}" destId="{2228270F-0C79-4BDC-9BF7-E4A7C3B5BCD3}" srcOrd="0" destOrd="0" presId="urn:microsoft.com/office/officeart/2005/8/layout/vList5"/>
    <dgm:cxn modelId="{A1299479-7BC8-4F7A-98E2-D9BD158841DF}" type="presParOf" srcId="{2228270F-0C79-4BDC-9BF7-E4A7C3B5BCD3}" destId="{4C78533F-7AAD-4CB6-88BE-FD1AB616716C}" srcOrd="0" destOrd="0" presId="urn:microsoft.com/office/officeart/2005/8/layout/vList5"/>
    <dgm:cxn modelId="{8474A3E4-B6CB-4795-8CC1-AE0AE1EFFDCF}" type="presParOf" srcId="{2228270F-0C79-4BDC-9BF7-E4A7C3B5BCD3}" destId="{8A581D80-1F9A-4CCB-9C34-FA488F88C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793" y="-2211497"/>
          <a:ext cx="1249715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한국장학재단 홈페이지 접속 </a:t>
          </a:r>
          <a:r>
            <a:rPr lang="en-US" altLang="en-US" sz="1200" b="1" u="none" kern="1200" dirty="0">
              <a:latin typeface="맑은 고딕" pitchFamily="50" charset="-127"/>
              <a:ea typeface="맑은 고딕" pitchFamily="50" charset="-127"/>
            </a:rPr>
            <a:t>: http://www.kosaf.go.kr</a:t>
          </a:r>
          <a:endParaRPr lang="ko-KR" altLang="en-US" sz="1200" b="1" u="none" kern="120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기존 이용자일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경우 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로그인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신규 이용자일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경우 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서비스이용자 등록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학자금대출 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실행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지급신청</a:t>
          </a:r>
          <a:r>
            <a:rPr lang="en-US" altLang="ko-KR" sz="1200" b="1" u="none" kern="1200" dirty="0"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에 </a:t>
          </a: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앞서</a:t>
          </a:r>
          <a:r>
            <a:rPr lang="ko-KR" altLang="en-US" sz="1200" b="1" u="none" kern="120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 본인 전자서명수단 </a:t>
          </a:r>
          <a:r>
            <a:rPr lang="ko-KR" altLang="en-US" sz="1200" b="1" u="none" kern="1200" dirty="0">
              <a:solidFill>
                <a:srgbClr val="FF0000"/>
              </a:solidFill>
              <a:effectLst/>
              <a:latin typeface="맑은 고딕" pitchFamily="50" charset="-127"/>
              <a:ea typeface="맑은 고딕" pitchFamily="50" charset="-127"/>
            </a:rPr>
            <a:t>준비</a:t>
          </a:r>
          <a:r>
            <a:rPr lang="ko-KR" altLang="en-US" sz="1200" b="1" u="none" kern="1200" dirty="0">
              <a:latin typeface="맑은 고딕" pitchFamily="50" charset="-127"/>
              <a:ea typeface="맑은 고딕" pitchFamily="50" charset="-127"/>
            </a:rPr>
            <a:t> 필수</a:t>
          </a:r>
        </a:p>
      </dsp:txBody>
      <dsp:txXfrm rot="-5400000">
        <a:off x="450318" y="217984"/>
        <a:ext cx="5925660" cy="1127703"/>
      </dsp:txXfrm>
    </dsp:sp>
    <dsp:sp modelId="{4C78533F-7AAD-4CB6-88BE-FD1AB616716C}">
      <dsp:nvSpPr>
        <dsp:cNvPr id="0" name=""/>
        <dsp:cNvSpPr/>
      </dsp:nvSpPr>
      <dsp:spPr>
        <a:xfrm>
          <a:off x="0" y="91774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7"/>
        <a:ext cx="454793" cy="13309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26127" y="-2204125"/>
          <a:ext cx="1249714" cy="59719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 1~3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단계에서 입력했던 내용 최종 확인</a:t>
          </a: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대출금은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수납원장에 등록된 기관 입금계좌로 입금</a:t>
          </a:r>
          <a:b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 *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기등록자 </a:t>
          </a:r>
          <a:r>
            <a:rPr lang="ko-KR" altLang="en-US" sz="1200" b="1" kern="120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대출의 경우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학습자가 실행 시 입력한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개인계좌로 지급</a:t>
          </a: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 대출 거래 약정 동의단계 진행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다음 페이지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65024" y="217984"/>
        <a:ext cx="5910914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18397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5306" y="117079"/>
        <a:ext cx="467785" cy="13295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794" y="-2211498"/>
          <a:ext cx="1249714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대출 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거래 약정 항목에서 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내용확인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선택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약정서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약관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핵심설명서 </a:t>
          </a:r>
          <a:b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</a:b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err="1">
              <a:latin typeface="맑은 고딕" pitchFamily="50" charset="-127"/>
              <a:ea typeface="맑은 고딕" pitchFamily="50" charset="-127"/>
            </a:rPr>
            <a:t>팝업창으로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나타남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내용 꼼꼼히 확인 후 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대출금 지급실행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버튼 클릭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대출금 지급실행</a:t>
          </a:r>
          <a:r>
            <a:rPr lang="en-US" altLang="ko-KR" sz="1200" b="1" kern="1200" spc="0" baseline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버튼 선택 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전자서명수단으로 동의</a:t>
          </a: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본인 전자서명수단 없을 경우 대출실행 불가하므로 주의</a:t>
          </a:r>
        </a:p>
      </dsp:txBody>
      <dsp:txXfrm rot="-5400000">
        <a:off x="450318" y="217984"/>
        <a:ext cx="5925660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6"/>
        <a:ext cx="454793" cy="13309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24945" y="-2211067"/>
          <a:ext cx="1250936" cy="598580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대출금 지급내역 확인 가능</a:t>
          </a:r>
          <a:b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-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 상환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대출내역</a:t>
          </a:r>
          <a:b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- (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홈페이지 오른쪽 상단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마이페이지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 내역</a:t>
          </a:r>
        </a:p>
      </dsp:txBody>
      <dsp:txXfrm rot="-5400000">
        <a:off x="457511" y="217433"/>
        <a:ext cx="5924739" cy="1128804"/>
      </dsp:txXfrm>
    </dsp:sp>
    <dsp:sp modelId="{4C78533F-7AAD-4CB6-88BE-FD1AB616716C}">
      <dsp:nvSpPr>
        <dsp:cNvPr id="0" name=""/>
        <dsp:cNvSpPr/>
      </dsp:nvSpPr>
      <dsp:spPr>
        <a:xfrm>
          <a:off x="0" y="91099"/>
          <a:ext cx="503996" cy="13814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5702"/>
        <a:ext cx="454790" cy="13322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794" y="-2211498"/>
          <a:ext cx="1249714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학자금대출 실행 및 상환 안내서 확인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기존 보유한 학자금 대출내역 확인</a:t>
          </a:r>
          <a:b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-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 상환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대출내역</a:t>
          </a:r>
          <a:b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- (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홈페이지 오른쪽 상단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)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마이페이지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학자금대출 내역</a:t>
          </a:r>
        </a:p>
      </dsp:txBody>
      <dsp:txXfrm rot="-5400000">
        <a:off x="450318" y="217984"/>
        <a:ext cx="5925660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6"/>
        <a:ext cx="454793" cy="1330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787335" y="-2211498"/>
          <a:ext cx="1312632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u="none" kern="120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학자금대출 탭 </a:t>
          </a:r>
          <a:r>
            <a:rPr lang="en-US" altLang="ko-KR" sz="1200" b="1" kern="1200" spc="-10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학점은행제 학습자 학자금대출 실행</a:t>
          </a:r>
          <a:r>
            <a:rPr lang="en-US" altLang="ko-KR" sz="1200" b="1" kern="1200" spc="-1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spc="-1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에서 대출 신청 및</a:t>
          </a:r>
          <a:endParaRPr lang="ko-KR" altLang="en-US" sz="1200" b="1" u="none" kern="1200" dirty="0">
            <a:highlight>
              <a:srgbClr val="FFFF00"/>
            </a:highlight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  심사 현황 확인</a:t>
          </a:r>
          <a:endParaRPr lang="ko-KR" altLang="en-US" sz="1200" b="1" u="none" kern="1200" dirty="0">
            <a:highlight>
              <a:srgbClr val="FFFF00"/>
            </a:highlight>
            <a:latin typeface="맑은 고딕" pitchFamily="50" charset="-127"/>
            <a:ea typeface="맑은 고딕" pitchFamily="50" charset="-127"/>
          </a:endParaRPr>
        </a:p>
      </dsp:txBody>
      <dsp:txXfrm rot="-5400000">
        <a:off x="450319" y="189595"/>
        <a:ext cx="5922589" cy="1184478"/>
      </dsp:txXfrm>
    </dsp:sp>
    <dsp:sp modelId="{4C78533F-7AAD-4CB6-88BE-FD1AB616716C}">
      <dsp:nvSpPr>
        <dsp:cNvPr id="0" name=""/>
        <dsp:cNvSpPr/>
      </dsp:nvSpPr>
      <dsp:spPr>
        <a:xfrm>
          <a:off x="0" y="91099"/>
          <a:ext cx="503999" cy="13814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5702"/>
        <a:ext cx="454793" cy="1332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650170" y="-2199850"/>
          <a:ext cx="1586962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180" baseline="0">
              <a:latin typeface="맑은 고딕" pitchFamily="50" charset="-127"/>
              <a:ea typeface="맑은 고딕" pitchFamily="50" charset="-127"/>
            </a:rPr>
            <a:t>학자금대출 탭 </a:t>
          </a:r>
          <a:r>
            <a:rPr lang="en-US" altLang="ko-KR" sz="1200" b="1" kern="1200" spc="-18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180" baseline="0">
              <a:latin typeface="맑은 고딕" pitchFamily="50" charset="-127"/>
              <a:ea typeface="맑은 고딕" pitchFamily="50" charset="-127"/>
            </a:rPr>
            <a:t>학점은행제 학습자 학자금대출 실행</a:t>
          </a:r>
          <a:r>
            <a:rPr lang="en-US" altLang="ko-KR" sz="1200" b="1" kern="1200" spc="-18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spc="-18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spc="-18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spc="-180" baseline="0">
              <a:latin typeface="맑은 고딕" pitchFamily="50" charset="-127"/>
              <a:ea typeface="맑은 고딕" pitchFamily="50" charset="-127"/>
            </a:rPr>
            <a:t>에서 대출 신청 및 심사 현황 확인</a:t>
          </a:r>
          <a:endParaRPr lang="ko-KR" altLang="en-US" sz="1200" b="1" u="none" kern="1200" spc="-180" baseline="0" dirty="0">
            <a:solidFill>
              <a:srgbClr val="FF0000"/>
            </a:solidFill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대출승인</a:t>
          </a:r>
          <a:r>
            <a:rPr lang="en-US" altLang="ko-KR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등록금 실행</a:t>
          </a:r>
          <a:r>
            <a:rPr lang="en-US" altLang="ko-KR" sz="1200" b="1" kern="1200" spc="-100" baseline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클릭하여 유의사항 확인 후 실행 단계 진입</a:t>
          </a:r>
          <a:endParaRPr lang="ko-KR" altLang="en-US" sz="1200" b="1" kern="1200" spc="-1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대학심사중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 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심사중 사유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] 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클릭하여 사유 확인</a:t>
          </a:r>
          <a:endParaRPr lang="ko-KR" altLang="en-US" sz="1200" b="1" kern="1200" spc="-1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심사상태 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인 경우 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거절사유상세</a:t>
          </a:r>
          <a:r>
            <a:rPr lang="en-US" altLang="ko-KR" sz="1200" b="1" kern="1200" spc="-100" baseline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kern="1200" spc="-100" baseline="0">
              <a:latin typeface="맑은 고딕" pitchFamily="50" charset="-127"/>
              <a:ea typeface="맑은 고딕" pitchFamily="50" charset="-127"/>
            </a:rPr>
            <a:t> 클릭하여 사유 확인 </a:t>
          </a:r>
          <a:endParaRPr lang="ko-KR" altLang="en-US" sz="1200" b="1" kern="1200" spc="-1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50319" y="77470"/>
        <a:ext cx="5909197" cy="1432024"/>
      </dsp:txXfrm>
    </dsp:sp>
    <dsp:sp modelId="{4C78533F-7AAD-4CB6-88BE-FD1AB616716C}">
      <dsp:nvSpPr>
        <dsp:cNvPr id="0" name=""/>
        <dsp:cNvSpPr/>
      </dsp:nvSpPr>
      <dsp:spPr>
        <a:xfrm>
          <a:off x="0" y="42629"/>
          <a:ext cx="503999" cy="15017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67232"/>
        <a:ext cx="454793" cy="1452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38481" y="-2211898"/>
          <a:ext cx="1249714" cy="598746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홈페이지 </a:t>
          </a: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학점은행제 학습자 학자금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대출실행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신청현황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)’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 화면에서 </a:t>
          </a:r>
          <a:b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</a:b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[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등록금실행</a:t>
          </a:r>
          <a:r>
            <a:rPr lang="en-US" altLang="ko-KR" sz="1200" b="1" kern="1200" spc="-60" baseline="0" dirty="0">
              <a:latin typeface="맑은 고딕" pitchFamily="50" charset="-127"/>
              <a:ea typeface="맑은 고딕" pitchFamily="50" charset="-127"/>
            </a:rPr>
            <a:t>]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 버튼 클릭 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시</a:t>
          </a:r>
          <a:r>
            <a:rPr lang="en-US" altLang="ko-KR" sz="1200" b="1" kern="1200" spc="-60" baseline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-60" baseline="0">
              <a:latin typeface="맑은 고딕" pitchFamily="50" charset="-127"/>
              <a:ea typeface="맑은 고딕" pitchFamily="50" charset="-127"/>
            </a:rPr>
            <a:t>대출 실행 페이지로 </a:t>
          </a:r>
          <a:r>
            <a:rPr lang="ko-KR" altLang="en-US" sz="1200" b="1" kern="1200" spc="-60" baseline="0" dirty="0">
              <a:latin typeface="맑은 고딕" pitchFamily="50" charset="-127"/>
              <a:ea typeface="맑은 고딕" pitchFamily="50" charset="-127"/>
            </a:rPr>
            <a:t>연결됨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대출 신청 시 입력한 정보 확인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개인정보는 마이페이지에서 수정 가능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학자금대출 실행할 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소속기관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재확인</a:t>
          </a:r>
        </a:p>
      </dsp:txBody>
      <dsp:txXfrm rot="-5400000">
        <a:off x="469605" y="217984"/>
        <a:ext cx="5926461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6"/>
        <a:ext cx="454793" cy="1330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534" y="-2211498"/>
          <a:ext cx="1249714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대출조건 입력</a:t>
          </a:r>
          <a:r>
            <a:rPr lang="en-US" altLang="ko-KR" sz="1200" b="1" kern="1200" spc="-6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계좌정보</a:t>
          </a:r>
          <a:r>
            <a:rPr lang="en-US" altLang="ko-KR" sz="1200" b="1" kern="1200" spc="-6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본인 명의 입출금 계좌 등록</a:t>
          </a:r>
          <a:r>
            <a:rPr lang="en-US" altLang="ko-KR" sz="1200" b="1" kern="1200" spc="-60">
              <a:latin typeface="맑은 고딕" pitchFamily="50" charset="-127"/>
              <a:ea typeface="맑은 고딕" pitchFamily="50" charset="-127"/>
            </a:rPr>
            <a:t>), </a:t>
          </a: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학습비 대출금액 설정 가능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자동이체계좌 등록 필요 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이자 및 원리금 상환용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등록된 계좌가 없는 경우 신규계좌등록 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>
              <a:latin typeface="맑은 고딕" pitchFamily="50" charset="-127"/>
              <a:ea typeface="맑은 고딕" pitchFamily="50" charset="-127"/>
            </a:rPr>
            <a:t>기존에 등록된 계좌 사용 시 계좌 선택 후 수취계좌조회 필수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50058" y="217984"/>
        <a:ext cx="5925660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6"/>
        <a:ext cx="454793" cy="1330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794" y="-2211498"/>
          <a:ext cx="1249714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신규계좌 등록 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 err="1">
              <a:latin typeface="맑은 고딕" pitchFamily="50" charset="-127"/>
              <a:ea typeface="맑은 고딕" pitchFamily="50" charset="-127"/>
            </a:rPr>
            <a:t>팝업창에서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 정보 입력 후 수취계좌조회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수취계좌조회 실패 시</a:t>
          </a:r>
          <a:r>
            <a:rPr lang="en-US" altLang="ko-KR" sz="12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200" b="1" kern="1200" spc="0" baseline="0" dirty="0">
              <a:latin typeface="맑은 고딕" pitchFamily="50" charset="-127"/>
              <a:ea typeface="맑은 고딕" pitchFamily="50" charset="-127"/>
            </a:rPr>
            <a:t>다음단계 진행 불가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신규등록 에러 시 우회경로 이용가능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학자금대출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 dirty="0" err="1">
              <a:latin typeface="맑은 고딕" pitchFamily="50" charset="-127"/>
              <a:ea typeface="맑은 고딕" pitchFamily="50" charset="-127"/>
            </a:rPr>
            <a:t>학자금뱅킹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학자금대출 상환지원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대출원리금 자동이체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&gt;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자동이체계좌등록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spc="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50318" y="217984"/>
        <a:ext cx="5925660" cy="1127702"/>
      </dsp:txXfrm>
    </dsp:sp>
    <dsp:sp modelId="{4C78533F-7AAD-4CB6-88BE-FD1AB616716C}">
      <dsp:nvSpPr>
        <dsp:cNvPr id="0" name=""/>
        <dsp:cNvSpPr/>
      </dsp:nvSpPr>
      <dsp:spPr>
        <a:xfrm>
          <a:off x="0" y="91773"/>
          <a:ext cx="503999" cy="1380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6376"/>
        <a:ext cx="454793" cy="1330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660406" y="-2204533"/>
          <a:ext cx="1570223" cy="59792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57150" lvl="1" indent="-57150" algn="l" defTabSz="48895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b="1" kern="1200" baseline="0" dirty="0">
              <a:latin typeface="맑은 고딕" pitchFamily="50" charset="-127"/>
              <a:ea typeface="맑은 고딕" pitchFamily="50" charset="-127"/>
            </a:rPr>
            <a:t> 학점은행제 기관에서 업로드 한 수납원장</a:t>
          </a:r>
          <a:r>
            <a:rPr lang="en-US" altLang="ko-KR" sz="1100" b="1" kern="120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kern="1200" baseline="0" dirty="0">
              <a:latin typeface="맑은 고딕" pitchFamily="50" charset="-127"/>
              <a:ea typeface="맑은 고딕" pitchFamily="50" charset="-127"/>
            </a:rPr>
            <a:t>정보로 구성</a:t>
          </a:r>
        </a:p>
        <a:p>
          <a:pPr marL="57150" lvl="1" indent="-57150" algn="l" defTabSz="48895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kern="1200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 합계 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= 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필수경비 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+ 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선택경비 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100" b="1" kern="1200" spc="0" baseline="0">
              <a:latin typeface="맑은 고딕" pitchFamily="50" charset="-127"/>
              <a:ea typeface="맑은 고딕" pitchFamily="50" charset="-127"/>
            </a:rPr>
            <a:t>선택경비는 학습자가 대출 여부 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선택 가능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1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8895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kern="1200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 대출금액 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= </a:t>
          </a:r>
          <a:r>
            <a:rPr lang="ko-KR" altLang="en-US" sz="1100" b="1" kern="1200" spc="0" baseline="0" dirty="0" err="1">
              <a:latin typeface="맑은 고딕" pitchFamily="50" charset="-127"/>
              <a:ea typeface="맑은 고딕" pitchFamily="50" charset="-127"/>
            </a:rPr>
            <a:t>학습비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 합계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타기관학자금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장학금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예치금</a:t>
          </a:r>
          <a:r>
            <a:rPr lang="en-US" altLang="ko-KR" sz="1100" b="1" kern="1200" spc="0" baseline="0" dirty="0">
              <a:latin typeface="맑은 고딕" pitchFamily="50" charset="-127"/>
              <a:ea typeface="맑은 고딕" pitchFamily="50" charset="-127"/>
            </a:rPr>
            <a:t>-</a:t>
          </a:r>
          <a:r>
            <a:rPr lang="ko-KR" altLang="en-US" sz="1100" b="1" kern="1200" spc="0" baseline="0" dirty="0">
              <a:latin typeface="맑은 고딕" pitchFamily="50" charset="-127"/>
              <a:ea typeface="맑은 고딕" pitchFamily="50" charset="-127"/>
            </a:rPr>
            <a:t>본인납부금액</a:t>
          </a:r>
        </a:p>
        <a:p>
          <a:pPr marL="57150" lvl="1" indent="-57150" algn="l" defTabSz="48895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b="1" kern="1200" baseline="0" dirty="0">
              <a:latin typeface="맑은 고딕" pitchFamily="50" charset="-127"/>
              <a:ea typeface="맑은 고딕" pitchFamily="50" charset="-127"/>
            </a:rPr>
            <a:t> 본인납부금액 입력 시 본인 입출금계좌에서 해당 금액 출금하여 대출금액과 합한</a:t>
          </a:r>
          <a:br>
            <a:rPr lang="en-US" altLang="ko-KR" sz="1100" b="1" kern="1200" baseline="0" dirty="0">
              <a:latin typeface="맑은 고딕" pitchFamily="50" charset="-127"/>
              <a:ea typeface="맑은 고딕" pitchFamily="50" charset="-127"/>
            </a:rPr>
          </a:br>
          <a:r>
            <a:rPr lang="en-US" altLang="ko-KR" sz="1100" b="1" kern="1200" baseline="0" dirty="0">
              <a:latin typeface="맑은 고딕" pitchFamily="50" charset="-127"/>
              <a:ea typeface="맑은 고딕" pitchFamily="50" charset="-127"/>
            </a:rPr>
            <a:t> </a:t>
          </a:r>
          <a:r>
            <a:rPr lang="ko-KR" altLang="en-US" sz="1100" b="1" kern="1200" baseline="0" dirty="0">
              <a:latin typeface="맑은 고딕" pitchFamily="50" charset="-127"/>
              <a:ea typeface="맑은 고딕" pitchFamily="50" charset="-127"/>
            </a:rPr>
            <a:t>금액을 기관으로 입금 </a:t>
          </a:r>
          <a:r>
            <a:rPr lang="en-US" altLang="ko-KR" sz="11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100" b="1" kern="1200" baseline="0" dirty="0">
              <a:latin typeface="맑은 고딕" pitchFamily="50" charset="-127"/>
              <a:ea typeface="맑은 고딕" pitchFamily="50" charset="-127"/>
            </a:rPr>
            <a:t>입출금계좌 잔고 부족 시 실행오류 발생</a:t>
          </a:r>
          <a:r>
            <a:rPr lang="en-US" altLang="ko-KR" sz="1100" b="1" kern="120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100" b="1" kern="1200" spc="0" baseline="0" dirty="0">
            <a:latin typeface="맑은 고딕" pitchFamily="50" charset="-127"/>
            <a:ea typeface="맑은 고딕" pitchFamily="50" charset="-127"/>
          </a:endParaRPr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100" b="1" u="sng" kern="1200" baseline="0" dirty="0">
              <a:latin typeface="맑은 고딕" pitchFamily="50" charset="-127"/>
              <a:ea typeface="맑은 고딕" pitchFamily="50" charset="-127"/>
            </a:rPr>
            <a:t> 최소 대출 금액 </a:t>
          </a:r>
          <a:r>
            <a:rPr lang="en-US" altLang="ko-KR" sz="1100" b="1" u="sng" kern="1200" baseline="0" dirty="0">
              <a:latin typeface="맑은 고딕" pitchFamily="50" charset="-127"/>
              <a:ea typeface="맑은 고딕" pitchFamily="50" charset="-127"/>
            </a:rPr>
            <a:t>: 10</a:t>
          </a:r>
          <a:r>
            <a:rPr lang="ko-KR" altLang="en-US" sz="1100" b="1" u="sng" kern="1200" baseline="0" dirty="0">
              <a:latin typeface="맑은 고딕" pitchFamily="50" charset="-127"/>
              <a:ea typeface="맑은 고딕" pitchFamily="50" charset="-127"/>
            </a:rPr>
            <a:t>만원 이상</a:t>
          </a:r>
        </a:p>
      </dsp:txBody>
      <dsp:txXfrm rot="-5400000">
        <a:off x="455871" y="76654"/>
        <a:ext cx="5902641" cy="1416919"/>
      </dsp:txXfrm>
    </dsp:sp>
    <dsp:sp modelId="{4C78533F-7AAD-4CB6-88BE-FD1AB616716C}">
      <dsp:nvSpPr>
        <dsp:cNvPr id="0" name=""/>
        <dsp:cNvSpPr/>
      </dsp:nvSpPr>
      <dsp:spPr>
        <a:xfrm>
          <a:off x="0" y="30367"/>
          <a:ext cx="507598" cy="1509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779" y="55146"/>
        <a:ext cx="458040" cy="14599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592355" y="-2067174"/>
          <a:ext cx="1702591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spc="-60">
              <a:latin typeface="맑은 고딕" pitchFamily="50" charset="-127"/>
              <a:ea typeface="맑은 고딕" pitchFamily="50" charset="-127"/>
            </a:rPr>
            <a:t>대출약정 </a:t>
          </a: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정보 선택 </a:t>
          </a:r>
          <a:r>
            <a:rPr lang="en-US" altLang="ko-KR" sz="1200" b="1" kern="1200" spc="-6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상환방법</a:t>
          </a:r>
          <a:r>
            <a:rPr lang="en-US" altLang="ko-KR" sz="1200" b="1" kern="1200" spc="-6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거치기간</a:t>
          </a:r>
          <a:r>
            <a:rPr lang="en-US" altLang="ko-KR" sz="1200" b="1" kern="1200" spc="-6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spc="-60" dirty="0">
              <a:latin typeface="맑은 고딕" pitchFamily="50" charset="-127"/>
              <a:ea typeface="맑은 고딕" pitchFamily="50" charset="-127"/>
            </a:rPr>
            <a:t>상환기간</a:t>
          </a:r>
          <a:r>
            <a:rPr lang="en-US" altLang="ko-KR" sz="1200" b="1" kern="1200" spc="-6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상환방법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원리금균등상환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,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원금균등상환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거치기간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이자 납입기간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), 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상환기간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원금 및 이자 납입기간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)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‘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상환 시뮬레이션</a:t>
          </a:r>
          <a:r>
            <a:rPr lang="en-US" altLang="ko-KR" sz="1200" b="1" kern="1200" baseline="0" dirty="0">
              <a:latin typeface="맑은 고딕" pitchFamily="50" charset="-127"/>
              <a:ea typeface="맑은 고딕" pitchFamily="50" charset="-127"/>
            </a:rPr>
            <a:t>’</a:t>
          </a:r>
          <a:r>
            <a:rPr lang="ko-KR" altLang="en-US" sz="1200" b="1" kern="1200" baseline="0" dirty="0">
              <a:latin typeface="맑은 고딕" pitchFamily="50" charset="-127"/>
              <a:ea typeface="맑은 고딕" pitchFamily="50" charset="-127"/>
            </a:rPr>
            <a:t> 버튼 클릭하여 예상 상환스케줄 계산가능</a:t>
          </a:r>
        </a:p>
      </dsp:txBody>
      <dsp:txXfrm rot="-5400000">
        <a:off x="450318" y="157977"/>
        <a:ext cx="5903552" cy="1536363"/>
      </dsp:txXfrm>
    </dsp:sp>
    <dsp:sp modelId="{4C78533F-7AAD-4CB6-88BE-FD1AB616716C}">
      <dsp:nvSpPr>
        <dsp:cNvPr id="0" name=""/>
        <dsp:cNvSpPr/>
      </dsp:nvSpPr>
      <dsp:spPr>
        <a:xfrm>
          <a:off x="0" y="107916"/>
          <a:ext cx="503999" cy="16364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32519"/>
        <a:ext cx="454793" cy="1587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1D80-1F9A-4CCB-9C34-FA488F88C2D6}">
      <dsp:nvSpPr>
        <dsp:cNvPr id="0" name=""/>
        <dsp:cNvSpPr/>
      </dsp:nvSpPr>
      <dsp:spPr>
        <a:xfrm rot="5400000">
          <a:off x="2818183" y="-2211498"/>
          <a:ext cx="1250936" cy="59866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23825" rIns="247650" bIns="123825" numCol="1" spcCol="1270" anchor="ctr" anchorCtr="0">
          <a:noAutofit/>
        </a:bodyPr>
        <a:lstStyle/>
        <a:p>
          <a:pPr marL="114300" lvl="1" indent="-114300" algn="l" defTabSz="533400" latinLnBrk="1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학자금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(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학습비</a:t>
          </a:r>
          <a:r>
            <a:rPr lang="en-US" altLang="ko-KR" sz="1200" b="1" kern="1200" baseline="0">
              <a:latin typeface="맑은 고딕" pitchFamily="50" charset="-127"/>
              <a:ea typeface="맑은 고딕" pitchFamily="50" charset="-127"/>
            </a:rPr>
            <a:t>)</a:t>
          </a:r>
          <a:r>
            <a:rPr lang="ko-KR" altLang="en-US" sz="1200" b="1" kern="1200" baseline="0">
              <a:latin typeface="맑은 고딕" pitchFamily="50" charset="-127"/>
              <a:ea typeface="맑은 고딕" pitchFamily="50" charset="-127"/>
            </a:rPr>
            <a:t>대출 상환 동의서 확인 후 전자서명 동의</a:t>
          </a:r>
          <a:endParaRPr lang="ko-KR" altLang="en-US" sz="1200" b="1" kern="1200" baseline="0" dirty="0">
            <a:latin typeface="맑은 고딕" pitchFamily="50" charset="-127"/>
            <a:ea typeface="맑은 고딕" pitchFamily="50" charset="-127"/>
          </a:endParaRPr>
        </a:p>
      </dsp:txBody>
      <dsp:txXfrm rot="-5400000">
        <a:off x="450318" y="217433"/>
        <a:ext cx="5925600" cy="1128804"/>
      </dsp:txXfrm>
    </dsp:sp>
    <dsp:sp modelId="{4C78533F-7AAD-4CB6-88BE-FD1AB616716C}">
      <dsp:nvSpPr>
        <dsp:cNvPr id="0" name=""/>
        <dsp:cNvSpPr/>
      </dsp:nvSpPr>
      <dsp:spPr>
        <a:xfrm>
          <a:off x="0" y="91099"/>
          <a:ext cx="503999" cy="13814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rPr>
            <a:t>Tip</a:t>
          </a:r>
          <a:endParaRPr lang="ko-KR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동녘M" pitchFamily="18" charset="-127"/>
            <a:ea typeface="HY동녘M" pitchFamily="18" charset="-127"/>
          </a:endParaRPr>
        </a:p>
      </dsp:txBody>
      <dsp:txXfrm>
        <a:off x="24603" y="115702"/>
        <a:ext cx="454793" cy="133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829A6350-2B31-4A0F-8CF8-990B948BBDF2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67175" y="511175"/>
            <a:ext cx="18049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6" y="3233421"/>
            <a:ext cx="7951470" cy="3063240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6566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61"/>
            <a:ext cx="4307045" cy="34036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DFAC497D-097E-46F4-86FF-63DA07557A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3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09588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4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12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067175" y="511175"/>
            <a:ext cx="1804988" cy="2552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497D-097E-46F4-86FF-63DA07557AB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9587" y="2986059"/>
            <a:ext cx="5775326" cy="2060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19179" y="5446986"/>
            <a:ext cx="4756150" cy="24564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26016" y="384949"/>
            <a:ext cx="1528764" cy="82016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9728" y="384949"/>
            <a:ext cx="4473045" cy="82016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6719" y="6176802"/>
            <a:ext cx="5775326" cy="1909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6719" y="4074114"/>
            <a:ext cx="5775326" cy="21026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9725" y="2242876"/>
            <a:ext cx="3000905" cy="6343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53873" y="2242876"/>
            <a:ext cx="3000905" cy="6343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9729" y="2151651"/>
            <a:ext cx="3002084" cy="89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39729" y="3048350"/>
            <a:ext cx="3002084" cy="5538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51517" y="2151651"/>
            <a:ext cx="3003263" cy="89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51517" y="3048350"/>
            <a:ext cx="3003263" cy="55382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9732" y="382715"/>
            <a:ext cx="2235344" cy="16287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56466" y="382726"/>
            <a:ext cx="3798313" cy="82038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39732" y="2011466"/>
            <a:ext cx="2235344" cy="6575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776" y="6728622"/>
            <a:ext cx="4076700" cy="7943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31776" y="858881"/>
            <a:ext cx="4076700" cy="5767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776" y="7522977"/>
            <a:ext cx="4076700" cy="11281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39729" y="384937"/>
            <a:ext cx="6115050" cy="160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9729" y="2242876"/>
            <a:ext cx="6115050" cy="634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39727" y="8909195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B812-1B79-48A1-9071-8C5A666D84FA}" type="datetimeFigureOut">
              <a:rPr lang="ko-KR" altLang="en-US" smtClean="0"/>
              <a:pPr/>
              <a:t>2024-06-20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21460" y="8909195"/>
            <a:ext cx="2151593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69395" y="8909195"/>
            <a:ext cx="1585384" cy="511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7FEB-9D9A-4758-B6A3-0C9C9A309A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2.png"/><Relationship Id="rId4" Type="http://schemas.openxmlformats.org/officeDocument/2006/relationships/diagramData" Target="../diagrams/data9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0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5" Type="http://schemas.openxmlformats.org/officeDocument/2006/relationships/image" Target="../media/image12.png"/><Relationship Id="rId10" Type="http://schemas.microsoft.com/office/2007/relationships/diagramDrawing" Target="../diagrams/drawing1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9F1335E-9391-4A96-A66D-3599A72F7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"/>
            <a:ext cx="6794500" cy="9610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636" y="2573908"/>
            <a:ext cx="6947771" cy="2106365"/>
          </a:xfrm>
          <a:prstGeom prst="rect">
            <a:avLst/>
          </a:prstGeom>
          <a:noFill/>
        </p:spPr>
        <p:txBody>
          <a:bodyPr lIns="104795" tIns="52397" rIns="104795" bIns="52397">
            <a:spAutoFit/>
          </a:bodyPr>
          <a:lstStyle/>
          <a:p>
            <a:pPr algn="ctr">
              <a:defRPr/>
            </a:pPr>
            <a:r>
              <a:rPr lang="en-US" altLang="ko-K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2024</a:t>
            </a:r>
            <a:r>
              <a:rPr lang="ko-KR" altLang="en-US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학기</a:t>
            </a:r>
            <a:endParaRPr lang="en-US" altLang="ko-KR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endParaRPr lang="en-US" altLang="ko-KR" sz="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학점은행제 학습자 학자금대출 </a:t>
            </a:r>
            <a:endParaRPr lang="en-US" altLang="ko-KR" sz="3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실행매뉴얼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662" y="6246316"/>
            <a:ext cx="5425175" cy="1252607"/>
          </a:xfrm>
          <a:prstGeom prst="rect">
            <a:avLst/>
          </a:prstGeom>
          <a:noFill/>
        </p:spPr>
        <p:txBody>
          <a:bodyPr lIns="104795" tIns="52397" rIns="104795" bIns="52397">
            <a:spAutoFit/>
          </a:bodyPr>
          <a:lstStyle/>
          <a:p>
            <a:pPr algn="ctr">
              <a:defRPr/>
            </a:pP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한국장학재단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defRPr/>
            </a:pP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학자금대출부</a:t>
            </a:r>
            <a:endParaRPr lang="en-US" altLang="ko-K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1" y="5094188"/>
            <a:ext cx="4957818" cy="305872"/>
          </a:xfrm>
          <a:prstGeom prst="rect">
            <a:avLst/>
          </a:prstGeom>
          <a:noFill/>
        </p:spPr>
        <p:txBody>
          <a:bodyPr wrap="square" lIns="104795" tIns="52397" rIns="104795" bIns="52397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rgbClr val="FF0000"/>
                </a:solidFill>
              </a:rPr>
              <a:t>시스템 개선 등으로 인하여 일부 내용은 변경될 수 있음</a:t>
            </a:r>
          </a:p>
        </p:txBody>
      </p:sp>
      <p:pic>
        <p:nvPicPr>
          <p:cNvPr id="1026" name="_x399589504" descr="EMB00009bdc2229">
            <a:extLst>
              <a:ext uri="{FF2B5EF4-FFF2-40B4-BE49-F238E27FC236}">
                <a16:creationId xmlns:a16="http://schemas.microsoft.com/office/drawing/2014/main" id="{6C303FDE-F5EF-40E4-9AD9-A67A4342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12" y="122758"/>
            <a:ext cx="1773780" cy="5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399588064" descr="EMB00009bdc222a">
            <a:extLst>
              <a:ext uri="{FF2B5EF4-FFF2-40B4-BE49-F238E27FC236}">
                <a16:creationId xmlns:a16="http://schemas.microsoft.com/office/drawing/2014/main" id="{15B5ED77-CF5C-48E6-BFF1-F5447E89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04" y="8910612"/>
            <a:ext cx="18110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95D3305-2192-446A-B7E7-CDC05667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85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6FF6DD8B-C0C6-43DB-819E-9902CA7114F9}"/>
              </a:ext>
            </a:extLst>
          </p:cNvPr>
          <p:cNvGrpSpPr/>
          <p:nvPr/>
        </p:nvGrpSpPr>
        <p:grpSpPr>
          <a:xfrm>
            <a:off x="173248" y="1781820"/>
            <a:ext cx="6428967" cy="4812804"/>
            <a:chOff x="7094" y="1494061"/>
            <a:chExt cx="6794500" cy="510056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995E5AF-0B72-48DB-A7F1-223C445A3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4" y="1494061"/>
              <a:ext cx="6794500" cy="510056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80FA117-D669-40A5-8CF2-F98CDB57FE8D}"/>
                </a:ext>
              </a:extLst>
            </p:cNvPr>
            <p:cNvSpPr/>
            <p:nvPr/>
          </p:nvSpPr>
          <p:spPr>
            <a:xfrm>
              <a:off x="660946" y="5245406"/>
              <a:ext cx="216024" cy="131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132E0AA-4FCF-4A1A-BF7D-6B65964290AB}"/>
                </a:ext>
              </a:extLst>
            </p:cNvPr>
            <p:cNvSpPr/>
            <p:nvPr/>
          </p:nvSpPr>
          <p:spPr>
            <a:xfrm>
              <a:off x="660946" y="5442223"/>
              <a:ext cx="504056" cy="1198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7EE5532-FD20-4A0F-A4E4-0912C3A3C421}"/>
                </a:ext>
              </a:extLst>
            </p:cNvPr>
            <p:cNvSpPr/>
            <p:nvPr/>
          </p:nvSpPr>
          <p:spPr>
            <a:xfrm>
              <a:off x="660946" y="5627303"/>
              <a:ext cx="504056" cy="1463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0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0223AF5-6A7D-4486-BAE0-533464195D1F}"/>
                </a:ext>
              </a:extLst>
            </p:cNvPr>
            <p:cNvSpPr/>
            <p:nvPr/>
          </p:nvSpPr>
          <p:spPr>
            <a:xfrm>
              <a:off x="1128075" y="3191769"/>
              <a:ext cx="248155" cy="153731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816C1C0-4EA7-4113-AF24-DFA111DAB069}"/>
                </a:ext>
              </a:extLst>
            </p:cNvPr>
            <p:cNvSpPr/>
            <p:nvPr/>
          </p:nvSpPr>
          <p:spPr>
            <a:xfrm>
              <a:off x="4477370" y="3191769"/>
              <a:ext cx="648072" cy="1537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099957422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146549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3.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사후관리확약</a:t>
              </a:r>
              <a:endPara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D671C24-C8D1-4F92-943D-D20F8C641687}"/>
              </a:ext>
            </a:extLst>
          </p:cNvPr>
          <p:cNvSpPr/>
          <p:nvPr/>
        </p:nvSpPr>
        <p:spPr>
          <a:xfrm>
            <a:off x="173248" y="3293988"/>
            <a:ext cx="6392354" cy="2975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F2AA0DC-0508-4291-BF2F-EFFA36490AC4}"/>
              </a:ext>
            </a:extLst>
          </p:cNvPr>
          <p:cNvSpPr/>
          <p:nvPr/>
        </p:nvSpPr>
        <p:spPr>
          <a:xfrm>
            <a:off x="4079390" y="5968618"/>
            <a:ext cx="830027" cy="205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830DB54-CB12-46FE-895B-382551D12002}"/>
              </a:ext>
            </a:extLst>
          </p:cNvPr>
          <p:cNvSpPr/>
          <p:nvPr/>
        </p:nvSpPr>
        <p:spPr>
          <a:xfrm>
            <a:off x="3037210" y="6390332"/>
            <a:ext cx="864096" cy="2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632A1F1-FB7D-4C07-9525-BD7A96D7E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285" y="1739791"/>
            <a:ext cx="3032027" cy="30759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D7C8AE4-B3A4-4005-8C64-9B4CCBAE28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0" t="11944" r="1" b="-1"/>
          <a:stretch/>
        </p:blipFill>
        <p:spPr>
          <a:xfrm>
            <a:off x="192285" y="2255420"/>
            <a:ext cx="2540368" cy="18582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2C446E9-036C-41CB-A4A5-41AC946FBE7C}"/>
              </a:ext>
            </a:extLst>
          </p:cNvPr>
          <p:cNvSpPr/>
          <p:nvPr/>
        </p:nvSpPr>
        <p:spPr>
          <a:xfrm>
            <a:off x="791925" y="2570748"/>
            <a:ext cx="720590" cy="1099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30914F8-7D7F-4AFA-B29E-C87E67CB6312}"/>
              </a:ext>
            </a:extLst>
          </p:cNvPr>
          <p:cNvSpPr/>
          <p:nvPr/>
        </p:nvSpPr>
        <p:spPr>
          <a:xfrm>
            <a:off x="791924" y="2546322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</p:spTree>
    <p:extLst>
      <p:ext uri="{BB962C8B-B14F-4D97-AF65-F5344CB8AC3E}">
        <p14:creationId xmlns:p14="http://schemas.microsoft.com/office/powerpoint/2010/main" val="387220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5CEC3258-A7FC-459D-9FDE-CB9F4E311975}"/>
              </a:ext>
            </a:extLst>
          </p:cNvPr>
          <p:cNvGrpSpPr/>
          <p:nvPr/>
        </p:nvGrpSpPr>
        <p:grpSpPr>
          <a:xfrm>
            <a:off x="137714" y="1684133"/>
            <a:ext cx="6519072" cy="5308287"/>
            <a:chOff x="-1456411" y="1655773"/>
            <a:chExt cx="6869885" cy="537101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E4FE2EE-7DA8-42FF-8751-1F45DF91E67E}"/>
                </a:ext>
              </a:extLst>
            </p:cNvPr>
            <p:cNvSpPr/>
            <p:nvPr/>
          </p:nvSpPr>
          <p:spPr>
            <a:xfrm>
              <a:off x="2541464" y="5094188"/>
              <a:ext cx="797745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35FFB51-3C8D-4948-98BA-A64859225834}"/>
                </a:ext>
              </a:extLst>
            </p:cNvPr>
            <p:cNvSpPr/>
            <p:nvPr/>
          </p:nvSpPr>
          <p:spPr>
            <a:xfrm>
              <a:off x="1165002" y="3510012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91DE9ED-5810-412E-B31A-0AE8562DD4C3}"/>
                </a:ext>
              </a:extLst>
            </p:cNvPr>
            <p:cNvSpPr/>
            <p:nvPr/>
          </p:nvSpPr>
          <p:spPr>
            <a:xfrm>
              <a:off x="4343385" y="3222769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7CC53B7-A36A-45B2-9103-B625C1BC5268}"/>
                </a:ext>
              </a:extLst>
            </p:cNvPr>
            <p:cNvSpPr/>
            <p:nvPr/>
          </p:nvSpPr>
          <p:spPr>
            <a:xfrm>
              <a:off x="4355082" y="3797255"/>
              <a:ext cx="565233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56C9420-D54E-4A47-8DE6-F308484B49CB}"/>
                </a:ext>
              </a:extLst>
            </p:cNvPr>
            <p:cNvSpPr/>
            <p:nvPr/>
          </p:nvSpPr>
          <p:spPr>
            <a:xfrm>
              <a:off x="4343385" y="3510012"/>
              <a:ext cx="1070089" cy="13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177E4EF-8325-44DC-90CD-AFC9AA507784}"/>
                </a:ext>
              </a:extLst>
            </p:cNvPr>
            <p:cNvSpPr/>
            <p:nvPr/>
          </p:nvSpPr>
          <p:spPr>
            <a:xfrm>
              <a:off x="1165002" y="3190534"/>
              <a:ext cx="797745" cy="166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936BD16-61C3-4921-9B62-3A76A1A0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6411" y="1655773"/>
              <a:ext cx="6794500" cy="5371016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8976F30-3499-4F76-865E-E0B55B3EDB13}"/>
                </a:ext>
              </a:extLst>
            </p:cNvPr>
            <p:cNvSpPr/>
            <p:nvPr/>
          </p:nvSpPr>
          <p:spPr>
            <a:xfrm>
              <a:off x="-360440" y="3190534"/>
              <a:ext cx="301306" cy="1034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59917A0-122E-43CE-A238-B9E39FB3D906}"/>
                </a:ext>
              </a:extLst>
            </p:cNvPr>
            <p:cNvSpPr/>
            <p:nvPr/>
          </p:nvSpPr>
          <p:spPr>
            <a:xfrm>
              <a:off x="-343375" y="3406558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CD539FC-C0FD-49CA-A3FE-A11814FE8733}"/>
                </a:ext>
              </a:extLst>
            </p:cNvPr>
            <p:cNvSpPr/>
            <p:nvPr/>
          </p:nvSpPr>
          <p:spPr>
            <a:xfrm>
              <a:off x="2986739" y="3175290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6CC8396-6DC9-4BA7-A18A-0B06401A325F}"/>
                </a:ext>
              </a:extLst>
            </p:cNvPr>
            <p:cNvSpPr/>
            <p:nvPr/>
          </p:nvSpPr>
          <p:spPr>
            <a:xfrm>
              <a:off x="2986739" y="3426978"/>
              <a:ext cx="535659" cy="1145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B3FE167-3AAF-4D47-9297-ABF9916764D5}"/>
                </a:ext>
              </a:extLst>
            </p:cNvPr>
            <p:cNvSpPr/>
            <p:nvPr/>
          </p:nvSpPr>
          <p:spPr>
            <a:xfrm>
              <a:off x="2986739" y="3618182"/>
              <a:ext cx="535659" cy="13407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A8D65D0-4BD7-4BA6-85A2-338A8C2AE425}"/>
                </a:ext>
              </a:extLst>
            </p:cNvPr>
            <p:cNvSpPr/>
            <p:nvPr/>
          </p:nvSpPr>
          <p:spPr>
            <a:xfrm>
              <a:off x="3685283" y="6822380"/>
              <a:ext cx="216024" cy="13407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830090531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그룹 21"/>
          <p:cNvGrpSpPr/>
          <p:nvPr/>
        </p:nvGrpSpPr>
        <p:grpSpPr>
          <a:xfrm>
            <a:off x="146549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4.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대출약정체결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(1)</a:t>
              </a:r>
            </a:p>
          </p:txBody>
        </p:sp>
      </p:grpSp>
      <p:sp>
        <p:nvSpPr>
          <p:cNvPr id="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FEFF01-8870-450E-856C-8B63A37A64E7}"/>
              </a:ext>
            </a:extLst>
          </p:cNvPr>
          <p:cNvSpPr/>
          <p:nvPr/>
        </p:nvSpPr>
        <p:spPr>
          <a:xfrm>
            <a:off x="5616668" y="7641730"/>
            <a:ext cx="680799" cy="10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79545CF-D1A4-43D3-B9AB-DBC01EDFCF4C}"/>
              </a:ext>
            </a:extLst>
          </p:cNvPr>
          <p:cNvSpPr/>
          <p:nvPr/>
        </p:nvSpPr>
        <p:spPr>
          <a:xfrm>
            <a:off x="4343385" y="7640279"/>
            <a:ext cx="221262" cy="104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C87327F-90F4-44DA-91BD-7CD398EEC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8" y="1659766"/>
            <a:ext cx="3032027" cy="30759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244DF70-4888-4693-A604-AF7639C16F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0" t="11944" r="1" b="-1"/>
          <a:stretch/>
        </p:blipFill>
        <p:spPr>
          <a:xfrm>
            <a:off x="157488" y="2215375"/>
            <a:ext cx="2540368" cy="185825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01538CA-6B2C-48A9-899E-590EA8C503E0}"/>
              </a:ext>
            </a:extLst>
          </p:cNvPr>
          <p:cNvSpPr/>
          <p:nvPr/>
        </p:nvSpPr>
        <p:spPr>
          <a:xfrm>
            <a:off x="757128" y="2530703"/>
            <a:ext cx="720590" cy="10997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ECD0A48-B232-4297-AFB3-F7DCD6749BED}"/>
              </a:ext>
            </a:extLst>
          </p:cNvPr>
          <p:cNvSpPr/>
          <p:nvPr/>
        </p:nvSpPr>
        <p:spPr>
          <a:xfrm>
            <a:off x="757127" y="2506277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D7A322D-9971-4164-8986-A4AE8DE397DE}"/>
              </a:ext>
            </a:extLst>
          </p:cNvPr>
          <p:cNvGrpSpPr/>
          <p:nvPr/>
        </p:nvGrpSpPr>
        <p:grpSpPr>
          <a:xfrm>
            <a:off x="157488" y="2891301"/>
            <a:ext cx="6427763" cy="4314850"/>
            <a:chOff x="-1951768" y="3167124"/>
            <a:chExt cx="6794500" cy="390765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231929B0-2E04-4D57-9956-5D94AE24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51768" y="3167124"/>
              <a:ext cx="6794500" cy="390765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61B3D27-7C9B-40F5-82B3-A7F39565289C}"/>
                </a:ext>
              </a:extLst>
            </p:cNvPr>
            <p:cNvSpPr/>
            <p:nvPr/>
          </p:nvSpPr>
          <p:spPr>
            <a:xfrm>
              <a:off x="83143" y="3434652"/>
              <a:ext cx="508305" cy="132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F9D5BB6-88A4-49FE-88DC-0794BBBFBDEC}"/>
                </a:ext>
              </a:extLst>
            </p:cNvPr>
            <p:cNvSpPr/>
            <p:nvPr/>
          </p:nvSpPr>
          <p:spPr>
            <a:xfrm>
              <a:off x="3128119" y="3434652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90F274F-51A0-4ABC-ABDE-230BEB44C665}"/>
                </a:ext>
              </a:extLst>
            </p:cNvPr>
            <p:cNvSpPr/>
            <p:nvPr/>
          </p:nvSpPr>
          <p:spPr>
            <a:xfrm>
              <a:off x="3146728" y="364643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BFA6627-15FC-4FB8-9B7C-62004F4A37F8}"/>
                </a:ext>
              </a:extLst>
            </p:cNvPr>
            <p:cNvSpPr/>
            <p:nvPr/>
          </p:nvSpPr>
          <p:spPr>
            <a:xfrm>
              <a:off x="-199434" y="364643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1452D15-F243-4FE5-93D7-54A188F861A9}"/>
                </a:ext>
              </a:extLst>
            </p:cNvPr>
            <p:cNvSpPr/>
            <p:nvPr/>
          </p:nvSpPr>
          <p:spPr>
            <a:xfrm>
              <a:off x="-90780" y="3857627"/>
              <a:ext cx="956561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EF9F2EB-20D1-437F-A85F-B8D6B72AA6CB}"/>
                </a:ext>
              </a:extLst>
            </p:cNvPr>
            <p:cNvSpPr/>
            <p:nvPr/>
          </p:nvSpPr>
          <p:spPr>
            <a:xfrm>
              <a:off x="3254569" y="6922911"/>
              <a:ext cx="45719" cy="4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9C0AA02-2FF3-4650-A964-69CFD770B16A}"/>
                </a:ext>
              </a:extLst>
            </p:cNvPr>
            <p:cNvSpPr/>
            <p:nvPr/>
          </p:nvSpPr>
          <p:spPr>
            <a:xfrm>
              <a:off x="3254569" y="6812335"/>
              <a:ext cx="72000" cy="15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A15A5AD-B7E6-4B3A-B4E7-E8241C84F9D0}"/>
                </a:ext>
              </a:extLst>
            </p:cNvPr>
            <p:cNvSpPr/>
            <p:nvPr/>
          </p:nvSpPr>
          <p:spPr>
            <a:xfrm>
              <a:off x="3653873" y="6888949"/>
              <a:ext cx="277563" cy="81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284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C2132B6-0D12-466F-9E62-45E549A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2501900"/>
            <a:ext cx="6435140" cy="430836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01AF541-021D-4CAA-ADC8-BAFD66AD128D}"/>
              </a:ext>
            </a:extLst>
          </p:cNvPr>
          <p:cNvSpPr/>
          <p:nvPr/>
        </p:nvSpPr>
        <p:spPr>
          <a:xfrm>
            <a:off x="4312406" y="3861332"/>
            <a:ext cx="236971" cy="1527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574698159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6548" y="1097061"/>
            <a:ext cx="6454277" cy="68126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400918" y="869973"/>
            <a:ext cx="2853650" cy="4541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Step 4. </a:t>
            </a:r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대출약정체결</a:t>
            </a:r>
            <a:r>
              <a: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478D20A-3801-4324-BA85-38C94CCB5D62}"/>
              </a:ext>
            </a:extLst>
          </p:cNvPr>
          <p:cNvSpPr/>
          <p:nvPr/>
        </p:nvSpPr>
        <p:spPr>
          <a:xfrm flipV="1">
            <a:off x="180176" y="4425126"/>
            <a:ext cx="6371926" cy="1821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5E22C1-53B5-4417-9C90-DC46FF97E43D}"/>
              </a:ext>
            </a:extLst>
          </p:cNvPr>
          <p:cNvSpPr/>
          <p:nvPr/>
        </p:nvSpPr>
        <p:spPr>
          <a:xfrm>
            <a:off x="5091984" y="3192134"/>
            <a:ext cx="432048" cy="720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34D6872-C0B8-4F1D-8D52-E115039A8A98}"/>
              </a:ext>
            </a:extLst>
          </p:cNvPr>
          <p:cNvSpPr/>
          <p:nvPr/>
        </p:nvSpPr>
        <p:spPr>
          <a:xfrm>
            <a:off x="4312406" y="3666136"/>
            <a:ext cx="1749139" cy="10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750FDBC-20BF-4159-A796-08C8001D55D8}"/>
              </a:ext>
            </a:extLst>
          </p:cNvPr>
          <p:cNvSpPr/>
          <p:nvPr/>
        </p:nvSpPr>
        <p:spPr>
          <a:xfrm>
            <a:off x="4693394" y="3365996"/>
            <a:ext cx="1549527" cy="1571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3C7809-5DF3-44F1-B180-5EA7D60016FA}"/>
              </a:ext>
            </a:extLst>
          </p:cNvPr>
          <p:cNvSpPr/>
          <p:nvPr/>
        </p:nvSpPr>
        <p:spPr>
          <a:xfrm>
            <a:off x="4433438" y="3938996"/>
            <a:ext cx="1749139" cy="1041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00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4A06AB44-A5B6-47CB-9A5A-68E85257C1A9}"/>
              </a:ext>
            </a:extLst>
          </p:cNvPr>
          <p:cNvGrpSpPr/>
          <p:nvPr/>
        </p:nvGrpSpPr>
        <p:grpSpPr>
          <a:xfrm>
            <a:off x="169065" y="1922603"/>
            <a:ext cx="6456369" cy="5767105"/>
            <a:chOff x="128879" y="1766011"/>
            <a:chExt cx="6456369" cy="576710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8466F8F-FDA2-4176-A540-C71C2645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879" y="2911947"/>
              <a:ext cx="6456369" cy="3640778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7426CC5-895A-4C99-A5A7-521CE948C8F1}"/>
                </a:ext>
              </a:extLst>
            </p:cNvPr>
            <p:cNvGrpSpPr/>
            <p:nvPr/>
          </p:nvGrpSpPr>
          <p:grpSpPr>
            <a:xfrm>
              <a:off x="128879" y="1766011"/>
              <a:ext cx="6456369" cy="5767105"/>
              <a:chOff x="128879" y="1415315"/>
              <a:chExt cx="6456369" cy="5767105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838AAD61-B70E-4652-8F88-7E3AD0069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1220"/>
              <a:stretch/>
            </p:blipFill>
            <p:spPr>
              <a:xfrm>
                <a:off x="128879" y="1415315"/>
                <a:ext cx="6456369" cy="1168973"/>
              </a:xfrm>
              <a:prstGeom prst="rect">
                <a:avLst/>
              </a:prstGeom>
            </p:spPr>
          </p:pic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ADA39BD4-F6BA-4BFC-A085-01D99409A57C}"/>
                  </a:ext>
                </a:extLst>
              </p:cNvPr>
              <p:cNvSpPr/>
              <p:nvPr/>
            </p:nvSpPr>
            <p:spPr>
              <a:xfrm>
                <a:off x="1212360" y="3125032"/>
                <a:ext cx="600713" cy="10801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A2EEF5CA-C364-46F0-B998-81AAF1F492ED}"/>
                  </a:ext>
                </a:extLst>
              </p:cNvPr>
              <p:cNvSpPr/>
              <p:nvPr/>
            </p:nvSpPr>
            <p:spPr>
              <a:xfrm>
                <a:off x="4981426" y="7038404"/>
                <a:ext cx="216024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3EEBE3C-EB7B-47D7-A486-9BC32126DCC1}"/>
                </a:ext>
              </a:extLst>
            </p:cNvPr>
            <p:cNvGrpSpPr/>
            <p:nvPr/>
          </p:nvGrpSpPr>
          <p:grpSpPr>
            <a:xfrm>
              <a:off x="209252" y="1791012"/>
              <a:ext cx="3040324" cy="983706"/>
              <a:chOff x="209252" y="1440316"/>
              <a:chExt cx="3040324" cy="983706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9993C9A4-07F2-4B14-B281-984D0BB4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549" y="1440316"/>
                <a:ext cx="3032027" cy="307597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BFC37FF0-CAAA-4847-B2B5-7F54CF34F3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30" t="11944" r="1" b="-1"/>
              <a:stretch/>
            </p:blipFill>
            <p:spPr>
              <a:xfrm>
                <a:off x="209252" y="1947295"/>
                <a:ext cx="2540368" cy="185825"/>
              </a:xfrm>
              <a:prstGeom prst="rect">
                <a:avLst/>
              </a:prstGeom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69166E1E-3011-4009-845A-49D5C63B8296}"/>
                  </a:ext>
                </a:extLst>
              </p:cNvPr>
              <p:cNvSpPr/>
              <p:nvPr/>
            </p:nvSpPr>
            <p:spPr>
              <a:xfrm>
                <a:off x="808892" y="2262623"/>
                <a:ext cx="720590" cy="10997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F9A8B00F-5BB1-4BAD-8367-8E8A6CD2B694}"/>
                  </a:ext>
                </a:extLst>
              </p:cNvPr>
              <p:cNvSpPr/>
              <p:nvPr/>
            </p:nvSpPr>
            <p:spPr>
              <a:xfrm>
                <a:off x="808891" y="2238197"/>
                <a:ext cx="793423" cy="185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개인정보 입력</a:t>
                </a:r>
              </a:p>
            </p:txBody>
          </p:sp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76BB663-916E-4999-9E2A-868E68949BD5}"/>
                </a:ext>
              </a:extLst>
            </p:cNvPr>
            <p:cNvSpPr/>
            <p:nvPr/>
          </p:nvSpPr>
          <p:spPr>
            <a:xfrm>
              <a:off x="2101106" y="3221980"/>
              <a:ext cx="576064" cy="154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0842AE9-7122-453A-AFBE-F7A5B8B754C9}"/>
                </a:ext>
              </a:extLst>
            </p:cNvPr>
            <p:cNvSpPr/>
            <p:nvPr/>
          </p:nvSpPr>
          <p:spPr>
            <a:xfrm>
              <a:off x="1813073" y="3514076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1AE0A37-504C-44C2-8361-048E886929BC}"/>
                </a:ext>
              </a:extLst>
            </p:cNvPr>
            <p:cNvSpPr/>
            <p:nvPr/>
          </p:nvSpPr>
          <p:spPr>
            <a:xfrm>
              <a:off x="1813073" y="3724853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15B7D1F-3F55-40DF-92BB-2CE9173B37F5}"/>
                </a:ext>
              </a:extLst>
            </p:cNvPr>
            <p:cNvSpPr/>
            <p:nvPr/>
          </p:nvSpPr>
          <p:spPr>
            <a:xfrm>
              <a:off x="4981426" y="3466370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C99A25F-4AE8-40EA-9C80-B0E590C85CB2}"/>
                </a:ext>
              </a:extLst>
            </p:cNvPr>
            <p:cNvSpPr/>
            <p:nvPr/>
          </p:nvSpPr>
          <p:spPr>
            <a:xfrm>
              <a:off x="4981426" y="3220076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8381386-9041-4635-A9C5-C230262AADCC}"/>
                </a:ext>
              </a:extLst>
            </p:cNvPr>
            <p:cNvSpPr/>
            <p:nvPr/>
          </p:nvSpPr>
          <p:spPr>
            <a:xfrm>
              <a:off x="5439222" y="5925297"/>
              <a:ext cx="864097" cy="147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934724597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141556" y="869973"/>
            <a:ext cx="6455666" cy="7039720"/>
            <a:chOff x="147917" y="827584"/>
            <a:chExt cx="6516000" cy="6696744"/>
          </a:xfrm>
        </p:grpSpPr>
        <p:sp>
          <p:nvSpPr>
            <p:cNvPr id="6" name="직사각형 5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순서도: 대체 처리 6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5.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대출금 지급완료</a:t>
              </a:r>
              <a:endPara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9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39B1B6B3-99BF-4B74-B8B8-0D933C8FB214}"/>
              </a:ext>
            </a:extLst>
          </p:cNvPr>
          <p:cNvGrpSpPr/>
          <p:nvPr/>
        </p:nvGrpSpPr>
        <p:grpSpPr>
          <a:xfrm>
            <a:off x="277998" y="5956091"/>
            <a:ext cx="6203640" cy="1761731"/>
            <a:chOff x="-1574499" y="3446317"/>
            <a:chExt cx="6794500" cy="193291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5ADE74F-E0B0-4521-BCB6-ED44BE52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74499" y="3446317"/>
              <a:ext cx="6794500" cy="1932918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DF3F284-E55D-4C61-BAD4-F434F3E0845B}"/>
                </a:ext>
              </a:extLst>
            </p:cNvPr>
            <p:cNvSpPr/>
            <p:nvPr/>
          </p:nvSpPr>
          <p:spPr>
            <a:xfrm>
              <a:off x="-347166" y="4832200"/>
              <a:ext cx="743092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ED8DF4DF-ED7E-4613-AF7C-5A1597D0AB43}"/>
                </a:ext>
              </a:extLst>
            </p:cNvPr>
            <p:cNvSpPr/>
            <p:nvPr/>
          </p:nvSpPr>
          <p:spPr>
            <a:xfrm>
              <a:off x="-347166" y="5091260"/>
              <a:ext cx="743092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41556" y="869973"/>
            <a:ext cx="6455666" cy="7039720"/>
            <a:chOff x="147917" y="827584"/>
            <a:chExt cx="6516000" cy="6696744"/>
          </a:xfrm>
        </p:grpSpPr>
        <p:sp>
          <p:nvSpPr>
            <p:cNvPr id="4" name="직사각형 3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순서도: 대체 처리 4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6.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안내서 출력</a:t>
              </a:r>
              <a:endPara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2490982246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B6D0FF6-A65A-4E81-9338-86F075BCCB7D}"/>
              </a:ext>
            </a:extLst>
          </p:cNvPr>
          <p:cNvSpPr/>
          <p:nvPr/>
        </p:nvSpPr>
        <p:spPr>
          <a:xfrm>
            <a:off x="230034" y="7130899"/>
            <a:ext cx="6278710" cy="257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FB27059-1C0D-4855-98D1-D462ADB3DCF2}"/>
              </a:ext>
            </a:extLst>
          </p:cNvPr>
          <p:cNvSpPr/>
          <p:nvPr/>
        </p:nvSpPr>
        <p:spPr>
          <a:xfrm>
            <a:off x="206437" y="1397383"/>
            <a:ext cx="6320554" cy="4361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EAF64EA-49CC-4FC4-890B-0E5E2534A03B}"/>
              </a:ext>
            </a:extLst>
          </p:cNvPr>
          <p:cNvSpPr/>
          <p:nvPr/>
        </p:nvSpPr>
        <p:spPr>
          <a:xfrm>
            <a:off x="206437" y="5912235"/>
            <a:ext cx="6320554" cy="18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FCCF7FB-6DBB-40E6-87F2-15330DFFDE4A}"/>
              </a:ext>
            </a:extLst>
          </p:cNvPr>
          <p:cNvGrpSpPr/>
          <p:nvPr/>
        </p:nvGrpSpPr>
        <p:grpSpPr>
          <a:xfrm>
            <a:off x="245253" y="1477787"/>
            <a:ext cx="6248341" cy="4167332"/>
            <a:chOff x="245253" y="1477787"/>
            <a:chExt cx="6248341" cy="4167332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22A4FEC-9715-40B7-93BF-0E54616994EA}"/>
                </a:ext>
              </a:extLst>
            </p:cNvPr>
            <p:cNvGrpSpPr/>
            <p:nvPr/>
          </p:nvGrpSpPr>
          <p:grpSpPr>
            <a:xfrm>
              <a:off x="245253" y="1477787"/>
              <a:ext cx="6248341" cy="4167332"/>
              <a:chOff x="245253" y="1477787"/>
              <a:chExt cx="6248341" cy="4167332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F6CF30F1-AE23-4085-A023-7F7B37C9BA09}"/>
                  </a:ext>
                </a:extLst>
              </p:cNvPr>
              <p:cNvGrpSpPr/>
              <p:nvPr/>
            </p:nvGrpSpPr>
            <p:grpSpPr>
              <a:xfrm>
                <a:off x="245253" y="1477787"/>
                <a:ext cx="6248341" cy="4167332"/>
                <a:chOff x="206438" y="1385708"/>
                <a:chExt cx="6390783" cy="4284544"/>
              </a:xfrm>
            </p:grpSpPr>
            <p:grpSp>
              <p:nvGrpSpPr>
                <p:cNvPr id="18" name="그룹 17">
                  <a:extLst>
                    <a:ext uri="{FF2B5EF4-FFF2-40B4-BE49-F238E27FC236}">
                      <a16:creationId xmlns:a16="http://schemas.microsoft.com/office/drawing/2014/main" id="{C9A8F6AD-4FAF-4AED-90F5-5F39CD0B6601}"/>
                    </a:ext>
                  </a:extLst>
                </p:cNvPr>
                <p:cNvGrpSpPr/>
                <p:nvPr/>
              </p:nvGrpSpPr>
              <p:grpSpPr>
                <a:xfrm>
                  <a:off x="206438" y="1385708"/>
                  <a:ext cx="6390783" cy="4284544"/>
                  <a:chOff x="-2579414" y="1324148"/>
                  <a:chExt cx="6794500" cy="5106006"/>
                </a:xfrm>
              </p:grpSpPr>
              <p:pic>
                <p:nvPicPr>
                  <p:cNvPr id="9" name="그림 8">
                    <a:extLst>
                      <a:ext uri="{FF2B5EF4-FFF2-40B4-BE49-F238E27FC236}">
                        <a16:creationId xmlns:a16="http://schemas.microsoft.com/office/drawing/2014/main" id="{43B71BCC-4A28-4433-85E2-9524664507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-2579414" y="1324148"/>
                    <a:ext cx="6794500" cy="5106006"/>
                  </a:xfrm>
                  <a:prstGeom prst="rect">
                    <a:avLst/>
                  </a:prstGeom>
                </p:spPr>
              </p:pic>
              <p:sp>
                <p:nvSpPr>
                  <p:cNvPr id="13" name="직사각형 12">
                    <a:extLst>
                      <a:ext uri="{FF2B5EF4-FFF2-40B4-BE49-F238E27FC236}">
                        <a16:creationId xmlns:a16="http://schemas.microsoft.com/office/drawing/2014/main" id="{A339ED04-3520-4E03-B45E-C52A3BAD8934}"/>
                      </a:ext>
                    </a:extLst>
                  </p:cNvPr>
                  <p:cNvSpPr/>
                  <p:nvPr/>
                </p:nvSpPr>
                <p:spPr>
                  <a:xfrm>
                    <a:off x="-851222" y="3910339"/>
                    <a:ext cx="288032" cy="216024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직사각형 35">
                    <a:extLst>
                      <a:ext uri="{FF2B5EF4-FFF2-40B4-BE49-F238E27FC236}">
                        <a16:creationId xmlns:a16="http://schemas.microsoft.com/office/drawing/2014/main" id="{6F550872-2CDC-4824-995B-56C5A8FF7703}"/>
                      </a:ext>
                    </a:extLst>
                  </p:cNvPr>
                  <p:cNvSpPr/>
                  <p:nvPr/>
                </p:nvSpPr>
                <p:spPr>
                  <a:xfrm>
                    <a:off x="529804" y="4482132"/>
                    <a:ext cx="288032" cy="10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  <p:sp>
                <p:nvSpPr>
                  <p:cNvPr id="40" name="직사각형 39">
                    <a:extLst>
                      <a:ext uri="{FF2B5EF4-FFF2-40B4-BE49-F238E27FC236}">
                        <a16:creationId xmlns:a16="http://schemas.microsoft.com/office/drawing/2014/main" id="{E92EFF8C-BAA9-4C95-B372-A52ECA2037AA}"/>
                      </a:ext>
                    </a:extLst>
                  </p:cNvPr>
                  <p:cNvSpPr/>
                  <p:nvPr/>
                </p:nvSpPr>
                <p:spPr>
                  <a:xfrm>
                    <a:off x="533649" y="5418236"/>
                    <a:ext cx="288032" cy="10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/>
                  </a:p>
                </p:txBody>
              </p:sp>
            </p:grpSp>
            <p:sp>
              <p:nvSpPr>
                <p:cNvPr id="27" name="직사각형 26">
                  <a:extLst>
                    <a:ext uri="{FF2B5EF4-FFF2-40B4-BE49-F238E27FC236}">
                      <a16:creationId xmlns:a16="http://schemas.microsoft.com/office/drawing/2014/main" id="{6FF7FE0F-B615-471A-AD9C-426AAAE346C8}"/>
                    </a:ext>
                  </a:extLst>
                </p:cNvPr>
                <p:cNvSpPr/>
                <p:nvPr/>
              </p:nvSpPr>
              <p:spPr>
                <a:xfrm>
                  <a:off x="1563778" y="2877969"/>
                  <a:ext cx="4209735" cy="2792283"/>
                </a:xfrm>
                <a:prstGeom prst="rect">
                  <a:avLst/>
                </a:prstGeom>
                <a:noFill/>
                <a:ln w="57150">
                  <a:solidFill>
                    <a:srgbClr val="E7E7E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99E86C5E-42B5-421C-8E78-0F4291B8ACC9}"/>
                  </a:ext>
                </a:extLst>
              </p:cNvPr>
              <p:cNvSpPr/>
              <p:nvPr/>
            </p:nvSpPr>
            <p:spPr>
              <a:xfrm>
                <a:off x="2965202" y="4692844"/>
                <a:ext cx="864096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3AB5AE-4FB5-433A-9157-0F9F2A8B29C7}"/>
                </a:ext>
              </a:extLst>
            </p:cNvPr>
            <p:cNvSpPr/>
            <p:nvPr/>
          </p:nvSpPr>
          <p:spPr>
            <a:xfrm>
              <a:off x="2477845" y="4355093"/>
              <a:ext cx="504056" cy="16500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3EB44080-E422-4566-9697-F275B4BCD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39" y="1520549"/>
            <a:ext cx="2540369" cy="25771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FF41E8B-87AB-4FDD-BD63-B063495F17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0" t="11944" r="1" b="-1"/>
          <a:stretch/>
        </p:blipFill>
        <p:spPr>
          <a:xfrm>
            <a:off x="242842" y="1977650"/>
            <a:ext cx="2540368" cy="1858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2722126-848C-418A-8374-BFE1DFE39A71}"/>
              </a:ext>
            </a:extLst>
          </p:cNvPr>
          <p:cNvSpPr/>
          <p:nvPr/>
        </p:nvSpPr>
        <p:spPr>
          <a:xfrm>
            <a:off x="948978" y="2415139"/>
            <a:ext cx="792088" cy="12887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B59A26D-112A-4DAF-ACD6-DA8F24CEC0B1}"/>
              </a:ext>
            </a:extLst>
          </p:cNvPr>
          <p:cNvSpPr/>
          <p:nvPr/>
        </p:nvSpPr>
        <p:spPr>
          <a:xfrm>
            <a:off x="947643" y="2390563"/>
            <a:ext cx="793423" cy="18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b="1">
                <a:solidFill>
                  <a:schemeClr val="tx1">
                    <a:lumMod val="50000"/>
                    <a:lumOff val="50000"/>
                  </a:schemeClr>
                </a:solidFill>
              </a:rPr>
              <a:t>개인정보 입력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27EA3DF-4D10-4C24-8D01-3E573DBA1F02}"/>
              </a:ext>
            </a:extLst>
          </p:cNvPr>
          <p:cNvGrpSpPr/>
          <p:nvPr/>
        </p:nvGrpSpPr>
        <p:grpSpPr>
          <a:xfrm>
            <a:off x="1672849" y="3006387"/>
            <a:ext cx="3914887" cy="2604213"/>
            <a:chOff x="746516" y="2870087"/>
            <a:chExt cx="5478934" cy="402342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FA36956-D5B3-426E-976F-8A168E08B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2671" b="7503"/>
            <a:stretch/>
          </p:blipFill>
          <p:spPr>
            <a:xfrm>
              <a:off x="746516" y="2870087"/>
              <a:ext cx="5478934" cy="4023420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3AC8486-5C4A-4F31-9C2E-EE91497F7B7C}"/>
                </a:ext>
              </a:extLst>
            </p:cNvPr>
            <p:cNvSpPr/>
            <p:nvPr/>
          </p:nvSpPr>
          <p:spPr>
            <a:xfrm>
              <a:off x="841987" y="3840638"/>
              <a:ext cx="458000" cy="2723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0D1C458-0EC4-4252-B6FF-17B85ED9DE9A}"/>
                </a:ext>
              </a:extLst>
            </p:cNvPr>
            <p:cNvSpPr/>
            <p:nvPr/>
          </p:nvSpPr>
          <p:spPr>
            <a:xfrm flipV="1">
              <a:off x="2759802" y="4634341"/>
              <a:ext cx="361375" cy="166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7DC7630-AAC7-4E77-975E-A20BFE8D8645}"/>
                </a:ext>
              </a:extLst>
            </p:cNvPr>
            <p:cNvSpPr/>
            <p:nvPr/>
          </p:nvSpPr>
          <p:spPr>
            <a:xfrm>
              <a:off x="4644682" y="4990389"/>
              <a:ext cx="1194511" cy="168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532D619-9E57-4CA4-840F-A760E5C37E7D}"/>
                </a:ext>
              </a:extLst>
            </p:cNvPr>
            <p:cNvSpPr/>
            <p:nvPr/>
          </p:nvSpPr>
          <p:spPr>
            <a:xfrm>
              <a:off x="2748044" y="6583610"/>
              <a:ext cx="361375" cy="1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91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실행관련 주요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6549" y="1054655"/>
            <a:ext cx="6455666" cy="786724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333670" y="1274592"/>
            <a:ext cx="5992668" cy="540000"/>
            <a:chOff x="0" y="5065193"/>
            <a:chExt cx="6048672" cy="63882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0" y="5065193"/>
              <a:ext cx="6048672" cy="6388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모서리가 둥근 직사각형 4"/>
            <p:cNvSpPr/>
            <p:nvPr/>
          </p:nvSpPr>
          <p:spPr>
            <a:xfrm>
              <a:off x="31185" y="5096378"/>
              <a:ext cx="5986302" cy="57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/>
                <a:t> 대출 </a:t>
              </a:r>
              <a:r>
                <a:rPr lang="ko-KR" altLang="en-US" sz="1200" b="1" kern="1200" dirty="0"/>
                <a:t>실행은 언제든지 가능한가요</a:t>
              </a:r>
              <a:r>
                <a:rPr lang="en-US" altLang="ko-KR" sz="1200" b="1" kern="1200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16665" y="1911483"/>
            <a:ext cx="6385550" cy="10127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45" tIns="12700" rIns="71120" bIns="12700" numCol="1" spcCol="1270" anchor="t" anchorCtr="0">
            <a:noAutofit/>
          </a:bodyPr>
          <a:lstStyle/>
          <a:p>
            <a:pPr marL="0" lvl="1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300" kern="1200" dirty="0"/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100" kern="1200"/>
              <a:t> 학점은행제 학습자 학자금대출의 </a:t>
            </a:r>
            <a:r>
              <a:rPr lang="ko-KR" altLang="en-US" sz="1100" kern="1200" dirty="0"/>
              <a:t>경우</a:t>
            </a:r>
            <a:r>
              <a:rPr lang="en-US" altLang="ko-KR" sz="1100" kern="1200" dirty="0"/>
              <a:t>, </a:t>
            </a:r>
            <a:r>
              <a:rPr lang="ko-KR" altLang="en-US" sz="1100" dirty="0"/>
              <a:t>기관</a:t>
            </a:r>
            <a:r>
              <a:rPr lang="ko-KR" altLang="en-US" sz="1100" kern="1200" dirty="0"/>
              <a:t>별로 지정한 </a:t>
            </a:r>
            <a:r>
              <a:rPr lang="en-US" altLang="ko-KR" sz="1100" kern="1200" dirty="0"/>
              <a:t>‘</a:t>
            </a:r>
            <a:r>
              <a:rPr lang="ko-KR" altLang="en-US" sz="1100" dirty="0"/>
              <a:t>기관</a:t>
            </a:r>
            <a:r>
              <a:rPr lang="ko-KR" altLang="en-US" sz="1100" kern="1200" dirty="0"/>
              <a:t> 수납일정</a:t>
            </a:r>
            <a:r>
              <a:rPr lang="en-US" altLang="ko-KR" sz="1100" kern="1200" dirty="0"/>
              <a:t>’</a:t>
            </a:r>
            <a:r>
              <a:rPr lang="ko-KR" altLang="en-US" sz="1100" kern="1200"/>
              <a:t>내에만 실행</a:t>
            </a:r>
            <a:r>
              <a:rPr lang="en-US" altLang="ko-KR" sz="1100"/>
              <a:t> </a:t>
            </a:r>
            <a:r>
              <a:rPr lang="ko-KR" altLang="en-US" sz="1100" kern="1200"/>
              <a:t>가능합니다</a:t>
            </a:r>
            <a:r>
              <a:rPr lang="en-US" altLang="ko-KR" sz="1100" kern="1200"/>
              <a:t>.   </a:t>
            </a:r>
            <a:br>
              <a:rPr lang="en-US" altLang="ko-KR" sz="1100" kern="1200"/>
            </a:br>
            <a:r>
              <a:rPr lang="en-US" altLang="ko-KR" sz="1100" kern="1200"/>
              <a:t> </a:t>
            </a:r>
            <a:r>
              <a:rPr lang="ko-KR" altLang="en-US" sz="1100" b="0" kern="1200">
                <a:solidFill>
                  <a:schemeClr val="tx1"/>
                </a:solidFill>
              </a:rPr>
              <a:t>따라서</a:t>
            </a:r>
            <a:r>
              <a:rPr lang="ko-KR" altLang="en-US" sz="1100" b="1" kern="1200">
                <a:solidFill>
                  <a:srgbClr val="FF0000"/>
                </a:solidFill>
              </a:rPr>
              <a:t> </a:t>
            </a:r>
            <a:r>
              <a:rPr lang="ko-KR" altLang="en-US" sz="1100" b="1" kern="1200">
                <a:solidFill>
                  <a:schemeClr val="tx1"/>
                </a:solidFill>
              </a:rPr>
              <a:t>소속 </a:t>
            </a:r>
            <a:r>
              <a:rPr lang="ko-KR" altLang="en-US" sz="1100" b="1">
                <a:solidFill>
                  <a:schemeClr val="tx1"/>
                </a:solidFill>
              </a:rPr>
              <a:t>기관</a:t>
            </a:r>
            <a:r>
              <a:rPr lang="ko-KR" altLang="en-US" sz="1100" b="1" kern="1200">
                <a:solidFill>
                  <a:schemeClr val="tx1"/>
                </a:solidFill>
              </a:rPr>
              <a:t>에서 고지한 수납기간</a:t>
            </a:r>
            <a:r>
              <a:rPr lang="ko-KR" altLang="en-US" sz="1100" b="1">
                <a:solidFill>
                  <a:schemeClr val="tx1"/>
                </a:solidFill>
              </a:rPr>
              <a:t>과 학점은행제 학습자 </a:t>
            </a:r>
            <a:r>
              <a:rPr lang="ko-KR" altLang="en-US" sz="1100" b="1" kern="1200">
                <a:solidFill>
                  <a:schemeClr val="tx1"/>
                </a:solidFill>
              </a:rPr>
              <a:t>학자금대출 실행 일정</a:t>
            </a:r>
            <a:r>
              <a:rPr lang="ko-KR" altLang="en-US" sz="1100" kern="1200"/>
              <a:t>이 모두 해당</a:t>
            </a:r>
            <a:br>
              <a:rPr lang="en-US" altLang="ko-KR" sz="1100" kern="1200"/>
            </a:br>
            <a:r>
              <a:rPr lang="en-US" altLang="ko-KR" sz="1100" kern="1200"/>
              <a:t> </a:t>
            </a:r>
            <a:r>
              <a:rPr lang="ko-KR" altLang="en-US" sz="1100" kern="1200"/>
              <a:t>하는 </a:t>
            </a:r>
            <a:r>
              <a:rPr lang="ko-KR" altLang="en-US" sz="1100" kern="1200" dirty="0"/>
              <a:t>때 실행바랍니다</a:t>
            </a:r>
            <a:r>
              <a:rPr lang="en-US" altLang="ko-KR" sz="1100" kern="1200" dirty="0"/>
              <a:t>.</a:t>
            </a:r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ko-KR" altLang="en-US" sz="300" kern="1200" dirty="0"/>
          </a:p>
          <a:p>
            <a:pPr marL="57150" lvl="1" indent="-57150" algn="l" defTabSz="444500" latinLnBrk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ko-KR" altLang="en-US" sz="1100" kern="1200" dirty="0"/>
              <a:t> </a:t>
            </a:r>
            <a:r>
              <a:rPr lang="ko-KR" altLang="en-US" sz="1100" kern="1200"/>
              <a:t>기등록대출은 </a:t>
            </a:r>
            <a:r>
              <a:rPr lang="ko-KR" altLang="en-US" sz="1100"/>
              <a:t>기관의</a:t>
            </a:r>
            <a:r>
              <a:rPr lang="ko-KR" altLang="en-US" sz="1100" kern="1200"/>
              <a:t> </a:t>
            </a:r>
            <a:r>
              <a:rPr lang="ko-KR" altLang="en-US" sz="1100" kern="1200" dirty="0"/>
              <a:t>수납일정과 관계없이 재단</a:t>
            </a:r>
            <a:r>
              <a:rPr lang="en-US" altLang="ko-KR" sz="1100" dirty="0"/>
              <a:t> </a:t>
            </a:r>
            <a:r>
              <a:rPr lang="ko-KR" altLang="en-US" sz="1100" kern="1200" dirty="0"/>
              <a:t>학자금 대출 일정 내에 가능합니다</a:t>
            </a:r>
            <a:r>
              <a:rPr lang="en-US" altLang="ko-KR" sz="1100" kern="1200" dirty="0"/>
              <a:t>.</a:t>
            </a:r>
            <a:endParaRPr lang="ko-KR" altLang="en-US" sz="1100" kern="12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33670" y="6894388"/>
            <a:ext cx="5992668" cy="754812"/>
            <a:chOff x="0" y="289755"/>
            <a:chExt cx="5992668" cy="65484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0" y="289755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모서리가 둥근 직사각형 4"/>
            <p:cNvSpPr/>
            <p:nvPr/>
          </p:nvSpPr>
          <p:spPr>
            <a:xfrm>
              <a:off x="31967" y="321722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 dirty="0"/>
                <a:t>  </a:t>
              </a:r>
              <a:r>
                <a:rPr lang="ko-KR" altLang="en-US" sz="1200" b="1" dirty="0"/>
                <a:t>여러 학점은행제 교육훈련기관에 소속되어 있습니다</a:t>
              </a:r>
              <a:r>
                <a:rPr lang="en-US" altLang="ko-KR" sz="1200" b="1" dirty="0"/>
                <a:t>.</a:t>
              </a:r>
              <a:br>
                <a:rPr lang="en-US" altLang="ko-KR" sz="1200" b="1" dirty="0"/>
              </a:br>
              <a:r>
                <a:rPr lang="ko-KR" altLang="en-US" sz="1200" b="1" dirty="0"/>
                <a:t>  몇 개의 기관에서 학점은행제 학습자 학자금대출을 지원 받을 수 있나요</a:t>
              </a:r>
              <a:r>
                <a:rPr lang="en-US" altLang="ko-KR" sz="1200" b="1" dirty="0"/>
                <a:t>?</a:t>
              </a: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9437" y="7786442"/>
            <a:ext cx="6441786" cy="866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en-US" altLang="ko-KR" sz="1100" b="1" dirty="0">
                <a:latin typeface="+mn-ea"/>
              </a:rPr>
              <a:t> 2024</a:t>
            </a:r>
            <a:r>
              <a:rPr lang="ko-KR" altLang="en-US" sz="1100" b="1" dirty="0">
                <a:latin typeface="+mn-ea"/>
              </a:rPr>
              <a:t>년 </a:t>
            </a:r>
            <a:r>
              <a:rPr lang="en-US" altLang="ko-KR" sz="1100" b="1" dirty="0">
                <a:latin typeface="+mn-ea"/>
              </a:rPr>
              <a:t>1</a:t>
            </a:r>
            <a:r>
              <a:rPr lang="ko-KR" altLang="en-US" sz="1100" b="1" dirty="0">
                <a:latin typeface="+mn-ea"/>
              </a:rPr>
              <a:t>학기부터 학점은행제 학습자 학자금대출은 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최대 </a:t>
            </a:r>
            <a:r>
              <a:rPr lang="en-US" altLang="ko-KR" sz="11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100" b="1" dirty="0">
                <a:solidFill>
                  <a:srgbClr val="FF0000"/>
                </a:solidFill>
                <a:latin typeface="+mn-ea"/>
              </a:rPr>
              <a:t>개 기관</a:t>
            </a:r>
            <a:r>
              <a:rPr lang="ko-KR" altLang="en-US" sz="1100" b="1" dirty="0">
                <a:latin typeface="+mn-ea"/>
              </a:rPr>
              <a:t>의 학자금대출을 지원합니다</a:t>
            </a:r>
            <a:r>
              <a:rPr lang="en-US" altLang="ko-KR" sz="1100" b="1" dirty="0">
                <a:latin typeface="+mn-ea"/>
              </a:rPr>
              <a:t>.</a:t>
            </a:r>
          </a:p>
          <a:p>
            <a:pPr fontAlgn="base"/>
            <a:endParaRPr lang="ko-KR" altLang="en-US" sz="800" dirty="0">
              <a:latin typeface="+mn-ea"/>
            </a:endParaRPr>
          </a:p>
          <a:p>
            <a:pPr marL="84138" lvl="1" indent="-84138" defTabSz="488950">
              <a:lnSpc>
                <a:spcPct val="13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lt"/>
              </a:rPr>
              <a:t> 3</a:t>
            </a:r>
            <a:r>
              <a:rPr lang="ko-KR" altLang="en-US" sz="1100" dirty="0">
                <a:latin typeface="+mj-lt"/>
              </a:rPr>
              <a:t>개 이상 기관의 학자금대출은 지원하지 않으므로</a:t>
            </a:r>
            <a:r>
              <a:rPr lang="en-US" altLang="ko-KR" sz="1100" dirty="0">
                <a:latin typeface="+mj-lt"/>
              </a:rPr>
              <a:t>, </a:t>
            </a:r>
            <a:r>
              <a:rPr lang="ko-KR" altLang="en-US" sz="1100" dirty="0">
                <a:latin typeface="+mj-lt"/>
              </a:rPr>
              <a:t>개인의 </a:t>
            </a:r>
            <a:r>
              <a:rPr lang="ko-KR" altLang="en-US" sz="1100" dirty="0" err="1">
                <a:latin typeface="+mj-lt"/>
              </a:rPr>
              <a:t>학습비</a:t>
            </a:r>
            <a:r>
              <a:rPr lang="ko-KR" altLang="en-US" sz="1100" dirty="0">
                <a:latin typeface="+mj-lt"/>
              </a:rPr>
              <a:t> 필요상황에 따라 학자금대출  </a:t>
            </a:r>
            <a:br>
              <a:rPr lang="en-US" altLang="ko-KR" sz="1100" dirty="0">
                <a:latin typeface="+mj-lt"/>
              </a:rPr>
            </a:br>
            <a:r>
              <a:rPr lang="en-US" altLang="ko-KR" sz="1100" dirty="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지원 기관을 선택하시기 바랍니다</a:t>
            </a:r>
            <a:r>
              <a:rPr lang="en-US" altLang="ko-KR" sz="1100" dirty="0">
                <a:latin typeface="+mj-lt"/>
              </a:rPr>
              <a:t>.</a:t>
            </a:r>
            <a:endParaRPr lang="ko-KR" altLang="en-US" sz="1100" b="0" kern="1200" dirty="0"/>
          </a:p>
        </p:txBody>
      </p:sp>
      <p:sp>
        <p:nvSpPr>
          <p:cNvPr id="3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82095" y="89218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1737F82-762A-41FB-8C58-BFEE3B456C1E}"/>
              </a:ext>
            </a:extLst>
          </p:cNvPr>
          <p:cNvGrpSpPr/>
          <p:nvPr/>
        </p:nvGrpSpPr>
        <p:grpSpPr>
          <a:xfrm>
            <a:off x="333004" y="3149972"/>
            <a:ext cx="5994000" cy="540000"/>
            <a:chOff x="0" y="5065193"/>
            <a:chExt cx="6048672" cy="638820"/>
          </a:xfrm>
        </p:grpSpPr>
        <p:sp>
          <p:nvSpPr>
            <p:cNvPr id="47" name="모서리가 둥근 직사각형 26">
              <a:extLst>
                <a:ext uri="{FF2B5EF4-FFF2-40B4-BE49-F238E27FC236}">
                  <a16:creationId xmlns:a16="http://schemas.microsoft.com/office/drawing/2014/main" id="{26259D10-C2AB-4028-9982-22E89CFCA214}"/>
                </a:ext>
              </a:extLst>
            </p:cNvPr>
            <p:cNvSpPr/>
            <p:nvPr/>
          </p:nvSpPr>
          <p:spPr>
            <a:xfrm>
              <a:off x="0" y="5065193"/>
              <a:ext cx="6048672" cy="6388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모서리가 둥근 직사각형 4">
              <a:extLst>
                <a:ext uri="{FF2B5EF4-FFF2-40B4-BE49-F238E27FC236}">
                  <a16:creationId xmlns:a16="http://schemas.microsoft.com/office/drawing/2014/main" id="{607FA94A-1B7E-420A-8BB0-69C13CE9A50B}"/>
                </a:ext>
              </a:extLst>
            </p:cNvPr>
            <p:cNvSpPr/>
            <p:nvPr/>
          </p:nvSpPr>
          <p:spPr>
            <a:xfrm>
              <a:off x="31185" y="5096378"/>
              <a:ext cx="5986302" cy="57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36" tIns="51036" rIns="51036" bIns="51036" numCol="1" spcCol="1270" anchor="ctr" anchorCtr="0">
              <a:noAutofit/>
            </a:bodyPr>
            <a:lstStyle/>
            <a:p>
              <a:pPr defTabSz="5954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실행 </a:t>
              </a:r>
              <a:r>
                <a:rPr lang="ko-KR" altLang="en-US" sz="1200" b="1" dirty="0"/>
                <a:t>가능시간은 어떻게 되나요</a:t>
              </a:r>
              <a:r>
                <a:rPr lang="en-US" altLang="ko-KR" sz="1200" b="1" dirty="0"/>
                <a:t>?</a:t>
              </a:r>
              <a:endParaRPr lang="ko-KR" altLang="en-US" sz="1200" b="1" dirty="0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EAF20CC-4609-42EC-9EE8-7387A8911F8A}"/>
              </a:ext>
            </a:extLst>
          </p:cNvPr>
          <p:cNvSpPr/>
          <p:nvPr/>
        </p:nvSpPr>
        <p:spPr>
          <a:xfrm>
            <a:off x="175673" y="3885369"/>
            <a:ext cx="6385550" cy="12064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4374" tIns="14177" rIns="79389" bIns="14177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j-lt"/>
              </a:rPr>
              <a:t> 대출 실행가능 시간은 </a:t>
            </a:r>
            <a:r>
              <a:rPr lang="en-US" altLang="ko-KR" sz="1100" b="1" dirty="0">
                <a:latin typeface="+mj-lt"/>
              </a:rPr>
              <a:t>09:00</a:t>
            </a:r>
            <a:r>
              <a:rPr lang="ko-KR" altLang="en-US" sz="1100" b="1" dirty="0">
                <a:latin typeface="+mj-lt"/>
              </a:rPr>
              <a:t>∼</a:t>
            </a:r>
            <a:r>
              <a:rPr lang="en-US" altLang="ko-KR" sz="1100" b="1" dirty="0">
                <a:latin typeface="+mj-lt"/>
              </a:rPr>
              <a:t>17:00</a:t>
            </a:r>
            <a:r>
              <a:rPr lang="ko-KR" altLang="en-US" sz="1100" dirty="0">
                <a:latin typeface="+mj-lt"/>
              </a:rPr>
              <a:t>입니다</a:t>
            </a:r>
            <a:r>
              <a:rPr lang="en-US" altLang="ko-KR" sz="1100" dirty="0">
                <a:latin typeface="+mj-lt"/>
              </a:rPr>
              <a:t>. (</a:t>
            </a:r>
            <a:r>
              <a:rPr lang="ko-KR" altLang="en-US" sz="1100" dirty="0">
                <a:latin typeface="+mj-lt"/>
              </a:rPr>
              <a:t>토</a:t>
            </a:r>
            <a:r>
              <a:rPr lang="en-US" altLang="ko-KR" sz="1100" dirty="0">
                <a:latin typeface="+mj-lt"/>
              </a:rPr>
              <a:t>·</a:t>
            </a:r>
            <a:r>
              <a:rPr lang="ko-KR" altLang="en-US" sz="1100" dirty="0">
                <a:latin typeface="+mj-lt"/>
              </a:rPr>
              <a:t>일 및 공휴일 제외</a:t>
            </a:r>
            <a:r>
              <a:rPr lang="en-US" altLang="ko-KR" sz="1100" dirty="0">
                <a:latin typeface="+mj-lt"/>
              </a:rPr>
              <a:t>)</a:t>
            </a:r>
          </a:p>
          <a:p>
            <a:pPr fontAlgn="base"/>
            <a:endParaRPr lang="ko-KR" altLang="en-US" sz="781" dirty="0">
              <a:latin typeface="+mj-lt"/>
            </a:endParaRPr>
          </a:p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+mj-lt"/>
              </a:rPr>
              <a:t> 17</a:t>
            </a:r>
            <a:r>
              <a:rPr lang="ko-KR" altLang="en-US" sz="1100" dirty="0">
                <a:latin typeface="+mj-lt"/>
              </a:rPr>
              <a:t>시 이후에는 대출원장 대사작업 등 실행 사후 조치사항이 이뤄지므로 대출 실행이 불가한 점   </a:t>
            </a:r>
            <a:br>
              <a:rPr lang="en-US" altLang="ko-KR" sz="1100" dirty="0">
                <a:latin typeface="+mj-lt"/>
              </a:rPr>
            </a:br>
            <a:r>
              <a:rPr lang="en-US" altLang="ko-KR" sz="1100" dirty="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양해 부탁드립니다</a:t>
            </a:r>
            <a:r>
              <a:rPr lang="en-US" altLang="ko-KR" sz="1100" dirty="0">
                <a:latin typeface="+mj-lt"/>
              </a:rPr>
              <a:t>. </a:t>
            </a:r>
          </a:p>
          <a:p>
            <a:pPr fontAlgn="base"/>
            <a:endParaRPr lang="en-US" altLang="ko-KR" sz="781" dirty="0">
              <a:latin typeface="+mj-lt"/>
            </a:endParaRPr>
          </a:p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+mj-lt"/>
              </a:rPr>
              <a:t> 반드시 기관 및 </a:t>
            </a:r>
            <a:r>
              <a:rPr lang="ko-KR" altLang="en-US" sz="1100" dirty="0" err="1">
                <a:latin typeface="+mj-lt"/>
              </a:rPr>
              <a:t>은행별</a:t>
            </a:r>
            <a:r>
              <a:rPr lang="ko-KR" altLang="en-US" sz="1100" dirty="0">
                <a:latin typeface="+mj-lt"/>
              </a:rPr>
              <a:t> 수납 마감기간</a:t>
            </a:r>
            <a:r>
              <a:rPr lang="en-US" altLang="ko-KR" sz="1100" dirty="0">
                <a:latin typeface="+mj-lt"/>
              </a:rPr>
              <a:t>·</a:t>
            </a:r>
            <a:r>
              <a:rPr lang="ko-KR" altLang="en-US" sz="1100" dirty="0">
                <a:latin typeface="+mj-lt"/>
              </a:rPr>
              <a:t>시간 내 실행해 주시기 바랍니다</a:t>
            </a:r>
            <a:r>
              <a:rPr lang="en-US" altLang="ko-KR" sz="1100" dirty="0">
                <a:latin typeface="+mj-lt"/>
              </a:rPr>
              <a:t>.</a:t>
            </a:r>
            <a:endParaRPr lang="ko-KR" altLang="en-US" sz="1100" dirty="0">
              <a:latin typeface="+mj-lt"/>
            </a:endParaRPr>
          </a:p>
          <a:p>
            <a:pPr marL="0" lvl="1" defTabSz="496195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</a:pPr>
            <a:endParaRPr lang="ko-KR" altLang="en-US" sz="1172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D33292-A5AC-4151-9E76-5A3B411848FE}"/>
              </a:ext>
            </a:extLst>
          </p:cNvPr>
          <p:cNvGrpSpPr/>
          <p:nvPr/>
        </p:nvGrpSpPr>
        <p:grpSpPr>
          <a:xfrm>
            <a:off x="333004" y="5197496"/>
            <a:ext cx="5994000" cy="540000"/>
            <a:chOff x="-72008" y="0"/>
            <a:chExt cx="6032709" cy="654845"/>
          </a:xfrm>
        </p:grpSpPr>
        <p:sp>
          <p:nvSpPr>
            <p:cNvPr id="53" name="모서리가 둥근 직사각형 39">
              <a:extLst>
                <a:ext uri="{FF2B5EF4-FFF2-40B4-BE49-F238E27FC236}">
                  <a16:creationId xmlns:a16="http://schemas.microsoft.com/office/drawing/2014/main" id="{32E751EA-A622-41B0-8CA1-9EE70296772F}"/>
                </a:ext>
              </a:extLst>
            </p:cNvPr>
            <p:cNvSpPr/>
            <p:nvPr/>
          </p:nvSpPr>
          <p:spPr>
            <a:xfrm>
              <a:off x="-72008" y="0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모서리가 둥근 직사각형 4">
              <a:extLst>
                <a:ext uri="{FF2B5EF4-FFF2-40B4-BE49-F238E27FC236}">
                  <a16:creationId xmlns:a16="http://schemas.microsoft.com/office/drawing/2014/main" id="{279D079D-C4D5-455F-B70A-0C3C6653C8EF}"/>
                </a:ext>
              </a:extLst>
            </p:cNvPr>
            <p:cNvSpPr/>
            <p:nvPr/>
          </p:nvSpPr>
          <p:spPr>
            <a:xfrm>
              <a:off x="31967" y="31967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36" tIns="51036" rIns="51036" bIns="51036" numCol="1" spcCol="1270" anchor="ctr" anchorCtr="0">
              <a:noAutofit/>
            </a:bodyPr>
            <a:lstStyle/>
            <a:p>
              <a:pPr defTabSz="5954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dirty="0"/>
                <a:t>대출 </a:t>
              </a:r>
              <a:r>
                <a:rPr lang="ko-KR" altLang="en-US" sz="1200" b="1"/>
                <a:t>신청 후 </a:t>
              </a:r>
              <a:r>
                <a:rPr lang="ko-KR" altLang="en-US" sz="1200" b="1" dirty="0"/>
                <a:t>바로 대출 실행이 가능한가요</a:t>
              </a:r>
              <a:r>
                <a:rPr lang="en-US" altLang="ko-KR" sz="1200" b="1" dirty="0"/>
                <a:t>?</a:t>
              </a:r>
              <a:endParaRPr lang="ko-KR" altLang="en-US" sz="1200" b="1" dirty="0"/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0A61DFC-2A26-4A81-B00C-B956D60E57C6}"/>
              </a:ext>
            </a:extLst>
          </p:cNvPr>
          <p:cNvSpPr/>
          <p:nvPr/>
        </p:nvSpPr>
        <p:spPr>
          <a:xfrm>
            <a:off x="156890" y="5940163"/>
            <a:ext cx="6320748" cy="754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389" tIns="15594" rIns="87328" bIns="15594" numCol="1" spcCol="1270" anchor="t" anchorCtr="0">
            <a:noAutofit/>
          </a:bodyPr>
          <a:lstStyle/>
          <a:p>
            <a:pPr marL="84138" lvl="1" indent="-84138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ko-KR" altLang="en-US" sz="1100"/>
              <a:t> 아닙니다</a:t>
            </a:r>
            <a:r>
              <a:rPr lang="en-US" altLang="ko-KR" sz="1100"/>
              <a:t>. </a:t>
            </a:r>
            <a:r>
              <a:rPr lang="ko-KR" altLang="en-US" sz="1100">
                <a:latin typeface="+mj-lt"/>
              </a:rPr>
              <a:t>대출 신청이 완료되면</a:t>
            </a:r>
            <a:r>
              <a:rPr lang="en-US" altLang="ko-KR" sz="1100">
                <a:latin typeface="+mj-lt"/>
              </a:rPr>
              <a:t> </a:t>
            </a:r>
            <a:r>
              <a:rPr lang="ko-KR" altLang="en-US" sz="1100" dirty="0">
                <a:latin typeface="+mj-lt"/>
              </a:rPr>
              <a:t>심사가 이뤄지며 </a:t>
            </a:r>
            <a:r>
              <a:rPr lang="ko-KR" altLang="en-US" sz="1100" b="1" dirty="0">
                <a:latin typeface="+mj-lt"/>
              </a:rPr>
              <a:t>심사 결과에 </a:t>
            </a:r>
            <a:r>
              <a:rPr lang="ko-KR" altLang="en-US" sz="1100" b="1">
                <a:latin typeface="+mj-lt"/>
              </a:rPr>
              <a:t>따라</a:t>
            </a:r>
            <a:r>
              <a:rPr lang="ko-KR" altLang="en-US" sz="1100">
                <a:latin typeface="+mj-lt"/>
              </a:rPr>
              <a:t> 승인 여부가 결정 됩니다</a:t>
            </a:r>
            <a:r>
              <a:rPr lang="en-US" altLang="ko-KR" sz="1200">
                <a:latin typeface="+mj-lt"/>
              </a:rPr>
              <a:t>.</a:t>
            </a:r>
          </a:p>
          <a:p>
            <a:pPr marL="191390" lvl="1" indent="-191390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US" altLang="ko-KR" sz="400">
              <a:latin typeface="+mj-lt"/>
            </a:endParaRPr>
          </a:p>
          <a:p>
            <a:pPr marL="84138" lvl="1" indent="-84138" defTabSz="545815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ko-KR" altLang="en-US" sz="1100" spc="30">
                <a:latin typeface="+mj-lt"/>
              </a:rPr>
              <a:t> 승인된 </a:t>
            </a:r>
            <a:r>
              <a:rPr lang="ko-KR" altLang="en-US" sz="1100" spc="30" dirty="0">
                <a:latin typeface="+mj-lt"/>
              </a:rPr>
              <a:t>후에 재단 </a:t>
            </a:r>
            <a:r>
              <a:rPr lang="ko-KR" altLang="en-US" sz="1100" spc="30">
                <a:latin typeface="+mj-lt"/>
              </a:rPr>
              <a:t>홈페이지</a:t>
            </a:r>
            <a:r>
              <a:rPr lang="ko-KR" altLang="en-US" sz="1100" b="1" spc="30">
                <a:latin typeface="+mj-lt"/>
              </a:rPr>
              <a:t> ‘학점은행제 학습자 학자금대출 </a:t>
            </a:r>
            <a:r>
              <a:rPr lang="ko-KR" altLang="en-US" sz="1100" b="1" spc="30" dirty="0">
                <a:latin typeface="+mj-lt"/>
              </a:rPr>
              <a:t>실행</a:t>
            </a:r>
            <a:r>
              <a:rPr lang="en-US" altLang="ko-KR" sz="1100" b="1" spc="30" dirty="0">
                <a:latin typeface="+mj-lt"/>
              </a:rPr>
              <a:t>(</a:t>
            </a:r>
            <a:r>
              <a:rPr lang="ko-KR" altLang="en-US" sz="1100" b="1" spc="30" dirty="0">
                <a:latin typeface="+mj-lt"/>
              </a:rPr>
              <a:t>신청현황</a:t>
            </a:r>
            <a:r>
              <a:rPr lang="en-US" altLang="ko-KR" sz="1100" b="1" spc="30" dirty="0">
                <a:latin typeface="+mj-lt"/>
              </a:rPr>
              <a:t>)’ </a:t>
            </a:r>
            <a:r>
              <a:rPr lang="ko-KR" altLang="en-US" sz="1100" b="1" spc="30">
                <a:latin typeface="+mj-lt"/>
              </a:rPr>
              <a:t>화면에서 </a:t>
            </a:r>
            <a:br>
              <a:rPr lang="en-US" altLang="ko-KR" sz="1100" b="1" spc="30">
                <a:latin typeface="+mj-lt"/>
              </a:rPr>
            </a:br>
            <a:r>
              <a:rPr lang="en-US" altLang="ko-KR" sz="1100" b="1" spc="30">
                <a:latin typeface="+mj-lt"/>
              </a:rPr>
              <a:t> [</a:t>
            </a:r>
            <a:r>
              <a:rPr lang="ko-KR" altLang="en-US" sz="1100" b="1" spc="30" dirty="0">
                <a:latin typeface="+mj-lt"/>
              </a:rPr>
              <a:t>등록금 실행</a:t>
            </a:r>
            <a:r>
              <a:rPr lang="en-US" altLang="ko-KR" sz="1100" b="1" spc="30" dirty="0">
                <a:latin typeface="+mj-lt"/>
              </a:rPr>
              <a:t>]</a:t>
            </a:r>
            <a:r>
              <a:rPr lang="ko-KR" altLang="en-US" sz="1100" b="1" spc="30" dirty="0">
                <a:latin typeface="+mj-lt"/>
              </a:rPr>
              <a:t>버튼</a:t>
            </a:r>
            <a:r>
              <a:rPr lang="ko-KR" altLang="en-US" sz="1100" spc="30" dirty="0">
                <a:latin typeface="+mj-lt"/>
              </a:rPr>
              <a:t>을 눌러 실행절차를 진행합니다</a:t>
            </a:r>
            <a:r>
              <a:rPr lang="en-US" altLang="ko-KR" sz="1100" spc="30" dirty="0">
                <a:latin typeface="+mj-lt"/>
              </a:rPr>
              <a:t>.</a:t>
            </a:r>
            <a:endParaRPr lang="ko-KR" altLang="en-US" sz="1100" spc="30" dirty="0">
              <a:latin typeface="+mj-lt"/>
            </a:endParaRPr>
          </a:p>
          <a:p>
            <a:pPr marL="63797" lvl="1" indent="-63797" defTabSz="545815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ko-KR" altLang="en-US" sz="1228" dirty="0"/>
          </a:p>
        </p:txBody>
      </p:sp>
    </p:spTree>
    <p:extLst>
      <p:ext uri="{BB962C8B-B14F-4D97-AF65-F5344CB8AC3E}">
        <p14:creationId xmlns:p14="http://schemas.microsoft.com/office/powerpoint/2010/main" val="395047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실행관련 주요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FAQ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549" y="1054654"/>
            <a:ext cx="6455666" cy="785454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56890" y="2109185"/>
            <a:ext cx="6373317" cy="948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57150" lvl="1" indent="-57150" algn="l" defTabSz="466725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altLang="ko-KR" sz="1200"/>
              <a:t> </a:t>
            </a:r>
            <a:r>
              <a:rPr lang="ko-KR" altLang="en-US" sz="1200"/>
              <a:t>추가 대출은 불가능하며</a:t>
            </a:r>
            <a:r>
              <a:rPr lang="en-US" altLang="ko-KR" sz="1200"/>
              <a:t>, </a:t>
            </a:r>
            <a:r>
              <a:rPr lang="ko-KR" altLang="en-US" sz="1200"/>
              <a:t>기존 </a:t>
            </a:r>
            <a:r>
              <a:rPr lang="ko-KR" altLang="en-US" sz="1200" dirty="0"/>
              <a:t>대출 건 전액 완제 후 </a:t>
            </a:r>
            <a:r>
              <a:rPr lang="ko-KR" altLang="en-US" sz="1200" dirty="0" err="1"/>
              <a:t>재대출</a:t>
            </a:r>
            <a:r>
              <a:rPr lang="ko-KR" altLang="en-US" sz="1200" dirty="0"/>
              <a:t> 요청을 통하여 </a:t>
            </a:r>
            <a:r>
              <a:rPr lang="ko-KR" altLang="en-US" sz="1200"/>
              <a:t>재실행이 </a:t>
            </a:r>
            <a:br>
              <a:rPr lang="en-US" altLang="ko-KR" sz="1200"/>
            </a:br>
            <a:r>
              <a:rPr lang="en-US" altLang="ko-KR" sz="1200"/>
              <a:t> </a:t>
            </a:r>
            <a:r>
              <a:rPr lang="ko-KR" altLang="en-US" sz="1200"/>
              <a:t>가능합니다</a:t>
            </a:r>
            <a:r>
              <a:rPr lang="en-US" altLang="ko-KR" sz="1200" dirty="0"/>
              <a:t>. </a:t>
            </a:r>
          </a:p>
          <a:p>
            <a:pPr marL="57150" lvl="1" indent="-57150" algn="l" defTabSz="466725" latinLnBrk="1">
              <a:lnSpc>
                <a:spcPct val="15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altLang="ko-KR" sz="1100"/>
              <a:t> </a:t>
            </a:r>
            <a:r>
              <a:rPr lang="ko-KR" altLang="en-US" sz="1200" dirty="0" err="1"/>
              <a:t>재대출</a:t>
            </a:r>
            <a:r>
              <a:rPr lang="ko-KR" altLang="en-US" sz="1200" dirty="0"/>
              <a:t> 요청은 </a:t>
            </a:r>
            <a:r>
              <a:rPr lang="ko-KR" altLang="en-US" sz="1200"/>
              <a:t>재단 </a:t>
            </a:r>
            <a:r>
              <a:rPr lang="ko-KR" altLang="en-US" sz="1200" b="1">
                <a:solidFill>
                  <a:srgbClr val="FF0000"/>
                </a:solidFill>
              </a:rPr>
              <a:t>상담센터</a:t>
            </a:r>
            <a:r>
              <a:rPr lang="en-US" altLang="ko-KR" sz="1200" b="1" dirty="0">
                <a:solidFill>
                  <a:srgbClr val="FF0000"/>
                </a:solidFill>
              </a:rPr>
              <a:t>(1599-2000)</a:t>
            </a:r>
            <a:r>
              <a:rPr lang="ko-KR" altLang="en-US" sz="1200" dirty="0"/>
              <a:t>로 전화주시면 자세한 안내 도와드리겠습니다</a:t>
            </a:r>
            <a:r>
              <a:rPr lang="en-US" altLang="ko-KR" sz="1200" dirty="0"/>
              <a:t>.</a:t>
            </a:r>
            <a:endParaRPr lang="ko-KR" altLang="en-US" sz="1100" kern="1200" dirty="0"/>
          </a:p>
        </p:txBody>
      </p:sp>
      <p:sp>
        <p:nvSpPr>
          <p:cNvPr id="20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16</a:t>
            </a:fld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327116" y="1483206"/>
            <a:ext cx="5994000" cy="540000"/>
            <a:chOff x="0" y="5793687"/>
            <a:chExt cx="5992668" cy="654845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모서리가 둥근 직사각형 8"/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200" b="1"/>
                <a:t> </a:t>
              </a:r>
              <a:r>
                <a:rPr lang="ko-KR" altLang="en-US" sz="1200" b="1"/>
                <a:t>대출 금액을 잘못 입력했습니다</a:t>
              </a:r>
              <a:r>
                <a:rPr lang="en-US" altLang="ko-KR" sz="1200" b="1"/>
                <a:t>. </a:t>
              </a:r>
              <a:r>
                <a:rPr lang="ko-KR" altLang="en-US" sz="1200" b="1"/>
                <a:t>추가로 대출 받을 수 있나요</a:t>
              </a:r>
              <a:r>
                <a:rPr lang="en-US" altLang="ko-KR" sz="1200" b="1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576322F-48C2-4ED7-9F8A-8C44CB162C90}"/>
              </a:ext>
            </a:extLst>
          </p:cNvPr>
          <p:cNvSpPr/>
          <p:nvPr/>
        </p:nvSpPr>
        <p:spPr>
          <a:xfrm>
            <a:off x="298405" y="4129349"/>
            <a:ext cx="6195189" cy="8928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네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 b="1">
                <a:latin typeface="+mn-ea"/>
              </a:rPr>
              <a:t>미성년자의 경우</a:t>
            </a:r>
            <a:r>
              <a:rPr lang="ko-KR" altLang="en-US" sz="1200">
                <a:latin typeface="+mn-ea"/>
              </a:rPr>
              <a:t> 학자금대출 신청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승인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실행 내역이 부모에게 통지 됩니다</a:t>
            </a:r>
            <a:r>
              <a:rPr lang="en-US" altLang="ko-KR" sz="1200">
                <a:latin typeface="+mn-ea"/>
              </a:rPr>
              <a:t>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ko-KR" altLang="en-US" sz="1100" dirty="0">
              <a:latin typeface="+mn-ea"/>
            </a:endParaRPr>
          </a:p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재단에서 </a:t>
            </a:r>
            <a:r>
              <a:rPr lang="ko-KR" altLang="en-US" sz="1200" dirty="0">
                <a:latin typeface="+mn-ea"/>
              </a:rPr>
              <a:t>지원하는 학자금대출은 정부 재원이 투입되는 정책자금임에 따라 </a:t>
            </a:r>
            <a:r>
              <a:rPr lang="ko-KR" altLang="en-US" sz="1200">
                <a:latin typeface="+mn-ea"/>
              </a:rPr>
              <a:t>등록금 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</a:t>
            </a:r>
            <a:r>
              <a:rPr lang="ko-KR" altLang="en-US" sz="1200">
                <a:latin typeface="+mn-ea"/>
              </a:rPr>
              <a:t>목적 </a:t>
            </a:r>
            <a:r>
              <a:rPr lang="ko-KR" altLang="en-US" sz="1200" dirty="0">
                <a:latin typeface="+mn-ea"/>
              </a:rPr>
              <a:t>외 사용 및 무분별한 대출 방지를 위하여 부모에게 통지됨을 양해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B7D015E-69D6-4B41-AF4F-6886A303D3DF}"/>
              </a:ext>
            </a:extLst>
          </p:cNvPr>
          <p:cNvGrpSpPr/>
          <p:nvPr/>
        </p:nvGrpSpPr>
        <p:grpSpPr>
          <a:xfrm>
            <a:off x="327116" y="3426511"/>
            <a:ext cx="5994000" cy="540000"/>
            <a:chOff x="0" y="5793687"/>
            <a:chExt cx="5992668" cy="654845"/>
          </a:xfrm>
        </p:grpSpPr>
        <p:sp>
          <p:nvSpPr>
            <p:cNvPr id="52" name="모서리가 둥근 직사각형 35">
              <a:extLst>
                <a:ext uri="{FF2B5EF4-FFF2-40B4-BE49-F238E27FC236}">
                  <a16:creationId xmlns:a16="http://schemas.microsoft.com/office/drawing/2014/main" id="{487E32C2-794D-4E05-9341-A2797F786A7C}"/>
                </a:ext>
              </a:extLst>
            </p:cNvPr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모서리가 둥근 직사각형 8">
              <a:extLst>
                <a:ext uri="{FF2B5EF4-FFF2-40B4-BE49-F238E27FC236}">
                  <a16:creationId xmlns:a16="http://schemas.microsoft.com/office/drawing/2014/main" id="{7D6DB7FA-D07D-444F-8E24-EB2FD10C2EE8}"/>
                </a:ext>
              </a:extLst>
            </p:cNvPr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학점은행제 </a:t>
              </a:r>
              <a:r>
                <a:rPr lang="ko-KR" altLang="en-US" sz="1200" b="1" dirty="0"/>
                <a:t>학습자 학자금대출을 받을 때 부모에게 통지가 되나요</a:t>
              </a:r>
              <a:r>
                <a:rPr lang="en-US" altLang="ko-KR" sz="1200" b="1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E4621D5-5D94-4517-A31A-A58BD377D022}"/>
              </a:ext>
            </a:extLst>
          </p:cNvPr>
          <p:cNvSpPr/>
          <p:nvPr/>
        </p:nvSpPr>
        <p:spPr>
          <a:xfrm>
            <a:off x="284902" y="6103191"/>
            <a:ext cx="5992668" cy="10072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267" tIns="13970" rIns="78232" bIns="13970" numCol="1" spcCol="1270" anchor="t" anchorCtr="0">
            <a:noAutofit/>
          </a:bodyPr>
          <a:lstStyle/>
          <a:p>
            <a:pPr marL="84138" indent="-84138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대출기간은 </a:t>
            </a:r>
            <a:r>
              <a:rPr lang="ko-KR" altLang="en-US" sz="1200" dirty="0">
                <a:latin typeface="+mn-ea"/>
              </a:rPr>
              <a:t>이자만 내는 ‘</a:t>
            </a:r>
            <a:r>
              <a:rPr lang="ko-KR" altLang="en-US" sz="1200" dirty="0" err="1">
                <a:latin typeface="+mn-ea"/>
              </a:rPr>
              <a:t>거치기간’과</a:t>
            </a:r>
            <a:r>
              <a:rPr lang="ko-KR" altLang="en-US" sz="1200" dirty="0">
                <a:latin typeface="+mn-ea"/>
              </a:rPr>
              <a:t> 원금을 상환하는 ‘</a:t>
            </a:r>
            <a:r>
              <a:rPr lang="ko-KR" altLang="en-US" sz="1200" dirty="0" err="1">
                <a:latin typeface="+mn-ea"/>
              </a:rPr>
              <a:t>상환기간’으로</a:t>
            </a:r>
            <a:r>
              <a:rPr lang="ko-KR" altLang="en-US" sz="1200" dirty="0">
                <a:latin typeface="+mn-ea"/>
              </a:rPr>
              <a:t> 구성됩니다</a:t>
            </a:r>
            <a:r>
              <a:rPr lang="en-US" altLang="ko-KR" sz="1200">
                <a:latin typeface="+mn-ea"/>
              </a:rPr>
              <a:t>.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“</a:t>
            </a:r>
            <a:r>
              <a:rPr lang="ko-KR" altLang="en-US" sz="1200">
                <a:latin typeface="+mn-ea"/>
              </a:rPr>
              <a:t>학점은행제 </a:t>
            </a:r>
            <a:r>
              <a:rPr lang="ko-KR" altLang="en-US" sz="1200" dirty="0">
                <a:latin typeface="+mn-ea"/>
              </a:rPr>
              <a:t>학습자 </a:t>
            </a:r>
            <a:r>
              <a:rPr lang="ko-KR" altLang="en-US" sz="1200" dirty="0" err="1">
                <a:latin typeface="+mn-ea"/>
              </a:rPr>
              <a:t>학자금대출”은</a:t>
            </a:r>
            <a:r>
              <a:rPr lang="ko-KR" altLang="en-US" sz="1200" dirty="0">
                <a:latin typeface="+mn-ea"/>
              </a:rPr>
              <a:t> 최장 거치기간 </a:t>
            </a:r>
            <a:r>
              <a:rPr lang="en-US" altLang="ko-KR" sz="1200">
                <a:latin typeface="+mn-ea"/>
              </a:rPr>
              <a:t>8</a:t>
            </a:r>
            <a:r>
              <a:rPr lang="ko-KR" altLang="en-US" sz="1200">
                <a:latin typeface="+mn-ea"/>
              </a:rPr>
              <a:t>년*</a:t>
            </a:r>
            <a:r>
              <a:rPr lang="en-US" altLang="ko-KR" sz="120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최장 상환기간 </a:t>
            </a:r>
            <a:r>
              <a:rPr lang="en-US" altLang="ko-KR" sz="1200" dirty="0">
                <a:latin typeface="+mn-ea"/>
              </a:rPr>
              <a:t>10</a:t>
            </a:r>
            <a:r>
              <a:rPr lang="ko-KR" altLang="en-US" sz="1200">
                <a:latin typeface="+mn-ea"/>
              </a:rPr>
              <a:t>년으로 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</a:t>
            </a:r>
            <a:r>
              <a:rPr lang="ko-KR" altLang="en-US" sz="1200">
                <a:latin typeface="+mn-ea"/>
              </a:rPr>
              <a:t>최장 대출기간은 </a:t>
            </a:r>
            <a:r>
              <a:rPr lang="en-US" altLang="ko-KR" sz="1200">
                <a:latin typeface="+mn-ea"/>
              </a:rPr>
              <a:t>18</a:t>
            </a:r>
            <a:r>
              <a:rPr lang="ko-KR" altLang="en-US" sz="1200">
                <a:latin typeface="+mn-ea"/>
              </a:rPr>
              <a:t>년입니다</a:t>
            </a:r>
            <a:r>
              <a:rPr lang="en-US" altLang="ko-KR" sz="1200">
                <a:latin typeface="+mn-ea"/>
              </a:rPr>
              <a:t>.</a:t>
            </a:r>
            <a:br>
              <a:rPr lang="en-US" altLang="ko-KR" sz="1200">
                <a:latin typeface="+mn-ea"/>
              </a:rPr>
            </a:br>
            <a:r>
              <a:rPr lang="en-US" altLang="ko-KR" sz="1200">
                <a:latin typeface="+mn-ea"/>
              </a:rPr>
              <a:t>  </a:t>
            </a:r>
            <a:r>
              <a:rPr lang="ko-KR" altLang="en-US" sz="1050">
                <a:latin typeface="+mn-ea"/>
              </a:rPr>
              <a:t>* 군필자</a:t>
            </a:r>
            <a:r>
              <a:rPr lang="en-US" altLang="ko-KR" sz="1050">
                <a:latin typeface="+mn-ea"/>
              </a:rPr>
              <a:t>(</a:t>
            </a:r>
            <a:r>
              <a:rPr lang="ko-KR" altLang="en-US" sz="1050">
                <a:latin typeface="+mn-ea"/>
              </a:rPr>
              <a:t>여학생 포함</a:t>
            </a:r>
            <a:r>
              <a:rPr lang="en-US" altLang="ko-KR" sz="1050">
                <a:latin typeface="+mn-ea"/>
              </a:rPr>
              <a:t>) 5</a:t>
            </a:r>
            <a:r>
              <a:rPr lang="ko-KR" altLang="en-US" sz="1050">
                <a:latin typeface="+mn-ea"/>
              </a:rPr>
              <a:t>년</a:t>
            </a:r>
            <a:r>
              <a:rPr lang="en-US" altLang="ko-KR" sz="1050">
                <a:latin typeface="+mn-ea"/>
              </a:rPr>
              <a:t>, </a:t>
            </a:r>
            <a:r>
              <a:rPr lang="ko-KR" altLang="en-US" sz="1050">
                <a:latin typeface="+mn-ea"/>
              </a:rPr>
              <a:t>미필자 </a:t>
            </a:r>
            <a:r>
              <a:rPr lang="en-US" altLang="ko-KR" sz="1050">
                <a:latin typeface="+mn-ea"/>
              </a:rPr>
              <a:t>8</a:t>
            </a:r>
            <a:r>
              <a:rPr lang="ko-KR" altLang="en-US" sz="1050">
                <a:latin typeface="+mn-ea"/>
              </a:rPr>
              <a:t>년 이내</a:t>
            </a:r>
            <a:endParaRPr lang="en-US" altLang="ko-KR" sz="1050" dirty="0">
              <a:latin typeface="+mn-ea"/>
            </a:endParaRPr>
          </a:p>
          <a:p>
            <a:pPr fontAlgn="base"/>
            <a:endParaRPr lang="ko-KR" altLang="en-US" sz="1100" dirty="0">
              <a:latin typeface="+mn-ea"/>
            </a:endParaRPr>
          </a:p>
          <a:p>
            <a:pPr marL="84138" indent="-84138" fontAlgn="base">
              <a:buFont typeface="Arial" panose="020B0604020202020204" pitchFamily="34" charset="0"/>
              <a:buChar char="•"/>
            </a:pPr>
            <a:r>
              <a:rPr lang="ko-KR" altLang="en-US" sz="1200">
                <a:latin typeface="+mn-ea"/>
              </a:rPr>
              <a:t> 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>
                <a:latin typeface="+mn-ea"/>
              </a:rPr>
              <a:t>차주의 연령에 </a:t>
            </a:r>
            <a:r>
              <a:rPr lang="ko-KR" altLang="en-US" sz="1200" dirty="0">
                <a:latin typeface="+mn-ea"/>
              </a:rPr>
              <a:t>따라 대출기간은 달리 적용될 수 있습니다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  <a:p>
            <a:pPr fontAlgn="base"/>
            <a:endParaRPr lang="en-US" altLang="ko-KR" sz="1100" dirty="0">
              <a:latin typeface="+mn-ea"/>
            </a:endParaRPr>
          </a:p>
          <a:p>
            <a:pPr fontAlgn="base"/>
            <a:endParaRPr lang="ko-KR" altLang="en-US" sz="1100" dirty="0">
              <a:latin typeface="+mn-ea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4C4B323-A2BA-4B2B-9BE2-CF30EFA0F2B1}"/>
              </a:ext>
            </a:extLst>
          </p:cNvPr>
          <p:cNvGrpSpPr/>
          <p:nvPr/>
        </p:nvGrpSpPr>
        <p:grpSpPr>
          <a:xfrm>
            <a:off x="327116" y="5443870"/>
            <a:ext cx="5994000" cy="540000"/>
            <a:chOff x="0" y="5793687"/>
            <a:chExt cx="5992668" cy="654845"/>
          </a:xfrm>
        </p:grpSpPr>
        <p:sp>
          <p:nvSpPr>
            <p:cNvPr id="58" name="모서리가 둥근 직사각형 35">
              <a:extLst>
                <a:ext uri="{FF2B5EF4-FFF2-40B4-BE49-F238E27FC236}">
                  <a16:creationId xmlns:a16="http://schemas.microsoft.com/office/drawing/2014/main" id="{F3DBBD52-3BAD-4BC9-8A72-68758103B182}"/>
                </a:ext>
              </a:extLst>
            </p:cNvPr>
            <p:cNvSpPr/>
            <p:nvPr/>
          </p:nvSpPr>
          <p:spPr>
            <a:xfrm>
              <a:off x="0" y="5793687"/>
              <a:ext cx="5992668" cy="654845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모서리가 둥근 직사각형 8">
              <a:extLst>
                <a:ext uri="{FF2B5EF4-FFF2-40B4-BE49-F238E27FC236}">
                  <a16:creationId xmlns:a16="http://schemas.microsoft.com/office/drawing/2014/main" id="{B4842EDB-C908-4C7C-BC9F-B577E8200620}"/>
                </a:ext>
              </a:extLst>
            </p:cNvPr>
            <p:cNvSpPr/>
            <p:nvPr/>
          </p:nvSpPr>
          <p:spPr>
            <a:xfrm>
              <a:off x="31967" y="5825654"/>
              <a:ext cx="5928734" cy="59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/>
                <a:t> 대출 </a:t>
              </a:r>
              <a:r>
                <a:rPr lang="ko-KR" altLang="en-US" sz="1200" b="1" dirty="0"/>
                <a:t>약정 시</a:t>
              </a:r>
              <a:r>
                <a:rPr lang="en-US" altLang="ko-KR" sz="1200" b="1" dirty="0"/>
                <a:t>, </a:t>
              </a:r>
              <a:r>
                <a:rPr lang="ko-KR" altLang="en-US" sz="1200" b="1" dirty="0"/>
                <a:t>대출기간은 어떻게 선택할 수 있나요</a:t>
              </a:r>
              <a:r>
                <a:rPr lang="en-US" altLang="ko-KR" sz="1200" b="1" dirty="0"/>
                <a:t>?</a:t>
              </a:r>
              <a:endParaRPr lang="ko-KR" altLang="en-US" sz="1200" b="1" kern="1200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A220A89-35A8-4E6E-ADDA-BC69A9F74E06}"/>
              </a:ext>
            </a:extLst>
          </p:cNvPr>
          <p:cNvSpPr txBox="1"/>
          <p:nvPr/>
        </p:nvSpPr>
        <p:spPr>
          <a:xfrm>
            <a:off x="214039" y="7974508"/>
            <a:ext cx="6320685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/>
              <a:t>※ </a:t>
            </a:r>
            <a:r>
              <a:rPr lang="ko-KR" altLang="en-US" sz="1100" b="1"/>
              <a:t>자세한 내용은 한국장학재단 </a:t>
            </a:r>
            <a:r>
              <a:rPr lang="ko-KR" altLang="en-US" sz="1100" b="1">
                <a:solidFill>
                  <a:srgbClr val="FF0000"/>
                </a:solidFill>
              </a:rPr>
              <a:t>상담센터</a:t>
            </a:r>
            <a:r>
              <a:rPr lang="en-US" altLang="ko-KR" sz="1100" b="1">
                <a:solidFill>
                  <a:srgbClr val="FF0000"/>
                </a:solidFill>
              </a:rPr>
              <a:t>(1599-2000) </a:t>
            </a:r>
            <a:r>
              <a:rPr lang="ko-KR" altLang="en-US" sz="1100" b="1"/>
              <a:t>또는 </a:t>
            </a:r>
            <a:endParaRPr lang="en-US" altLang="ko-KR" sz="1100" b="1"/>
          </a:p>
          <a:p>
            <a:r>
              <a:rPr lang="en-US" altLang="ko-KR" sz="1100" b="1"/>
              <a:t>   [</a:t>
            </a:r>
            <a:r>
              <a:rPr lang="ko-KR" altLang="en-US" sz="1100" b="1"/>
              <a:t>재단 홈페이지</a:t>
            </a:r>
            <a:r>
              <a:rPr lang="en-US" altLang="ko-KR" sz="1100" b="1"/>
              <a:t>(</a:t>
            </a:r>
            <a:r>
              <a:rPr lang="en-US" altLang="ko-KR" sz="1100" b="1">
                <a:hlinkClick r:id="rId3"/>
              </a:rPr>
              <a:t>www.kosaf.go.kr</a:t>
            </a:r>
            <a:r>
              <a:rPr lang="en-US" altLang="ko-KR" sz="1100" b="1"/>
              <a:t>) &gt; </a:t>
            </a:r>
            <a:r>
              <a:rPr lang="ko-KR" altLang="en-US" sz="1100" b="1"/>
              <a:t>고객센터 </a:t>
            </a:r>
            <a:r>
              <a:rPr lang="en-US" altLang="ko-KR" sz="1100" b="1"/>
              <a:t>&gt; </a:t>
            </a:r>
            <a:r>
              <a:rPr lang="ko-KR" altLang="en-US" sz="1100" b="1"/>
              <a:t>자주묻는질문</a:t>
            </a:r>
            <a:r>
              <a:rPr lang="en-US" altLang="ko-KR" sz="1100" b="1"/>
              <a:t>(FAQ)]</a:t>
            </a:r>
            <a:r>
              <a:rPr lang="ko-KR" altLang="en-US" sz="1100" b="1"/>
              <a:t>를 통해 확인 가능합니다</a:t>
            </a:r>
            <a:r>
              <a:rPr lang="en-US" altLang="ko-KR" sz="1100"/>
              <a:t>.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341980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8A375598-5853-4250-9E82-D91030C1E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0"/>
          <a:stretch/>
        </p:blipFill>
        <p:spPr>
          <a:xfrm>
            <a:off x="210217" y="4479476"/>
            <a:ext cx="6332559" cy="34563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9B4CC8B-B3F9-4D76-BEDF-05B3B9834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" y="1358030"/>
            <a:ext cx="6332559" cy="294599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1556" y="300994"/>
            <a:ext cx="6511396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079" tIns="46539" rIns="93079" bIns="46539" anchor="ctr"/>
          <a:lstStyle/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학자금대출 실행 준비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550" y="1097056"/>
            <a:ext cx="6455666" cy="6812633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79" tIns="46539" rIns="93079" bIns="46539"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대체 처리 5"/>
          <p:cNvSpPr/>
          <p:nvPr/>
        </p:nvSpPr>
        <p:spPr>
          <a:xfrm>
            <a:off x="391394" y="827185"/>
            <a:ext cx="3077864" cy="49153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3079" tIns="46539" rIns="93079" bIns="46539"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한국장학재단 </a:t>
            </a:r>
            <a:r>
              <a:rPr lang="ko-KR" altLang="en-US"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홈페이지 로그인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2286975911"/>
              </p:ext>
            </p:extLst>
          </p:nvPr>
        </p:nvGraphicFramePr>
        <p:xfrm>
          <a:off x="128878" y="7971249"/>
          <a:ext cx="6492054" cy="156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7FEB-9D9A-4758-B6A3-0C9C9A309ABF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720802-18A3-4F83-B958-9F0DA624DC00}"/>
              </a:ext>
            </a:extLst>
          </p:cNvPr>
          <p:cNvSpPr/>
          <p:nvPr/>
        </p:nvSpPr>
        <p:spPr>
          <a:xfrm>
            <a:off x="187392" y="1353570"/>
            <a:ext cx="6355385" cy="2962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185CC6-CCD3-4FCE-B89B-E9CC14385853}"/>
              </a:ext>
            </a:extLst>
          </p:cNvPr>
          <p:cNvSpPr/>
          <p:nvPr/>
        </p:nvSpPr>
        <p:spPr>
          <a:xfrm>
            <a:off x="187392" y="3365996"/>
            <a:ext cx="2828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93BB2A-6393-46B2-ABC5-8102469442E3}"/>
              </a:ext>
            </a:extLst>
          </p:cNvPr>
          <p:cNvSpPr/>
          <p:nvPr/>
        </p:nvSpPr>
        <p:spPr>
          <a:xfrm>
            <a:off x="5485482" y="1345934"/>
            <a:ext cx="221717" cy="135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692E1AF-CE8F-4FE7-9281-F8FFB4992948}"/>
              </a:ext>
            </a:extLst>
          </p:cNvPr>
          <p:cNvSpPr/>
          <p:nvPr/>
        </p:nvSpPr>
        <p:spPr>
          <a:xfrm>
            <a:off x="187391" y="4408150"/>
            <a:ext cx="6355385" cy="34491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61D3C4D-8A59-4949-ADDA-7EF3E305A31B}"/>
              </a:ext>
            </a:extLst>
          </p:cNvPr>
          <p:cNvSpPr/>
          <p:nvPr/>
        </p:nvSpPr>
        <p:spPr>
          <a:xfrm>
            <a:off x="251724" y="5731041"/>
            <a:ext cx="6241870" cy="299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95" tIns="52397" rIns="104795" bIns="52397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92922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B812189-ABCA-4F81-A16D-06A5B8BB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5" y="1791591"/>
            <a:ext cx="6382623" cy="517333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</a:t>
            </a:r>
            <a:r>
              <a:rPr kumimoji="0"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학자금대출</a:t>
            </a:r>
            <a:r>
              <a:rPr kumimoji="0"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실행 준비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1961260681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129534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대출신청 및 심사 현황 확인</a:t>
              </a:r>
            </a:p>
          </p:txBody>
        </p:sp>
      </p:grpSp>
      <p:sp>
        <p:nvSpPr>
          <p:cNvPr id="1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3EDFA1-1166-4AF9-8B60-1F0214FB1057}"/>
              </a:ext>
            </a:extLst>
          </p:cNvPr>
          <p:cNvSpPr/>
          <p:nvPr/>
        </p:nvSpPr>
        <p:spPr>
          <a:xfrm>
            <a:off x="2389138" y="3798044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9A0B2D4-B368-4BFB-858F-9D39F4DF34B7}"/>
              </a:ext>
            </a:extLst>
          </p:cNvPr>
          <p:cNvSpPr/>
          <p:nvPr/>
        </p:nvSpPr>
        <p:spPr>
          <a:xfrm>
            <a:off x="1237010" y="2069852"/>
            <a:ext cx="576064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47FA31-BD22-4F05-A162-584B88E4DCCD}"/>
              </a:ext>
            </a:extLst>
          </p:cNvPr>
          <p:cNvSpPr txBox="1"/>
          <p:nvPr/>
        </p:nvSpPr>
        <p:spPr>
          <a:xfrm>
            <a:off x="1309018" y="1710979"/>
            <a:ext cx="432048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59C3D-9457-45C4-8020-FCE8D6CD1CBA}"/>
              </a:ext>
            </a:extLst>
          </p:cNvPr>
          <p:cNvSpPr txBox="1"/>
          <p:nvPr/>
        </p:nvSpPr>
        <p:spPr>
          <a:xfrm>
            <a:off x="3109218" y="3830632"/>
            <a:ext cx="461175" cy="36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>
                <a:solidFill>
                  <a:srgbClr val="FF0000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5462230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:a16="http://schemas.microsoft.com/office/drawing/2014/main" id="{30FB6846-B07C-4699-8210-CABE08DE3AE7}"/>
              </a:ext>
            </a:extLst>
          </p:cNvPr>
          <p:cNvGrpSpPr/>
          <p:nvPr/>
        </p:nvGrpSpPr>
        <p:grpSpPr>
          <a:xfrm>
            <a:off x="131887" y="1748229"/>
            <a:ext cx="6511394" cy="3273951"/>
            <a:chOff x="131887" y="1853828"/>
            <a:chExt cx="6511394" cy="3273951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69C7AE0-C141-4069-91A5-B4C07CFA4A5F}"/>
                </a:ext>
              </a:extLst>
            </p:cNvPr>
            <p:cNvGrpSpPr/>
            <p:nvPr/>
          </p:nvGrpSpPr>
          <p:grpSpPr>
            <a:xfrm>
              <a:off x="131887" y="1853828"/>
              <a:ext cx="6511394" cy="3273951"/>
              <a:chOff x="-22868" y="1948419"/>
              <a:chExt cx="6817368" cy="3301023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22969861-806F-49C6-B19D-76199DCD1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0555"/>
              <a:stretch/>
            </p:blipFill>
            <p:spPr>
              <a:xfrm>
                <a:off x="0" y="2459351"/>
                <a:ext cx="6794500" cy="2790091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8996DB9-6670-4184-94D5-BF2FED1F1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2868" y="1948419"/>
                <a:ext cx="6794500" cy="462708"/>
              </a:xfrm>
              <a:prstGeom prst="rect">
                <a:avLst/>
              </a:prstGeom>
            </p:spPr>
          </p:pic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F0AA60E-FB51-4E98-BBBD-B89183C516D1}"/>
                </a:ext>
              </a:extLst>
            </p:cNvPr>
            <p:cNvSpPr/>
            <p:nvPr/>
          </p:nvSpPr>
          <p:spPr>
            <a:xfrm>
              <a:off x="300906" y="2388438"/>
              <a:ext cx="1728192" cy="174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199CD5-49F9-4F4B-AEBE-ECA655CFC0AB}"/>
                </a:ext>
              </a:extLst>
            </p:cNvPr>
            <p:cNvSpPr txBox="1"/>
            <p:nvPr/>
          </p:nvSpPr>
          <p:spPr>
            <a:xfrm>
              <a:off x="192285" y="2371433"/>
              <a:ext cx="21602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/>
                <a:t>학점은행제 학습자 학자금대출 신청현황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CB3692C-6F41-4BC3-B694-81B8F83FCAC6}"/>
                </a:ext>
              </a:extLst>
            </p:cNvPr>
            <p:cNvSpPr/>
            <p:nvPr/>
          </p:nvSpPr>
          <p:spPr>
            <a:xfrm>
              <a:off x="2030512" y="2668738"/>
              <a:ext cx="267499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D148F2E-4AC5-46CC-AE52-B96006C9E7D8}"/>
                </a:ext>
              </a:extLst>
            </p:cNvPr>
            <p:cNvSpPr/>
            <p:nvPr/>
          </p:nvSpPr>
          <p:spPr>
            <a:xfrm>
              <a:off x="1876340" y="3992912"/>
              <a:ext cx="49379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9984E5C-8727-46BB-BAB6-FEC629DA32DE}"/>
                </a:ext>
              </a:extLst>
            </p:cNvPr>
            <p:cNvSpPr/>
            <p:nvPr/>
          </p:nvSpPr>
          <p:spPr>
            <a:xfrm>
              <a:off x="3613274" y="3584721"/>
              <a:ext cx="369477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0551EEF5-F7AE-4BCA-AA95-BF89AA211A88}"/>
                </a:ext>
              </a:extLst>
            </p:cNvPr>
            <p:cNvSpPr/>
            <p:nvPr/>
          </p:nvSpPr>
          <p:spPr>
            <a:xfrm>
              <a:off x="1876340" y="4398881"/>
              <a:ext cx="52136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EBBFD08-9EEA-49B9-AB08-576D301FA85B}"/>
                </a:ext>
              </a:extLst>
            </p:cNvPr>
            <p:cNvSpPr/>
            <p:nvPr/>
          </p:nvSpPr>
          <p:spPr>
            <a:xfrm>
              <a:off x="1892624" y="4784250"/>
              <a:ext cx="380763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9DE7F0A-9215-45B9-9B6C-5BFE32988E4C}"/>
                </a:ext>
              </a:extLst>
            </p:cNvPr>
            <p:cNvSpPr/>
            <p:nvPr/>
          </p:nvSpPr>
          <p:spPr>
            <a:xfrm>
              <a:off x="3613274" y="3921742"/>
              <a:ext cx="479467" cy="248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3131C96-FB6A-4D09-ADDB-F9B74DD62DD5}"/>
                </a:ext>
              </a:extLst>
            </p:cNvPr>
            <p:cNvSpPr/>
            <p:nvPr/>
          </p:nvSpPr>
          <p:spPr>
            <a:xfrm>
              <a:off x="3598951" y="4279378"/>
              <a:ext cx="521360" cy="248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9D958C18-E28A-49C6-B37C-BB86C54E5333}"/>
                </a:ext>
              </a:extLst>
            </p:cNvPr>
            <p:cNvSpPr/>
            <p:nvPr/>
          </p:nvSpPr>
          <p:spPr>
            <a:xfrm>
              <a:off x="1876340" y="3539430"/>
              <a:ext cx="521360" cy="163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86F9274A-4B62-4331-869B-84CEE34C35EA}"/>
                </a:ext>
              </a:extLst>
            </p:cNvPr>
            <p:cNvSpPr/>
            <p:nvPr/>
          </p:nvSpPr>
          <p:spPr>
            <a:xfrm>
              <a:off x="509890" y="3539431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4239B11-8384-44EF-9710-9778C79708DF}"/>
                </a:ext>
              </a:extLst>
            </p:cNvPr>
            <p:cNvSpPr/>
            <p:nvPr/>
          </p:nvSpPr>
          <p:spPr>
            <a:xfrm>
              <a:off x="509890" y="3921741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4555B49-379D-4BC6-A6B2-D505D32B0925}"/>
                </a:ext>
              </a:extLst>
            </p:cNvPr>
            <p:cNvSpPr/>
            <p:nvPr/>
          </p:nvSpPr>
          <p:spPr>
            <a:xfrm>
              <a:off x="509890" y="4330896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5BAB598-280E-46F2-AFA0-E2894DA544A5}"/>
                </a:ext>
              </a:extLst>
            </p:cNvPr>
            <p:cNvSpPr/>
            <p:nvPr/>
          </p:nvSpPr>
          <p:spPr>
            <a:xfrm>
              <a:off x="509890" y="4722625"/>
              <a:ext cx="439088" cy="9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Ⅰ</a:t>
            </a:r>
            <a:r>
              <a:rPr kumimoji="0"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학자금대출 실행 준비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1762578935"/>
              </p:ext>
            </p:extLst>
          </p:nvPr>
        </p:nvGraphicFramePr>
        <p:xfrm>
          <a:off x="141557" y="7833996"/>
          <a:ext cx="6492054" cy="158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146549" y="869971"/>
            <a:ext cx="6455666" cy="6888328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대출신청 및 심사 현황 확인</a:t>
              </a:r>
            </a:p>
          </p:txBody>
        </p:sp>
      </p:grpSp>
      <p:sp>
        <p:nvSpPr>
          <p:cNvPr id="5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15A849E-6E49-4AA7-9B9C-C00F941A7098}"/>
              </a:ext>
            </a:extLst>
          </p:cNvPr>
          <p:cNvSpPr/>
          <p:nvPr/>
        </p:nvSpPr>
        <p:spPr>
          <a:xfrm>
            <a:off x="5933418" y="3435919"/>
            <a:ext cx="560175" cy="2063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DBA9B78B-7523-4CD2-AEEA-BFAC7CAC3200}"/>
              </a:ext>
            </a:extLst>
          </p:cNvPr>
          <p:cNvSpPr/>
          <p:nvPr/>
        </p:nvSpPr>
        <p:spPr>
          <a:xfrm>
            <a:off x="5168028" y="4241331"/>
            <a:ext cx="674894" cy="215116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331B11E-B9C5-49D7-83A1-4629C0D1BCBD}"/>
              </a:ext>
            </a:extLst>
          </p:cNvPr>
          <p:cNvSpPr/>
          <p:nvPr/>
        </p:nvSpPr>
        <p:spPr>
          <a:xfrm>
            <a:off x="5168028" y="4617026"/>
            <a:ext cx="763458" cy="234464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2FD87CE-9E40-4400-8BD5-4372B0CFCCCC}"/>
              </a:ext>
            </a:extLst>
          </p:cNvPr>
          <p:cNvSpPr/>
          <p:nvPr/>
        </p:nvSpPr>
        <p:spPr>
          <a:xfrm>
            <a:off x="3678468" y="2874686"/>
            <a:ext cx="608566" cy="232969"/>
          </a:xfrm>
          <a:prstGeom prst="rect">
            <a:avLst/>
          </a:prstGeom>
          <a:noFill/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AE2CDE91-5F7F-4CE9-BADA-320B1C9041A2}"/>
              </a:ext>
            </a:extLst>
          </p:cNvPr>
          <p:cNvCxnSpPr>
            <a:stCxn id="45" idx="2"/>
            <a:endCxn id="51" idx="3"/>
          </p:cNvCxnSpPr>
          <p:nvPr/>
        </p:nvCxnSpPr>
        <p:spPr>
          <a:xfrm rot="5400000">
            <a:off x="4629282" y="4675093"/>
            <a:ext cx="2617031" cy="55141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2F97649-7FF2-4597-B24F-F7D648015F2C}"/>
              </a:ext>
            </a:extLst>
          </p:cNvPr>
          <p:cNvGrpSpPr/>
          <p:nvPr/>
        </p:nvGrpSpPr>
        <p:grpSpPr>
          <a:xfrm>
            <a:off x="1152024" y="5462725"/>
            <a:ext cx="4510063" cy="1593186"/>
            <a:chOff x="1152024" y="5462725"/>
            <a:chExt cx="4510063" cy="1593186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5F9C8B12-FDB3-4E01-917C-CADFA86A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52024" y="5462725"/>
              <a:ext cx="4510063" cy="15931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6396E3A-E908-4290-B8CF-B1029C405023}"/>
                </a:ext>
              </a:extLst>
            </p:cNvPr>
            <p:cNvSpPr/>
            <p:nvPr/>
          </p:nvSpPr>
          <p:spPr>
            <a:xfrm>
              <a:off x="2379667" y="6832343"/>
              <a:ext cx="1404765" cy="118853"/>
            </a:xfrm>
            <a:prstGeom prst="rect">
              <a:avLst/>
            </a:prstGeom>
            <a:solidFill>
              <a:srgbClr val="086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6D4112-4F62-4144-9DA7-68B8AA057408}"/>
                </a:ext>
              </a:extLst>
            </p:cNvPr>
            <p:cNvSpPr txBox="1"/>
            <p:nvPr/>
          </p:nvSpPr>
          <p:spPr>
            <a:xfrm>
              <a:off x="2308837" y="6783958"/>
              <a:ext cx="19442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>
                  <a:solidFill>
                    <a:schemeClr val="bg1"/>
                  </a:solidFill>
                </a:rPr>
                <a:t>학점은행제 학습자 학자금대출 계속 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8991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DF2A29BD-EE22-4F6F-BE29-0BA53C2095B0}"/>
              </a:ext>
            </a:extLst>
          </p:cNvPr>
          <p:cNvGrpSpPr/>
          <p:nvPr/>
        </p:nvGrpSpPr>
        <p:grpSpPr>
          <a:xfrm>
            <a:off x="146549" y="1896459"/>
            <a:ext cx="6455666" cy="5109626"/>
            <a:chOff x="-1283270" y="1640746"/>
            <a:chExt cx="9198356" cy="5685690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B2BBE7E-3ADB-419D-9DCB-C3C59F54B044}"/>
                </a:ext>
              </a:extLst>
            </p:cNvPr>
            <p:cNvGrpSpPr/>
            <p:nvPr/>
          </p:nvGrpSpPr>
          <p:grpSpPr>
            <a:xfrm>
              <a:off x="-1283270" y="1640746"/>
              <a:ext cx="9198356" cy="5685690"/>
              <a:chOff x="-1283270" y="1640746"/>
              <a:chExt cx="9198356" cy="5685690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9B4ABF54-02AD-4A97-A955-FEEB4C362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83270" y="1640746"/>
                <a:ext cx="9198356" cy="5685690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46F27A49-DCD7-4514-9113-5611A335E1ED}"/>
                  </a:ext>
                </a:extLst>
              </p:cNvPr>
              <p:cNvSpPr/>
              <p:nvPr/>
            </p:nvSpPr>
            <p:spPr>
              <a:xfrm>
                <a:off x="1597050" y="3808492"/>
                <a:ext cx="1656184" cy="1440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2613F8F-B80D-4B1D-837D-6198BCC09481}"/>
                  </a:ext>
                </a:extLst>
              </p:cNvPr>
              <p:cNvSpPr/>
              <p:nvPr/>
            </p:nvSpPr>
            <p:spPr>
              <a:xfrm>
                <a:off x="5602467" y="3836918"/>
                <a:ext cx="1656184" cy="1440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88DA26D9-BD27-451A-ACE2-7EE86D8DBEC5}"/>
                  </a:ext>
                </a:extLst>
              </p:cNvPr>
              <p:cNvSpPr/>
              <p:nvPr/>
            </p:nvSpPr>
            <p:spPr>
              <a:xfrm>
                <a:off x="5602467" y="4096476"/>
                <a:ext cx="1656184" cy="1440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1525EBFE-0137-4CC1-AD7A-BAB9D93AA50D}"/>
                  </a:ext>
                </a:extLst>
              </p:cNvPr>
              <p:cNvSpPr/>
              <p:nvPr/>
            </p:nvSpPr>
            <p:spPr>
              <a:xfrm>
                <a:off x="5602467" y="4873816"/>
                <a:ext cx="1656184" cy="1440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9268EFF9-B044-4612-9740-9D8C91479B2C}"/>
                  </a:ext>
                </a:extLst>
              </p:cNvPr>
              <p:cNvSpPr/>
              <p:nvPr/>
            </p:nvSpPr>
            <p:spPr>
              <a:xfrm>
                <a:off x="525600" y="4503377"/>
                <a:ext cx="1656184" cy="245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15636CAD-D7BA-44B6-8870-21A2230BB841}"/>
                  </a:ext>
                </a:extLst>
              </p:cNvPr>
              <p:cNvSpPr/>
              <p:nvPr/>
            </p:nvSpPr>
            <p:spPr>
              <a:xfrm>
                <a:off x="5557490" y="4503377"/>
                <a:ext cx="1656184" cy="245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D90B300-BA6C-47C9-AC14-6952BA416521}"/>
                  </a:ext>
                </a:extLst>
              </p:cNvPr>
              <p:cNvSpPr/>
              <p:nvPr/>
            </p:nvSpPr>
            <p:spPr>
              <a:xfrm>
                <a:off x="1020986" y="4795005"/>
                <a:ext cx="1656184" cy="2451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8F2F687-D3AB-4B3A-8C9D-391BAE02B7A6}"/>
                </a:ext>
              </a:extLst>
            </p:cNvPr>
            <p:cNvSpPr/>
            <p:nvPr/>
          </p:nvSpPr>
          <p:spPr>
            <a:xfrm>
              <a:off x="-851222" y="2933948"/>
              <a:ext cx="144016" cy="144016"/>
            </a:xfrm>
            <a:prstGeom prst="rect">
              <a:avLst/>
            </a:prstGeom>
            <a:solidFill>
              <a:srgbClr val="1A6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67DFAA5-C6AF-49F3-8757-85E3DA55FBC1}"/>
                </a:ext>
              </a:extLst>
            </p:cNvPr>
            <p:cNvSpPr/>
            <p:nvPr/>
          </p:nvSpPr>
          <p:spPr>
            <a:xfrm>
              <a:off x="684000" y="2933948"/>
              <a:ext cx="133204" cy="13417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7A33E49-1B9E-493C-90B6-A0A0FFA886A3}"/>
                </a:ext>
              </a:extLst>
            </p:cNvPr>
            <p:cNvSpPr/>
            <p:nvPr/>
          </p:nvSpPr>
          <p:spPr>
            <a:xfrm>
              <a:off x="2130075" y="2905389"/>
              <a:ext cx="203086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7D3EDEC0-25FC-4856-A4DC-5E7CBDE6E01F}"/>
                </a:ext>
              </a:extLst>
            </p:cNvPr>
            <p:cNvSpPr/>
            <p:nvPr/>
          </p:nvSpPr>
          <p:spPr>
            <a:xfrm>
              <a:off x="3683966" y="2924102"/>
              <a:ext cx="133204" cy="13417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DB8E36A2-5AE6-4AE4-8291-7C8D0CAF9E8C}"/>
                </a:ext>
              </a:extLst>
            </p:cNvPr>
            <p:cNvSpPr/>
            <p:nvPr/>
          </p:nvSpPr>
          <p:spPr>
            <a:xfrm>
              <a:off x="5130041" y="2933948"/>
              <a:ext cx="133204" cy="13417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281F85F6-67E0-4210-9F0C-73244DF63069}"/>
                </a:ext>
              </a:extLst>
            </p:cNvPr>
            <p:cNvSpPr/>
            <p:nvPr/>
          </p:nvSpPr>
          <p:spPr>
            <a:xfrm>
              <a:off x="6647951" y="2924102"/>
              <a:ext cx="215880" cy="1440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학자금대출 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209617423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146549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324000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1. 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개인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,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학적 정보 입력</a:t>
              </a:r>
            </a:p>
          </p:txBody>
        </p:sp>
      </p:grpSp>
      <p:sp>
        <p:nvSpPr>
          <p:cNvPr id="2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학자금대출 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339768583"/>
              </p:ext>
            </p:extLst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146549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2. </a:t>
              </a: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대출조건입력 </a:t>
              </a:r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(1)</a:t>
              </a:r>
            </a:p>
          </p:txBody>
        </p:sp>
      </p:grpSp>
      <p:sp>
        <p:nvSpPr>
          <p:cNvPr id="1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160ECAA-F69B-46D0-A40F-C23E2F51D830}"/>
              </a:ext>
            </a:extLst>
          </p:cNvPr>
          <p:cNvGrpSpPr/>
          <p:nvPr/>
        </p:nvGrpSpPr>
        <p:grpSpPr>
          <a:xfrm>
            <a:off x="184139" y="1413233"/>
            <a:ext cx="6409931" cy="4960207"/>
            <a:chOff x="156890" y="1493788"/>
            <a:chExt cx="6409931" cy="496020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838A79D8-DBB7-4E04-AEDB-CF2667EAC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890" y="1493788"/>
              <a:ext cx="6409930" cy="4907892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9B52B90-7F34-41F8-A1D4-12FD56484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30" t="11944" r="1" b="-1"/>
            <a:stretch/>
          </p:blipFill>
          <p:spPr>
            <a:xfrm>
              <a:off x="156890" y="1985242"/>
              <a:ext cx="2540368" cy="185825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FE2E3C0-991D-4BE9-8008-35693B305C03}"/>
                </a:ext>
              </a:extLst>
            </p:cNvPr>
            <p:cNvSpPr/>
            <p:nvPr/>
          </p:nvSpPr>
          <p:spPr>
            <a:xfrm>
              <a:off x="841575" y="2285876"/>
              <a:ext cx="648072" cy="11227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10EB8AD-2D3F-42FB-9CED-1CA116CB6170}"/>
                </a:ext>
              </a:extLst>
            </p:cNvPr>
            <p:cNvSpPr/>
            <p:nvPr/>
          </p:nvSpPr>
          <p:spPr>
            <a:xfrm>
              <a:off x="768899" y="2260152"/>
              <a:ext cx="793423" cy="185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개인정보 입력</a:t>
              </a: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02FA67E-A7D8-4237-8634-F9A826AA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3299" y="2847436"/>
              <a:ext cx="6383522" cy="3606559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F64E8CD5-5BF3-4798-86BD-BC37D0BD8B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038" y="6491290"/>
            <a:ext cx="6192688" cy="1342849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324AC81-7224-4549-B5D6-9AFD6647E4FA}"/>
              </a:ext>
            </a:extLst>
          </p:cNvPr>
          <p:cNvSpPr/>
          <p:nvPr/>
        </p:nvSpPr>
        <p:spPr>
          <a:xfrm>
            <a:off x="1338060" y="4935218"/>
            <a:ext cx="3056158" cy="5040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0EA3E23-6AFF-4F2C-B342-F4BF429A43CC}"/>
              </a:ext>
            </a:extLst>
          </p:cNvPr>
          <p:cNvSpPr/>
          <p:nvPr/>
        </p:nvSpPr>
        <p:spPr>
          <a:xfrm>
            <a:off x="244845" y="6425755"/>
            <a:ext cx="6225881" cy="140838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992A8B-B3CF-43EE-8EBB-9AD3067532DE}"/>
              </a:ext>
            </a:extLst>
          </p:cNvPr>
          <p:cNvCxnSpPr>
            <a:cxnSpLocks/>
          </p:cNvCxnSpPr>
          <p:nvPr/>
        </p:nvCxnSpPr>
        <p:spPr>
          <a:xfrm>
            <a:off x="1338060" y="5392284"/>
            <a:ext cx="0" cy="103347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97C5156-7FE8-4629-B397-78F4DC2E0FD0}"/>
              </a:ext>
            </a:extLst>
          </p:cNvPr>
          <p:cNvSpPr/>
          <p:nvPr/>
        </p:nvSpPr>
        <p:spPr>
          <a:xfrm>
            <a:off x="2677169" y="6542471"/>
            <a:ext cx="577400" cy="216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4EF2828-122B-4DDE-BE4F-B0126214C9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42" y="1391093"/>
            <a:ext cx="3032027" cy="3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학습자 학자금대출 실행</a:t>
            </a:r>
          </a:p>
        </p:txBody>
      </p:sp>
      <p:graphicFrame>
        <p:nvGraphicFramePr>
          <p:cNvPr id="15" name="다이어그램 14"/>
          <p:cNvGraphicFramePr/>
          <p:nvPr>
            <p:extLst/>
          </p:nvPr>
        </p:nvGraphicFramePr>
        <p:xfrm>
          <a:off x="128879" y="7971253"/>
          <a:ext cx="6492054" cy="156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" name="그룹 45"/>
          <p:cNvGrpSpPr/>
          <p:nvPr/>
        </p:nvGrpSpPr>
        <p:grpSpPr>
          <a:xfrm>
            <a:off x="146549" y="869973"/>
            <a:ext cx="6455666" cy="7039720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2. </a:t>
              </a:r>
              <a:r>
                <a:rPr lang="ko-KR" altLang="en-US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대출조건입력 </a:t>
              </a:r>
              <a:r>
                <a:rPr lang="en-US" altLang="ko-KR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(2)</a:t>
              </a:r>
              <a:endPara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D19154A-6EFA-4817-B10B-2EAEEA936D9B}"/>
              </a:ext>
            </a:extLst>
          </p:cNvPr>
          <p:cNvGrpSpPr/>
          <p:nvPr/>
        </p:nvGrpSpPr>
        <p:grpSpPr>
          <a:xfrm>
            <a:off x="179126" y="1525191"/>
            <a:ext cx="6305283" cy="5191768"/>
            <a:chOff x="192285" y="1702620"/>
            <a:chExt cx="6305283" cy="519176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84E8412-D18D-431A-8CEB-5AAF49251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8356"/>
            <a:stretch/>
          </p:blipFill>
          <p:spPr>
            <a:xfrm>
              <a:off x="192285" y="1702620"/>
              <a:ext cx="6305283" cy="519176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B5310D64-CC0F-463E-89AA-51321E85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5006" y="3248716"/>
              <a:ext cx="6282562" cy="3645672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C8A0DD-0ED9-4BEC-B424-11AC25EF2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30" t="11944" r="1" b="-1"/>
            <a:stretch/>
          </p:blipFill>
          <p:spPr>
            <a:xfrm>
              <a:off x="215006" y="2233411"/>
              <a:ext cx="2540368" cy="185825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95F10ED-C412-4D13-81B8-4AF2F61E1F6B}"/>
                </a:ext>
              </a:extLst>
            </p:cNvPr>
            <p:cNvSpPr/>
            <p:nvPr/>
          </p:nvSpPr>
          <p:spPr>
            <a:xfrm>
              <a:off x="948978" y="2529782"/>
              <a:ext cx="720081" cy="14678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E7DE596-BEFE-44A9-8C76-BE55EE4A88E2}"/>
                </a:ext>
              </a:extLst>
            </p:cNvPr>
            <p:cNvSpPr/>
            <p:nvPr/>
          </p:nvSpPr>
          <p:spPr>
            <a:xfrm>
              <a:off x="912306" y="2516498"/>
              <a:ext cx="793423" cy="1858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7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개인정보 입력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326BCC-30D0-413D-9857-11249182752D}"/>
              </a:ext>
            </a:extLst>
          </p:cNvPr>
          <p:cNvGrpSpPr/>
          <p:nvPr/>
        </p:nvGrpSpPr>
        <p:grpSpPr>
          <a:xfrm>
            <a:off x="1990283" y="3942060"/>
            <a:ext cx="4464496" cy="3827646"/>
            <a:chOff x="92075" y="1634331"/>
            <a:chExt cx="6610350" cy="634365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2A04919-38C6-4FCC-8BB8-6F492173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075" y="1634331"/>
              <a:ext cx="6610350" cy="6343650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7924103-9FBE-4BF2-A6E8-3318088C4178}"/>
                </a:ext>
              </a:extLst>
            </p:cNvPr>
            <p:cNvSpPr/>
            <p:nvPr/>
          </p:nvSpPr>
          <p:spPr>
            <a:xfrm flipV="1">
              <a:off x="1175745" y="2355932"/>
              <a:ext cx="502192" cy="14118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8B99344-600F-423F-AEEE-C3221054DE35}"/>
              </a:ext>
            </a:extLst>
          </p:cNvPr>
          <p:cNvSpPr/>
          <p:nvPr/>
        </p:nvSpPr>
        <p:spPr>
          <a:xfrm>
            <a:off x="1338004" y="3781046"/>
            <a:ext cx="603495" cy="188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AAE2B21-37F6-4B2E-856B-39DCB3ABD45F}"/>
              </a:ext>
            </a:extLst>
          </p:cNvPr>
          <p:cNvSpPr/>
          <p:nvPr/>
        </p:nvSpPr>
        <p:spPr>
          <a:xfrm>
            <a:off x="2660792" y="4699448"/>
            <a:ext cx="1656184" cy="299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C33A8B1-EACE-450D-BBD0-7BC198C71FD8}"/>
              </a:ext>
            </a:extLst>
          </p:cNvPr>
          <p:cNvGrpSpPr/>
          <p:nvPr/>
        </p:nvGrpSpPr>
        <p:grpSpPr>
          <a:xfrm>
            <a:off x="2617085" y="5394243"/>
            <a:ext cx="1757314" cy="1069930"/>
            <a:chOff x="3469679" y="5572463"/>
            <a:chExt cx="1757314" cy="1069930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96354542-A925-42C9-91A0-18FBBBDCA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200" y="5582651"/>
              <a:ext cx="1740793" cy="10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8F9DC01-214F-49F1-849E-C01707EAED61}"/>
                </a:ext>
              </a:extLst>
            </p:cNvPr>
            <p:cNvSpPr/>
            <p:nvPr/>
          </p:nvSpPr>
          <p:spPr>
            <a:xfrm>
              <a:off x="3469679" y="5572463"/>
              <a:ext cx="1757313" cy="10699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F79A017-B8C6-4290-8D04-EF79C3FF26A9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3488884" y="4998774"/>
            <a:ext cx="6858" cy="3784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6360403-7A1B-4453-875F-092069EFD49D}"/>
              </a:ext>
            </a:extLst>
          </p:cNvPr>
          <p:cNvSpPr/>
          <p:nvPr/>
        </p:nvSpPr>
        <p:spPr>
          <a:xfrm>
            <a:off x="2101106" y="7306336"/>
            <a:ext cx="864096" cy="16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51B11BD-B294-402D-B3D0-00D0D471B716}"/>
              </a:ext>
            </a:extLst>
          </p:cNvPr>
          <p:cNvSpPr/>
          <p:nvPr/>
        </p:nvSpPr>
        <p:spPr>
          <a:xfrm>
            <a:off x="5662087" y="7587732"/>
            <a:ext cx="399459" cy="151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06799750-B8A6-4322-A4F0-9A9ABA1FB9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542" y="1511589"/>
            <a:ext cx="3032027" cy="3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2A5A409-1078-4D1E-8956-42A1E2FB407B}"/>
              </a:ext>
            </a:extLst>
          </p:cNvPr>
          <p:cNvGrpSpPr/>
          <p:nvPr/>
        </p:nvGrpSpPr>
        <p:grpSpPr>
          <a:xfrm>
            <a:off x="192285" y="1647667"/>
            <a:ext cx="6341816" cy="5688929"/>
            <a:chOff x="-3010338" y="1856006"/>
            <a:chExt cx="6794500" cy="5688929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FEB7E55-6501-4128-91C0-FCBA3B83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10338" y="1856006"/>
              <a:ext cx="6794500" cy="568892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B0FA77F-26F9-41A9-9827-20C610021BB5}"/>
                </a:ext>
              </a:extLst>
            </p:cNvPr>
            <p:cNvSpPr/>
            <p:nvPr/>
          </p:nvSpPr>
          <p:spPr>
            <a:xfrm>
              <a:off x="-131142" y="6822380"/>
              <a:ext cx="323427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C259F1E1-B28A-449D-8DBA-A9A1B352EC45}"/>
                </a:ext>
              </a:extLst>
            </p:cNvPr>
            <p:cNvSpPr/>
            <p:nvPr/>
          </p:nvSpPr>
          <p:spPr>
            <a:xfrm>
              <a:off x="-491182" y="6822380"/>
              <a:ext cx="72008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8BB4203-3FDC-413D-87E5-71168E3156FF}"/>
                </a:ext>
              </a:extLst>
            </p:cNvPr>
            <p:cNvSpPr/>
            <p:nvPr/>
          </p:nvSpPr>
          <p:spPr>
            <a:xfrm>
              <a:off x="-1688447" y="6750372"/>
              <a:ext cx="441788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70E5D1-C4E2-4D69-B484-F57A841A41DA}"/>
                </a:ext>
              </a:extLst>
            </p:cNvPr>
            <p:cNvSpPr txBox="1"/>
            <p:nvPr/>
          </p:nvSpPr>
          <p:spPr>
            <a:xfrm>
              <a:off x="-1787326" y="6750372"/>
              <a:ext cx="64807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b="1"/>
                <a:t>기관수납계좌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3753524430"/>
              </p:ext>
            </p:extLst>
          </p:nvPr>
        </p:nvGraphicFramePr>
        <p:xfrm>
          <a:off x="128879" y="7833999"/>
          <a:ext cx="6492054" cy="157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46549" y="869975"/>
            <a:ext cx="6455666" cy="6812633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2. </a:t>
              </a:r>
              <a:r>
                <a:rPr lang="ko-KR" altLang="en-US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대출조건입력 </a:t>
              </a:r>
              <a:r>
                <a:rPr lang="en-US" altLang="ko-KR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(3)</a:t>
              </a:r>
              <a:endParaRPr lang="en-US" altLang="ko-KR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25CF014-5A90-4CA5-9377-DFACABE811CC}"/>
              </a:ext>
            </a:extLst>
          </p:cNvPr>
          <p:cNvSpPr/>
          <p:nvPr/>
        </p:nvSpPr>
        <p:spPr>
          <a:xfrm>
            <a:off x="3330401" y="2352121"/>
            <a:ext cx="3178771" cy="617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763277-2FE3-4624-8C3A-6933BDB07C42}"/>
              </a:ext>
            </a:extLst>
          </p:cNvPr>
          <p:cNvSpPr txBox="1"/>
          <p:nvPr/>
        </p:nvSpPr>
        <p:spPr>
          <a:xfrm>
            <a:off x="3703880" y="1897477"/>
            <a:ext cx="2421400" cy="2923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>
                <a:solidFill>
                  <a:srgbClr val="002060"/>
                </a:solidFill>
              </a:rPr>
              <a:t>선택경비 대출여부 선택 가능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3DA61FE-1262-4EE5-A8DD-78ACCA984EB4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4914580" y="2187915"/>
            <a:ext cx="5207" cy="164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E273DE4-AB6F-483B-BD96-1922F78AB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7" y="1653664"/>
            <a:ext cx="6419172" cy="223185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1556" y="300993"/>
            <a:ext cx="6511394" cy="450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학점은행제 학습자 학자금대출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실행</a:t>
            </a: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2404416966"/>
              </p:ext>
            </p:extLst>
          </p:nvPr>
        </p:nvGraphicFramePr>
        <p:xfrm>
          <a:off x="128879" y="7682605"/>
          <a:ext cx="6492054" cy="185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869395" y="8909195"/>
            <a:ext cx="1585384" cy="511766"/>
          </a:xfrm>
        </p:spPr>
        <p:txBody>
          <a:bodyPr/>
          <a:lstStyle/>
          <a:p>
            <a:fld id="{8A587FEB-9D9A-4758-B6A3-0C9C9A309ABF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146549" y="869975"/>
            <a:ext cx="6455666" cy="6812633"/>
            <a:chOff x="147917" y="827584"/>
            <a:chExt cx="6516000" cy="6696744"/>
          </a:xfrm>
        </p:grpSpPr>
        <p:sp>
          <p:nvSpPr>
            <p:cNvPr id="7" name="직사각형 6"/>
            <p:cNvSpPr/>
            <p:nvPr/>
          </p:nvSpPr>
          <p:spPr>
            <a:xfrm>
              <a:off x="147917" y="1043608"/>
              <a:ext cx="6516000" cy="6480720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404664" y="827584"/>
              <a:ext cx="2880320" cy="43204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Step 2. </a:t>
              </a:r>
              <a:r>
                <a:rPr lang="ko-KR" altLang="en-US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대출조건입력 </a:t>
              </a:r>
              <a:r>
                <a:rPr lang="en-US" altLang="ko-KR" sz="160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(4)</a:t>
              </a:r>
              <a:endParaRPr lang="ko-KR" altLang="en-US" sz="16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B6804319-E920-4D56-A98D-0A94E3CA23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656" y="4064731"/>
            <a:ext cx="4643187" cy="34057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B4547E5-F706-47D4-9AE9-468DBA99753E}"/>
              </a:ext>
            </a:extLst>
          </p:cNvPr>
          <p:cNvSpPr/>
          <p:nvPr/>
        </p:nvSpPr>
        <p:spPr>
          <a:xfrm>
            <a:off x="2245122" y="2146333"/>
            <a:ext cx="720080" cy="224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B48C6CA-3012-4504-B8DD-F3F669562736}"/>
              </a:ext>
            </a:extLst>
          </p:cNvPr>
          <p:cNvCxnSpPr>
            <a:cxnSpLocks/>
          </p:cNvCxnSpPr>
          <p:nvPr/>
        </p:nvCxnSpPr>
        <p:spPr>
          <a:xfrm>
            <a:off x="2389138" y="2370967"/>
            <a:ext cx="0" cy="16937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875F7D1-48A7-45FF-9865-4B794A966B81}"/>
              </a:ext>
            </a:extLst>
          </p:cNvPr>
          <p:cNvSpPr/>
          <p:nvPr/>
        </p:nvSpPr>
        <p:spPr>
          <a:xfrm>
            <a:off x="5485482" y="3630325"/>
            <a:ext cx="591024" cy="255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27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62161</TotalTime>
  <Words>902</Words>
  <Application>Microsoft Office PowerPoint</Application>
  <PresentationFormat>사용자 지정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HY동녘M</vt:lpstr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장수진</cp:lastModifiedBy>
  <cp:revision>1343</cp:revision>
  <cp:lastPrinted>2022-11-28T07:51:23Z</cp:lastPrinted>
  <dcterms:created xsi:type="dcterms:W3CDTF">2011-12-07T10:41:16Z</dcterms:created>
  <dcterms:modified xsi:type="dcterms:W3CDTF">2024-06-20T05:25:04Z</dcterms:modified>
</cp:coreProperties>
</file>